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2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592">
          <p15:clr>
            <a:srgbClr val="A4A3A4"/>
          </p15:clr>
        </p15:guide>
        <p15:guide id="3" orient="horz" pos="2376">
          <p15:clr>
            <a:srgbClr val="9AA0A6"/>
          </p15:clr>
        </p15:guide>
        <p15:guide id="4" orient="horz" pos="216">
          <p15:clr>
            <a:srgbClr val="9AA0A6"/>
          </p15:clr>
        </p15:guide>
        <p15:guide id="5" pos="1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0" y="60"/>
      </p:cViewPr>
      <p:guideLst>
        <p:guide orient="horz" pos="1620"/>
        <p:guide pos="2592"/>
        <p:guide orient="horz" pos="2376"/>
        <p:guide orient="horz" pos="216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c49eea8d69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c49eea8d69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e2920acfd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e2920acfd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c4e72bc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c4e72bc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e2920acfd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e2920acfd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e2920acfd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e2920acfd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e2920acfd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e2920acfd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e2b7aba2b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e2b7aba2b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e2b7aba2b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e2b7aba2b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e4617899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e4617899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de5c029ad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de5c029ad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c49eea8d69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c49eea8d69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bf497a72f4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bf497a72f4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de5c029ad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de5c029ad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bf497a72f4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bf497a72f4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e4617899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e4617899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cdeecfdcf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cdeecfdcf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e7dc1fbca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e7dc1fbca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e4442e9773_1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e4442e9773_1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de5c029ad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de5c029ad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e2920acfd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e2920acfd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85" descr="clocks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550"/>
            <a:ext cx="9144003" cy="577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5"/>
          <p:cNvPicPr preferRelativeResize="0"/>
          <p:nvPr/>
        </p:nvPicPr>
        <p:blipFill rotWithShape="1">
          <a:blip r:embed="rId5">
            <a:alphaModFix/>
          </a:blip>
          <a:srcRect l="5621" t="3807" r="8829" b="10650"/>
          <a:stretch/>
        </p:blipFill>
        <p:spPr>
          <a:xfrm>
            <a:off x="7281650" y="552450"/>
            <a:ext cx="1791302" cy="150370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85"/>
          <p:cNvSpPr txBox="1"/>
          <p:nvPr/>
        </p:nvSpPr>
        <p:spPr>
          <a:xfrm>
            <a:off x="5849700" y="4478025"/>
            <a:ext cx="331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8131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108"/>
            </a:gs>
            <a:gs pos="100000">
              <a:srgbClr val="703D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5"/>
          <p:cNvSpPr txBox="1">
            <a:spLocks noGrp="1"/>
          </p:cNvSpPr>
          <p:nvPr>
            <p:ph type="ctrTitle"/>
          </p:nvPr>
        </p:nvSpPr>
        <p:spPr>
          <a:xfrm>
            <a:off x="0" y="108225"/>
            <a:ext cx="9001200" cy="4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2 Peter 3:9</a:t>
            </a:r>
            <a:endParaRPr sz="4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The Lord is not slow in keeping his promise, as some understand slowness. Instead he is patient with you, not wanting anyone to perish, but everyone to come to repentance.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108"/>
            </a:gs>
            <a:gs pos="100000">
              <a:srgbClr val="703D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6"/>
          <p:cNvSpPr txBox="1">
            <a:spLocks noGrp="1"/>
          </p:cNvSpPr>
          <p:nvPr>
            <p:ph type="ctrTitle"/>
          </p:nvPr>
        </p:nvSpPr>
        <p:spPr>
          <a:xfrm>
            <a:off x="0" y="108225"/>
            <a:ext cx="9001200" cy="4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1 Thessalonians 5:4-6</a:t>
            </a:r>
            <a:endParaRPr sz="4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 </a:t>
            </a:r>
            <a:endParaRPr sz="4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4</a:t>
            </a:r>
            <a:r>
              <a:rPr lang="en" sz="4000">
                <a:solidFill>
                  <a:schemeClr val="lt1"/>
                </a:solidFill>
              </a:rPr>
              <a:t> But you, brothers and sisters, are not in darkness so that this day should surprise you like a thief. </a:t>
            </a:r>
            <a:r>
              <a:rPr lang="en" sz="2000">
                <a:solidFill>
                  <a:schemeClr val="lt1"/>
                </a:solidFill>
              </a:rPr>
              <a:t>5</a:t>
            </a:r>
            <a:r>
              <a:rPr lang="en" sz="4000">
                <a:solidFill>
                  <a:schemeClr val="lt1"/>
                </a:solidFill>
              </a:rPr>
              <a:t> You are all children of the light and children of the day. We do not belong to the night or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108"/>
            </a:gs>
            <a:gs pos="100000">
              <a:srgbClr val="703D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7"/>
          <p:cNvSpPr txBox="1">
            <a:spLocks noGrp="1"/>
          </p:cNvSpPr>
          <p:nvPr>
            <p:ph type="ctrTitle"/>
          </p:nvPr>
        </p:nvSpPr>
        <p:spPr>
          <a:xfrm>
            <a:off x="0" y="1089875"/>
            <a:ext cx="9001200" cy="20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6</a:t>
            </a:r>
            <a:r>
              <a:rPr lang="en" sz="4000">
                <a:solidFill>
                  <a:schemeClr val="lt1"/>
                </a:solidFill>
              </a:rPr>
              <a:t> So then, let us not be like others, who are asleep, but let us be awake and sober.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9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98"/>
          <p:cNvPicPr preferRelativeResize="0"/>
          <p:nvPr/>
        </p:nvPicPr>
        <p:blipFill rotWithShape="1">
          <a:blip r:embed="rId3">
            <a:alphaModFix/>
          </a:blip>
          <a:srcRect t="28819" b="19451"/>
          <a:stretch/>
        </p:blipFill>
        <p:spPr>
          <a:xfrm>
            <a:off x="-313450" y="-105575"/>
            <a:ext cx="9770900" cy="52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108"/>
            </a:gs>
            <a:gs pos="100000">
              <a:srgbClr val="703D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9"/>
          <p:cNvSpPr txBox="1">
            <a:spLocks noGrp="1"/>
          </p:cNvSpPr>
          <p:nvPr>
            <p:ph type="ctrTitle"/>
          </p:nvPr>
        </p:nvSpPr>
        <p:spPr>
          <a:xfrm>
            <a:off x="115076" y="93600"/>
            <a:ext cx="8560200" cy="43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</a:rPr>
              <a:t>Looking Ahead: </a:t>
            </a:r>
            <a:endParaRPr sz="3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Series At-A-Glance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Next Week-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Week 2- The Rapture: When Christ Call His Church Home</a:t>
            </a:r>
            <a:endParaRPr sz="4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108"/>
            </a:gs>
            <a:gs pos="100000">
              <a:srgbClr val="703D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00"/>
          <p:cNvSpPr txBox="1">
            <a:spLocks noGrp="1"/>
          </p:cNvSpPr>
          <p:nvPr>
            <p:ph type="ctrTitle"/>
          </p:nvPr>
        </p:nvSpPr>
        <p:spPr>
          <a:xfrm>
            <a:off x="157851" y="0"/>
            <a:ext cx="8560200" cy="51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Week 3- The Tribulation: A World in Crisis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Week 4- The Bema Seat &amp; The Marriage Supper of the Lamb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Week 5- The Return of the King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Week 6- The Millennial Reign of Christ</a:t>
            </a:r>
            <a:endParaRPr sz="4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lin ang="5400012" scaled="0"/>
        </a:gra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982" y="98895"/>
            <a:ext cx="7432025" cy="49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lin ang="5400012" scaled="0"/>
        </a:gra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3850" y="-45250"/>
            <a:ext cx="9266800" cy="57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-1752775"/>
            <a:ext cx="10229075" cy="69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03"/>
          <p:cNvPicPr preferRelativeResize="0"/>
          <p:nvPr/>
        </p:nvPicPr>
        <p:blipFill rotWithShape="1">
          <a:blip r:embed="rId5">
            <a:alphaModFix/>
          </a:blip>
          <a:srcRect l="5621" t="3807" r="8829" b="10650"/>
          <a:stretch/>
        </p:blipFill>
        <p:spPr>
          <a:xfrm>
            <a:off x="228599" y="215250"/>
            <a:ext cx="2434949" cy="2044027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03"/>
          <p:cNvSpPr txBox="1"/>
          <p:nvPr/>
        </p:nvSpPr>
        <p:spPr>
          <a:xfrm>
            <a:off x="5849700" y="4478025"/>
            <a:ext cx="331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0575"/>
            <a:ext cx="9341899" cy="52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86"/>
          <p:cNvSpPr txBox="1">
            <a:spLocks noGrp="1"/>
          </p:cNvSpPr>
          <p:nvPr>
            <p:ph type="subTitle" idx="1"/>
          </p:nvPr>
        </p:nvSpPr>
        <p:spPr>
          <a:xfrm>
            <a:off x="2711800" y="1784750"/>
            <a:ext cx="6920100" cy="22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783F04"/>
                </a:solidFill>
              </a:rPr>
              <a:t>Where are</a:t>
            </a:r>
            <a:endParaRPr sz="5200">
              <a:solidFill>
                <a:srgbClr val="783F0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rgbClr val="783F04"/>
                </a:solidFill>
              </a:rPr>
              <a:t> we in time?</a:t>
            </a:r>
            <a:endParaRPr sz="5200">
              <a:solidFill>
                <a:srgbClr val="783F0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17" name="Google Shape;417;p86"/>
          <p:cNvSpPr txBox="1">
            <a:spLocks noGrp="1"/>
          </p:cNvSpPr>
          <p:nvPr>
            <p:ph type="ctrTitle"/>
          </p:nvPr>
        </p:nvSpPr>
        <p:spPr>
          <a:xfrm>
            <a:off x="1559400" y="0"/>
            <a:ext cx="7400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783F04"/>
                </a:solidFill>
              </a:rPr>
              <a:t>New Message Series:</a:t>
            </a:r>
            <a:endParaRPr>
              <a:solidFill>
                <a:srgbClr val="783F0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25" y="-81493"/>
            <a:ext cx="8825676" cy="49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D9D9D9"/>
            </a:gs>
            <a:gs pos="100000">
              <a:srgbClr val="B3B3B3"/>
            </a:gs>
          </a:gsLst>
          <a:lin ang="10800025" scaled="0"/>
        </a:gra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0175" y="0"/>
            <a:ext cx="9144000" cy="52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87"/>
          <p:cNvSpPr txBox="1"/>
          <p:nvPr/>
        </p:nvSpPr>
        <p:spPr>
          <a:xfrm>
            <a:off x="0" y="0"/>
            <a:ext cx="7447500" cy="48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783F04"/>
                </a:solidFill>
              </a:rPr>
              <a:t>Today’s Message:</a:t>
            </a:r>
            <a:r>
              <a:rPr lang="en" sz="5200">
                <a:solidFill>
                  <a:srgbClr val="783F04"/>
                </a:solidFill>
              </a:rPr>
              <a:t> </a:t>
            </a:r>
            <a:endParaRPr sz="520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783F04"/>
                </a:solidFill>
              </a:rPr>
              <a:t>From the Cross </a:t>
            </a:r>
            <a:endParaRPr sz="520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783F04"/>
                </a:solidFill>
              </a:rPr>
              <a:t>to the Crown</a:t>
            </a:r>
            <a:endParaRPr sz="520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783F04"/>
                </a:solidFill>
              </a:rPr>
              <a:t>Key Scriptures: </a:t>
            </a:r>
            <a:endParaRPr sz="3500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783F04"/>
                </a:solidFill>
              </a:rPr>
              <a:t>Ephesians 3:1-6</a:t>
            </a:r>
            <a:endParaRPr sz="4000">
              <a:solidFill>
                <a:srgbClr val="783F0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lin ang="5400012" scaled="0"/>
        </a:gra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133" y="198158"/>
            <a:ext cx="7133725" cy="47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108"/>
            </a:gs>
            <a:gs pos="100000">
              <a:srgbClr val="703D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9"/>
          <p:cNvSpPr txBox="1">
            <a:spLocks noGrp="1"/>
          </p:cNvSpPr>
          <p:nvPr>
            <p:ph type="ctrTitle"/>
          </p:nvPr>
        </p:nvSpPr>
        <p:spPr>
          <a:xfrm>
            <a:off x="260750" y="16650"/>
            <a:ext cx="8772600" cy="48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Ephesians 3:1-6</a:t>
            </a:r>
            <a:endParaRPr sz="4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1</a:t>
            </a:r>
            <a:r>
              <a:rPr lang="en" sz="4000">
                <a:solidFill>
                  <a:schemeClr val="lt1"/>
                </a:solidFill>
              </a:rPr>
              <a:t> For this reason I, Paul, the prisoner of Christ Jesus for the same of you Gentiles- </a:t>
            </a:r>
            <a:r>
              <a:rPr lang="en" sz="2000">
                <a:solidFill>
                  <a:schemeClr val="lt1"/>
                </a:solidFill>
              </a:rPr>
              <a:t>2</a:t>
            </a:r>
            <a:r>
              <a:rPr lang="en" sz="4000">
                <a:solidFill>
                  <a:schemeClr val="lt1"/>
                </a:solidFill>
              </a:rPr>
              <a:t> Surely you have heard about the administration of God’s grace that was given to you for me, </a:t>
            </a:r>
            <a:r>
              <a:rPr lang="en" sz="2000">
                <a:solidFill>
                  <a:schemeClr val="lt1"/>
                </a:solidFill>
              </a:rPr>
              <a:t>3</a:t>
            </a:r>
            <a:r>
              <a:rPr lang="en" sz="4000">
                <a:solidFill>
                  <a:schemeClr val="lt1"/>
                </a:solidFill>
              </a:rPr>
              <a:t> that is, the mystery made known to 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108"/>
            </a:gs>
            <a:gs pos="100000">
              <a:srgbClr val="703D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90"/>
          <p:cNvSpPr txBox="1">
            <a:spLocks noGrp="1"/>
          </p:cNvSpPr>
          <p:nvPr>
            <p:ph type="ctrTitle"/>
          </p:nvPr>
        </p:nvSpPr>
        <p:spPr>
          <a:xfrm>
            <a:off x="228600" y="0"/>
            <a:ext cx="8772600" cy="511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me by revelation, as I have already written briefly. </a:t>
            </a:r>
            <a:r>
              <a:rPr lang="en" sz="2000">
                <a:solidFill>
                  <a:schemeClr val="lt1"/>
                </a:solidFill>
              </a:rPr>
              <a:t>4</a:t>
            </a:r>
            <a:r>
              <a:rPr lang="en" sz="4000">
                <a:solidFill>
                  <a:schemeClr val="lt1"/>
                </a:solidFill>
              </a:rPr>
              <a:t> In reading this, then, you will be able to understand my insight into the mystery of Christ, </a:t>
            </a:r>
            <a:r>
              <a:rPr lang="en" sz="2000">
                <a:solidFill>
                  <a:schemeClr val="lt1"/>
                </a:solidFill>
              </a:rPr>
              <a:t>5</a:t>
            </a:r>
            <a:r>
              <a:rPr lang="en" sz="4000">
                <a:solidFill>
                  <a:schemeClr val="lt1"/>
                </a:solidFill>
              </a:rPr>
              <a:t> which was not made known to people in other generations as it has now been revealed by the Spirit to God’s holy apostles and prophets. </a:t>
            </a:r>
            <a:r>
              <a:rPr lang="en" sz="2000">
                <a:solidFill>
                  <a:schemeClr val="lt1"/>
                </a:solidFill>
              </a:rPr>
              <a:t>6</a:t>
            </a:r>
            <a:r>
              <a:rPr lang="en" sz="4000">
                <a:solidFill>
                  <a:schemeClr val="lt1"/>
                </a:solidFill>
              </a:rPr>
              <a:t> This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108"/>
            </a:gs>
            <a:gs pos="100000">
              <a:srgbClr val="703D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1"/>
          <p:cNvSpPr txBox="1">
            <a:spLocks noGrp="1"/>
          </p:cNvSpPr>
          <p:nvPr>
            <p:ph type="ctrTitle"/>
          </p:nvPr>
        </p:nvSpPr>
        <p:spPr>
          <a:xfrm>
            <a:off x="185700" y="683125"/>
            <a:ext cx="8772600" cy="32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mystery is that through the gospel the Gentiles are heirs together with Israel, members together of one body, and sharers together in the promise of Christ Jesus.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26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1512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On-screen Show (16:9)</PresentationFormat>
  <Paragraphs>36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PowerPoint Presentation</vt:lpstr>
      <vt:lpstr>New Message Series:</vt:lpstr>
      <vt:lpstr>PowerPoint Presentation</vt:lpstr>
      <vt:lpstr>PowerPoint Presentation</vt:lpstr>
      <vt:lpstr>Ephesians 3:1-6  1 For this reason I, Paul, the prisoner of Christ Jesus for the same of you Gentiles- 2 Surely you have heard about the administration of God’s grace that was given to you for me, 3 that is, the mystery made known to </vt:lpstr>
      <vt:lpstr>me by revelation, as I have already written briefly. 4 In reading this, then, you will be able to understand my insight into the mystery of Christ, 5 which was not made known to people in other generations as it has now been revealed by the Spirit to God’s holy apostles and prophets. 6 This</vt:lpstr>
      <vt:lpstr>mystery is that through the gospel the Gentiles are heirs together with Israel, members together of one body, and sharers together in the promise of Christ Jesus.</vt:lpstr>
      <vt:lpstr>PowerPoint Presentation</vt:lpstr>
      <vt:lpstr>PowerPoint Presentation</vt:lpstr>
      <vt:lpstr>PowerPoint Presentation</vt:lpstr>
      <vt:lpstr>2 Peter 3:9   The Lord is not slow in keeping his promise, as some understand slowness. Instead he is patient with you, not wanting anyone to perish, but everyone to come to repentance.</vt:lpstr>
      <vt:lpstr>1 Thessalonians 5:4-6   4 But you, brothers and sisters, are not in darkness so that this day should surprise you like a thief. 5 You are all children of the light and children of the day. We do not belong to the night or</vt:lpstr>
      <vt:lpstr>6 So then, let us not be like others, who are asleep, but let us be awake and sober.</vt:lpstr>
      <vt:lpstr>PowerPoint Presentation</vt:lpstr>
      <vt:lpstr>Looking Ahead:  Series At-A-Glance  Next Week-  Week 2- The Rapture: When Christ Call His Church Home</vt:lpstr>
      <vt:lpstr>Week 3- The Tribulation: A World in Crisis  Week 4- The Bema Seat &amp; The Marriage Supper of the Lamb  Week 5- The Return of the King  Week 6- The Millennial Reign of Christ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ccc media</dc:creator>
  <cp:lastModifiedBy>ccc media</cp:lastModifiedBy>
  <cp:revision>1</cp:revision>
  <dcterms:modified xsi:type="dcterms:W3CDTF">2026-06-16T23:10:10Z</dcterms:modified>
</cp:coreProperties>
</file>