
<file path=[Content_Types].xml><?xml version="1.0" encoding="utf-8"?>
<Types xmlns="http://schemas.openxmlformats.org/package/2006/content-types">
  <Default Extension="5626" ContentType="image/jpeg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2" r:id="rId2"/>
  </p:sldMasterIdLst>
  <p:notesMasterIdLst>
    <p:notesMasterId r:id="rId20"/>
  </p:notesMasterIdLst>
  <p:sldIdLst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</p:embeddedFont>
    <p:embeddedFont>
      <p:font typeface="Playfair Display" panose="000005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0" roundtripDataSignature="AMtx7mimIjT6k1QnpNExj1MmUXouvcuJ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1074" y="618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11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11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113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f600600648_0_1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g3f600600648_0_1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h69d93d9693bdaf86_0_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h69d93d9693bdaf86_0_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h69d93d9693bdaf86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h69d93d9693bdaf86_0_21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h69d93d9693bdaf86_0_21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h69d93d9693bdaf86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h69d93d9693bdaf86_0_226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h69d93d9693bdaf86_0_226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h69d93d9693bdaf86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h69d93d9693bdaf86_0_23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h69d93d9693bdaf86_0_23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h69d93d9693bdaf86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h69d93d9693bdaf86_0_25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h69d93d9693bdaf86_0_25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h69d93d9693bdaf86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2" name="Google Shape;502;h69d93d9693bdaf86_0_25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h69d93d9693bdaf86_0_25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h69d93d9693bdaf86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h69d93d9693bdaf86_0_275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h69d93d9693bdaf86_0_275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h69d93d9693bdaf86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2" name="Google Shape;532;h69d93d9693bdaf86_0_28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h69d93d9693bdaf86_0_28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h69d93d9693bdaf86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h69d93d9693bdaf86_0_31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h69d93d9693bdaf86_0_31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h69d93d9693bdaf86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h69d93d9693bdaf86_0_318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h69d93d9693bdaf86_0_318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h69d93d9693bdaf86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h69d93d9693bdaf86_0_342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h69d93d9693bdaf86_0_342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h69d93d9693bdaf86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h69d93d9693bdaf86_0_358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h69d93d9693bdaf86_0_358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h69d93d9693bdaf86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3" name="Google Shape;633;h69d93d9693bdaf86_0_38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h69d93d9693bdaf86_0_38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h69d93d9693bdaf86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1" name="Google Shape;641;h69d93d9693bdaf86_0_39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h69d93d9693bdaf86_0_39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h69d93d9693bdaf86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h69d93d9693bdaf86_0_40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h69d93d9693bdaf86_0_40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6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6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6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7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vingtonwacc.org/7churches" TargetMode="External"/><Relationship Id="rId2" Type="http://schemas.openxmlformats.org/officeDocument/2006/relationships/image" Target="../media/image6.5626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600600648_0_1109"/>
          <p:cNvSpPr txBox="1">
            <a:spLocks noGrp="1"/>
          </p:cNvSpPr>
          <p:nvPr>
            <p:ph type="subTitle" idx="1"/>
          </p:nvPr>
        </p:nvSpPr>
        <p:spPr>
          <a:xfrm>
            <a:off x="479100" y="259700"/>
            <a:ext cx="8185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Community Greeting</a:t>
            </a:r>
            <a:endParaRPr sz="6000"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36" name="Google Shape;436;g3f600600648_0_110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780675" y="3021475"/>
            <a:ext cx="2437074" cy="20458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g3f600600648_0_110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g3f600600648_0_1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00525" y="-248550"/>
            <a:ext cx="9702325" cy="547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h69d93d9693bdaf86_0_601"/>
          <p:cNvSpPr txBox="1">
            <a:spLocks noGrp="1"/>
          </p:cNvSpPr>
          <p:nvPr>
            <p:ph type="subTitle" idx="1"/>
          </p:nvPr>
        </p:nvSpPr>
        <p:spPr>
          <a:xfrm>
            <a:off x="479100" y="259700"/>
            <a:ext cx="8185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Community Greeting</a:t>
            </a:r>
            <a:endParaRPr sz="6000"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44" name="Google Shape;444;h69d93d9693bdaf86_0_601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780675" y="3021475"/>
            <a:ext cx="2437074" cy="2045809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h69d93d9693bdaf86_0_601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6" name="Google Shape;446;h69d93d9693bdaf86_0_601" descr="23901194 (Provided by Getty Images)"/>
          <p:cNvPicPr preferRelativeResize="0"/>
          <p:nvPr/>
        </p:nvPicPr>
        <p:blipFill rotWithShape="1">
          <a:blip r:embed="rId5">
            <a:alphaModFix/>
          </a:blip>
          <a:srcRect t="7734" b="7742"/>
          <a:stretch/>
        </p:blipFill>
        <p:spPr>
          <a:xfrm>
            <a:off x="-400525" y="-248550"/>
            <a:ext cx="9702323" cy="547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h69d93d9693bdaf86_0_210"/>
          <p:cNvSpPr/>
          <p:nvPr/>
        </p:nvSpPr>
        <p:spPr>
          <a:xfrm>
            <a:off x="891540" y="754380"/>
            <a:ext cx="288000" cy="28806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h69d93d9693bdaf86_0_210"/>
          <p:cNvSpPr/>
          <p:nvPr/>
        </p:nvSpPr>
        <p:spPr>
          <a:xfrm>
            <a:off x="960120" y="2297430"/>
            <a:ext cx="150900" cy="1474500"/>
          </a:xfrm>
          <a:prstGeom prst="roundRect">
            <a:avLst>
              <a:gd name="adj" fmla="val 50000"/>
            </a:avLst>
          </a:prstGeom>
          <a:solidFill>
            <a:srgbClr val="C8B07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h69d93d9693bdaf86_0_210"/>
          <p:cNvSpPr/>
          <p:nvPr/>
        </p:nvSpPr>
        <p:spPr>
          <a:xfrm>
            <a:off x="726948" y="3531870"/>
            <a:ext cx="617100" cy="617100"/>
          </a:xfrm>
          <a:prstGeom prst="ellipse">
            <a:avLst/>
          </a:prstGeom>
          <a:solidFill>
            <a:srgbClr val="C8B07E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5" name="Google Shape;455;h69d93d9693bdaf86_0_210"/>
          <p:cNvCxnSpPr/>
          <p:nvPr/>
        </p:nvCxnSpPr>
        <p:spPr>
          <a:xfrm>
            <a:off x="1220724" y="123444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6" name="Google Shape;456;h69d93d9693bdaf86_0_210"/>
          <p:cNvCxnSpPr/>
          <p:nvPr/>
        </p:nvCxnSpPr>
        <p:spPr>
          <a:xfrm>
            <a:off x="1220724" y="171450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7" name="Google Shape;457;h69d93d9693bdaf86_0_210"/>
          <p:cNvCxnSpPr/>
          <p:nvPr/>
        </p:nvCxnSpPr>
        <p:spPr>
          <a:xfrm>
            <a:off x="1220724" y="219456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8" name="Google Shape;458;h69d93d9693bdaf86_0_210"/>
          <p:cNvCxnSpPr/>
          <p:nvPr/>
        </p:nvCxnSpPr>
        <p:spPr>
          <a:xfrm>
            <a:off x="1220724" y="267462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9" name="Google Shape;459;h69d93d9693bdaf86_0_210"/>
          <p:cNvCxnSpPr/>
          <p:nvPr/>
        </p:nvCxnSpPr>
        <p:spPr>
          <a:xfrm>
            <a:off x="1220724" y="31546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0" name="Google Shape;460;h69d93d9693bdaf86_0_210"/>
          <p:cNvSpPr txBox="1"/>
          <p:nvPr/>
        </p:nvSpPr>
        <p:spPr>
          <a:xfrm>
            <a:off x="2263140" y="754380"/>
            <a:ext cx="63780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THE SEVEN CHURCHES OF JESUS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h69d93d9693bdaf86_0_210"/>
          <p:cNvSpPr txBox="1"/>
          <p:nvPr/>
        </p:nvSpPr>
        <p:spPr>
          <a:xfrm>
            <a:off x="2263140" y="1337310"/>
            <a:ext cx="63780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4100"/>
              <a:buFont typeface="Georgia"/>
              <a:buNone/>
            </a:pPr>
            <a:r>
              <a:rPr lang="en" sz="41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Laodicea:</a:t>
            </a:r>
            <a:endParaRPr sz="4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h69d93d9693bdaf86_0_210"/>
          <p:cNvSpPr txBox="1"/>
          <p:nvPr/>
        </p:nvSpPr>
        <p:spPr>
          <a:xfrm>
            <a:off x="2263140" y="2023110"/>
            <a:ext cx="67209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4100"/>
              <a:buFont typeface="Georgia"/>
              <a:buNone/>
            </a:pPr>
            <a:r>
              <a:rPr lang="en" sz="41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Temperature Matters</a:t>
            </a:r>
            <a:endParaRPr sz="4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h69d93d9693bdaf86_0_210"/>
          <p:cNvSpPr txBox="1"/>
          <p:nvPr/>
        </p:nvSpPr>
        <p:spPr>
          <a:xfrm>
            <a:off x="2263140" y="2983230"/>
            <a:ext cx="63780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600"/>
              <a:buFont typeface="Georgia"/>
              <a:buNone/>
            </a:pPr>
            <a:r>
              <a:rPr lang="en" sz="2600" b="0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Part One  ·  Revelation 3:14–18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h69d93d9693bdaf86_0_226"/>
          <p:cNvSpPr/>
          <p:nvPr/>
        </p:nvSpPr>
        <p:spPr>
          <a:xfrm>
            <a:off x="480060" y="548640"/>
            <a:ext cx="2606100" cy="3977700"/>
          </a:xfrm>
          <a:prstGeom prst="roundRect">
            <a:avLst>
              <a:gd name="adj" fmla="val 3947"/>
            </a:avLst>
          </a:prstGeom>
          <a:solidFill>
            <a:srgbClr val="1E2D3B"/>
          </a:solidFill>
          <a:ln w="28575" cap="flat" cmpd="sng">
            <a:solidFill>
              <a:srgbClr val="E0662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h69d93d9693bdaf86_0_226"/>
          <p:cNvSpPr txBox="1"/>
          <p:nvPr/>
        </p:nvSpPr>
        <p:spPr>
          <a:xfrm>
            <a:off x="480060" y="720090"/>
            <a:ext cx="2606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HOT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h69d93d9693bdaf86_0_226"/>
          <p:cNvSpPr txBox="1"/>
          <p:nvPr/>
        </p:nvSpPr>
        <p:spPr>
          <a:xfrm>
            <a:off x="617220" y="1440180"/>
            <a:ext cx="2331600" cy="28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Coffee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Soup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A good fire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h69d93d9693bdaf86_0_226"/>
          <p:cNvSpPr/>
          <p:nvPr/>
        </p:nvSpPr>
        <p:spPr>
          <a:xfrm>
            <a:off x="3291840" y="548640"/>
            <a:ext cx="2606100" cy="3977700"/>
          </a:xfrm>
          <a:prstGeom prst="roundRect">
            <a:avLst>
              <a:gd name="adj" fmla="val 3947"/>
            </a:avLst>
          </a:prstGeom>
          <a:solidFill>
            <a:srgbClr val="1E2D3B"/>
          </a:solidFill>
          <a:ln w="28575" cap="flat" cmpd="sng">
            <a:solidFill>
              <a:srgbClr val="86BC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h69d93d9693bdaf86_0_226"/>
          <p:cNvSpPr txBox="1"/>
          <p:nvPr/>
        </p:nvSpPr>
        <p:spPr>
          <a:xfrm>
            <a:off x="3291840" y="720090"/>
            <a:ext cx="2606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COLD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h69d93d9693bdaf86_0_226"/>
          <p:cNvSpPr txBox="1"/>
          <p:nvPr/>
        </p:nvSpPr>
        <p:spPr>
          <a:xfrm>
            <a:off x="3429000" y="1440180"/>
            <a:ext cx="2331600" cy="28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Ice water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Lemonade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Ice cream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h69d93d9693bdaf86_0_226"/>
          <p:cNvSpPr/>
          <p:nvPr/>
        </p:nvSpPr>
        <p:spPr>
          <a:xfrm>
            <a:off x="6103620" y="548640"/>
            <a:ext cx="2606100" cy="3977700"/>
          </a:xfrm>
          <a:prstGeom prst="roundRect">
            <a:avLst>
              <a:gd name="adj" fmla="val 3947"/>
            </a:avLst>
          </a:prstGeom>
          <a:solidFill>
            <a:srgbClr val="1E2D3B"/>
          </a:solidFill>
          <a:ln w="28575" cap="flat" cmpd="sng">
            <a:solidFill>
              <a:srgbClr val="C8B0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h69d93d9693bdaf86_0_226"/>
          <p:cNvSpPr txBox="1"/>
          <p:nvPr/>
        </p:nvSpPr>
        <p:spPr>
          <a:xfrm>
            <a:off x="6103620" y="720090"/>
            <a:ext cx="2606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LUKEWARM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h69d93d9693bdaf86_0_226"/>
          <p:cNvSpPr txBox="1"/>
          <p:nvPr/>
        </p:nvSpPr>
        <p:spPr>
          <a:xfrm>
            <a:off x="6240780" y="1440180"/>
            <a:ext cx="2331600" cy="28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Too cool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to warm you.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Too warm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10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to refresh you.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h69d93d9693bdaf86_0_239"/>
          <p:cNvSpPr/>
          <p:nvPr/>
        </p:nvSpPr>
        <p:spPr>
          <a:xfrm>
            <a:off x="548640" y="685800"/>
            <a:ext cx="288000" cy="29490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h69d93d9693bdaf86_0_239"/>
          <p:cNvSpPr/>
          <p:nvPr/>
        </p:nvSpPr>
        <p:spPr>
          <a:xfrm>
            <a:off x="617220" y="2263140"/>
            <a:ext cx="150900" cy="1509000"/>
          </a:xfrm>
          <a:prstGeom prst="roundRect">
            <a:avLst>
              <a:gd name="adj" fmla="val 50000"/>
            </a:avLst>
          </a:prstGeom>
          <a:solidFill>
            <a:srgbClr val="C8B07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h69d93d9693bdaf86_0_239"/>
          <p:cNvSpPr/>
          <p:nvPr/>
        </p:nvSpPr>
        <p:spPr>
          <a:xfrm>
            <a:off x="384048" y="3531870"/>
            <a:ext cx="617100" cy="617100"/>
          </a:xfrm>
          <a:prstGeom prst="ellipse">
            <a:avLst/>
          </a:prstGeom>
          <a:solidFill>
            <a:srgbClr val="C8B07E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6" name="Google Shape;486;h69d93d9693bdaf86_0_239"/>
          <p:cNvCxnSpPr/>
          <p:nvPr/>
        </p:nvCxnSpPr>
        <p:spPr>
          <a:xfrm>
            <a:off x="877824" y="117729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7" name="Google Shape;487;h69d93d9693bdaf86_0_239"/>
          <p:cNvCxnSpPr/>
          <p:nvPr/>
        </p:nvCxnSpPr>
        <p:spPr>
          <a:xfrm>
            <a:off x="877824" y="16687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8" name="Google Shape;488;h69d93d9693bdaf86_0_239"/>
          <p:cNvCxnSpPr/>
          <p:nvPr/>
        </p:nvCxnSpPr>
        <p:spPr>
          <a:xfrm>
            <a:off x="877824" y="216027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9" name="Google Shape;489;h69d93d9693bdaf86_0_239"/>
          <p:cNvCxnSpPr/>
          <p:nvPr/>
        </p:nvCxnSpPr>
        <p:spPr>
          <a:xfrm>
            <a:off x="877824" y="265176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0" name="Google Shape;490;h69d93d9693bdaf86_0_239"/>
          <p:cNvCxnSpPr/>
          <p:nvPr/>
        </p:nvCxnSpPr>
        <p:spPr>
          <a:xfrm>
            <a:off x="877824" y="314325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1" name="Google Shape;491;h69d93d9693bdaf86_0_239"/>
          <p:cNvSpPr txBox="1"/>
          <p:nvPr/>
        </p:nvSpPr>
        <p:spPr>
          <a:xfrm>
            <a:off x="1645920" y="480060"/>
            <a:ext cx="69954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900"/>
              <a:buFont typeface="Georgia"/>
              <a:buNone/>
            </a:pPr>
            <a:r>
              <a:rPr lang="en" sz="29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 know your deeds, that you are neither cold nor hot. I wish you were either one or the other! So, because you are </a:t>
            </a:r>
            <a:r>
              <a:rPr lang="en" sz="2900" b="1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lukewarm</a:t>
            </a:r>
            <a:r>
              <a:rPr lang="en" sz="29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—neither hot nor cold—I am about to spit you out of my mouth.”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h69d93d9693bdaf86_0_239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Revelation 3:15–16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h69d93d9693bdaf86_0_253"/>
          <p:cNvSpPr txBox="1"/>
          <p:nvPr/>
        </p:nvSpPr>
        <p:spPr>
          <a:xfrm>
            <a:off x="685800" y="754380"/>
            <a:ext cx="77496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The most dangerous place a believer or a church can reach: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h69d93d9693bdaf86_0_253"/>
          <p:cNvSpPr txBox="1"/>
          <p:nvPr/>
        </p:nvSpPr>
        <p:spPr>
          <a:xfrm>
            <a:off x="685800" y="1783080"/>
            <a:ext cx="7749600" cy="17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900"/>
              <a:buFont typeface="Georgia"/>
              <a:buNone/>
            </a:pPr>
            <a:r>
              <a:rPr lang="en" sz="39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When Jesus sees a problem that </a:t>
            </a:r>
            <a:r>
              <a:rPr lang="en" sz="39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we can no longer see.</a:t>
            </a:r>
            <a:endParaRPr sz="3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h69d93d9693bdaf86_0_259"/>
          <p:cNvSpPr txBox="1"/>
          <p:nvPr/>
        </p:nvSpPr>
        <p:spPr>
          <a:xfrm>
            <a:off x="548640" y="377190"/>
            <a:ext cx="2743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POINT 1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h69d93d9693bdaf86_0_259"/>
          <p:cNvSpPr txBox="1"/>
          <p:nvPr/>
        </p:nvSpPr>
        <p:spPr>
          <a:xfrm>
            <a:off x="548640" y="788670"/>
            <a:ext cx="69954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Jesus Knows the True Condition of His Church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h69d93d9693bdaf86_0_259"/>
          <p:cNvSpPr/>
          <p:nvPr/>
        </p:nvSpPr>
        <p:spPr>
          <a:xfrm>
            <a:off x="8229600" y="411480"/>
            <a:ext cx="288000" cy="17145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h69d93d9693bdaf86_0_259"/>
          <p:cNvSpPr/>
          <p:nvPr/>
        </p:nvSpPr>
        <p:spPr>
          <a:xfrm>
            <a:off x="8298180" y="843534"/>
            <a:ext cx="150900" cy="1419600"/>
          </a:xfrm>
          <a:prstGeom prst="roundRect">
            <a:avLst>
              <a:gd name="adj" fmla="val 50000"/>
            </a:avLst>
          </a:prstGeom>
          <a:solidFill>
            <a:srgbClr val="86BCD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h69d93d9693bdaf86_0_259"/>
          <p:cNvSpPr/>
          <p:nvPr/>
        </p:nvSpPr>
        <p:spPr>
          <a:xfrm>
            <a:off x="8065008" y="2023110"/>
            <a:ext cx="617100" cy="617100"/>
          </a:xfrm>
          <a:prstGeom prst="ellipse">
            <a:avLst/>
          </a:prstGeom>
          <a:solidFill>
            <a:srgbClr val="86BCDD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0" name="Google Shape;510;h69d93d9693bdaf86_0_259"/>
          <p:cNvCxnSpPr/>
          <p:nvPr/>
        </p:nvCxnSpPr>
        <p:spPr>
          <a:xfrm>
            <a:off x="8558784" y="6972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1" name="Google Shape;511;h69d93d9693bdaf86_0_259"/>
          <p:cNvCxnSpPr/>
          <p:nvPr/>
        </p:nvCxnSpPr>
        <p:spPr>
          <a:xfrm>
            <a:off x="8558784" y="9829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2" name="Google Shape;512;h69d93d9693bdaf86_0_259"/>
          <p:cNvCxnSpPr/>
          <p:nvPr/>
        </p:nvCxnSpPr>
        <p:spPr>
          <a:xfrm>
            <a:off x="8558784" y="12687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3" name="Google Shape;513;h69d93d9693bdaf86_0_259"/>
          <p:cNvCxnSpPr/>
          <p:nvPr/>
        </p:nvCxnSpPr>
        <p:spPr>
          <a:xfrm>
            <a:off x="8558784" y="15544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4" name="Google Shape;514;h69d93d9693bdaf86_0_259"/>
          <p:cNvCxnSpPr/>
          <p:nvPr/>
        </p:nvCxnSpPr>
        <p:spPr>
          <a:xfrm>
            <a:off x="8558784" y="18402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5" name="Google Shape;515;h69d93d9693bdaf86_0_259"/>
          <p:cNvSpPr txBox="1"/>
          <p:nvPr/>
        </p:nvSpPr>
        <p:spPr>
          <a:xfrm>
            <a:off x="548640" y="2263140"/>
            <a:ext cx="80238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“These are the words of the Amen, the faithful and true witness, the ruler of God’s creation.”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h69d93d9693bdaf86_0_259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Revelation 3:14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h69d93d9693bdaf86_0_275"/>
          <p:cNvSpPr txBox="1"/>
          <p:nvPr/>
        </p:nvSpPr>
        <p:spPr>
          <a:xfrm>
            <a:off x="480060" y="274320"/>
            <a:ext cx="8160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500"/>
              <a:buFont typeface="Georgia"/>
              <a:buNone/>
            </a:pPr>
            <a:r>
              <a:rPr lang="en" sz="35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What does Jesus see?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h69d93d9693bdaf86_0_275"/>
          <p:cNvSpPr/>
          <p:nvPr/>
        </p:nvSpPr>
        <p:spPr>
          <a:xfrm>
            <a:off x="617220" y="1131570"/>
            <a:ext cx="3771900" cy="2949000"/>
          </a:xfrm>
          <a:prstGeom prst="roundRect">
            <a:avLst>
              <a:gd name="adj" fmla="val 3488"/>
            </a:avLst>
          </a:prstGeom>
          <a:solidFill>
            <a:srgbClr val="1E2D3B"/>
          </a:solidFill>
          <a:ln w="23825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h69d93d9693bdaf86_0_275"/>
          <p:cNvSpPr txBox="1"/>
          <p:nvPr/>
        </p:nvSpPr>
        <p:spPr>
          <a:xfrm>
            <a:off x="617220" y="1268730"/>
            <a:ext cx="37719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WE MEASURE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h69d93d9693bdaf86_0_275"/>
          <p:cNvSpPr txBox="1"/>
          <p:nvPr/>
        </p:nvSpPr>
        <p:spPr>
          <a:xfrm>
            <a:off x="617220" y="1817370"/>
            <a:ext cx="3771900" cy="21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Attendance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Buildings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Programs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Reputation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h69d93d9693bdaf86_0_275"/>
          <p:cNvSpPr/>
          <p:nvPr/>
        </p:nvSpPr>
        <p:spPr>
          <a:xfrm>
            <a:off x="4732020" y="1131570"/>
            <a:ext cx="3771900" cy="2949000"/>
          </a:xfrm>
          <a:prstGeom prst="roundRect">
            <a:avLst>
              <a:gd name="adj" fmla="val 3488"/>
            </a:avLst>
          </a:prstGeom>
          <a:solidFill>
            <a:srgbClr val="1E2D3B"/>
          </a:solidFill>
          <a:ln w="23825" cap="flat" cmpd="sng">
            <a:solidFill>
              <a:srgbClr val="86BC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h69d93d9693bdaf86_0_275"/>
          <p:cNvSpPr txBox="1"/>
          <p:nvPr/>
        </p:nvSpPr>
        <p:spPr>
          <a:xfrm>
            <a:off x="4732020" y="1268730"/>
            <a:ext cx="37719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400"/>
              <a:buFont typeface="Georgia"/>
              <a:buNone/>
            </a:pPr>
            <a:r>
              <a:rPr lang="en" sz="24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JESUS LOOKS AT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h69d93d9693bdaf86_0_275"/>
          <p:cNvSpPr txBox="1"/>
          <p:nvPr/>
        </p:nvSpPr>
        <p:spPr>
          <a:xfrm>
            <a:off x="4732020" y="1817370"/>
            <a:ext cx="3771900" cy="21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Faithfulness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Obedience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Love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Spiritual life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h69d93d9693bdaf86_0_275"/>
          <p:cNvSpPr txBox="1"/>
          <p:nvPr/>
        </p:nvSpPr>
        <p:spPr>
          <a:xfrm>
            <a:off x="480060" y="4251960"/>
            <a:ext cx="81609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Never confuse appearance with spiritual reality.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h69d93d9693bdaf86_0_287"/>
          <p:cNvSpPr txBox="1"/>
          <p:nvPr/>
        </p:nvSpPr>
        <p:spPr>
          <a:xfrm>
            <a:off x="548640" y="377190"/>
            <a:ext cx="2743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POINT 2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h69d93d9693bdaf86_0_287"/>
          <p:cNvSpPr txBox="1"/>
          <p:nvPr/>
        </p:nvSpPr>
        <p:spPr>
          <a:xfrm>
            <a:off x="548640" y="788670"/>
            <a:ext cx="69954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Lukewarm Faith Is a Faith That Has Lost Its Dependence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h69d93d9693bdaf86_0_287"/>
          <p:cNvSpPr/>
          <p:nvPr/>
        </p:nvSpPr>
        <p:spPr>
          <a:xfrm>
            <a:off x="8229600" y="411480"/>
            <a:ext cx="288000" cy="17145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h69d93d9693bdaf86_0_287"/>
          <p:cNvSpPr/>
          <p:nvPr/>
        </p:nvSpPr>
        <p:spPr>
          <a:xfrm>
            <a:off x="8298180" y="1371600"/>
            <a:ext cx="150900" cy="891600"/>
          </a:xfrm>
          <a:prstGeom prst="roundRect">
            <a:avLst>
              <a:gd name="adj" fmla="val 50000"/>
            </a:avLst>
          </a:prstGeom>
          <a:solidFill>
            <a:srgbClr val="C8B07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h69d93d9693bdaf86_0_287"/>
          <p:cNvSpPr/>
          <p:nvPr/>
        </p:nvSpPr>
        <p:spPr>
          <a:xfrm>
            <a:off x="8065008" y="2023110"/>
            <a:ext cx="617100" cy="617100"/>
          </a:xfrm>
          <a:prstGeom prst="ellipse">
            <a:avLst/>
          </a:prstGeom>
          <a:solidFill>
            <a:srgbClr val="C8B07E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40" name="Google Shape;540;h69d93d9693bdaf86_0_287"/>
          <p:cNvCxnSpPr/>
          <p:nvPr/>
        </p:nvCxnSpPr>
        <p:spPr>
          <a:xfrm>
            <a:off x="8558784" y="6972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41" name="Google Shape;541;h69d93d9693bdaf86_0_287"/>
          <p:cNvCxnSpPr/>
          <p:nvPr/>
        </p:nvCxnSpPr>
        <p:spPr>
          <a:xfrm>
            <a:off x="8558784" y="9829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42" name="Google Shape;542;h69d93d9693bdaf86_0_287"/>
          <p:cNvCxnSpPr/>
          <p:nvPr/>
        </p:nvCxnSpPr>
        <p:spPr>
          <a:xfrm>
            <a:off x="8558784" y="12687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43" name="Google Shape;543;h69d93d9693bdaf86_0_287"/>
          <p:cNvCxnSpPr/>
          <p:nvPr/>
        </p:nvCxnSpPr>
        <p:spPr>
          <a:xfrm>
            <a:off x="8558784" y="15544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44" name="Google Shape;544;h69d93d9693bdaf86_0_287"/>
          <p:cNvCxnSpPr/>
          <p:nvPr/>
        </p:nvCxnSpPr>
        <p:spPr>
          <a:xfrm>
            <a:off x="8558784" y="18402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5" name="Google Shape;545;h69d93d9693bdaf86_0_287"/>
          <p:cNvSpPr/>
          <p:nvPr/>
        </p:nvSpPr>
        <p:spPr>
          <a:xfrm>
            <a:off x="582930" y="2503170"/>
            <a:ext cx="377100" cy="377100"/>
          </a:xfrm>
          <a:prstGeom prst="ellipse">
            <a:avLst/>
          </a:prstGeom>
          <a:solidFill>
            <a:srgbClr val="E0662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h69d93d9693bdaf86_0_287"/>
          <p:cNvSpPr txBox="1"/>
          <p:nvPr/>
        </p:nvSpPr>
        <p:spPr>
          <a:xfrm>
            <a:off x="1062990" y="2366010"/>
            <a:ext cx="2126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Hierapolis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h69d93d9693bdaf86_0_287"/>
          <p:cNvSpPr txBox="1"/>
          <p:nvPr/>
        </p:nvSpPr>
        <p:spPr>
          <a:xfrm>
            <a:off x="1062990" y="2983230"/>
            <a:ext cx="21261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Hot springs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Healing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h69d93d9693bdaf86_0_287"/>
          <p:cNvSpPr/>
          <p:nvPr/>
        </p:nvSpPr>
        <p:spPr>
          <a:xfrm>
            <a:off x="3360420" y="2503170"/>
            <a:ext cx="377100" cy="377100"/>
          </a:xfrm>
          <a:prstGeom prst="ellipse">
            <a:avLst/>
          </a:prstGeom>
          <a:solidFill>
            <a:srgbClr val="86BCD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h69d93d9693bdaf86_0_287"/>
          <p:cNvSpPr txBox="1"/>
          <p:nvPr/>
        </p:nvSpPr>
        <p:spPr>
          <a:xfrm>
            <a:off x="3840480" y="2366010"/>
            <a:ext cx="2126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Colossae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h69d93d9693bdaf86_0_287"/>
          <p:cNvSpPr txBox="1"/>
          <p:nvPr/>
        </p:nvSpPr>
        <p:spPr>
          <a:xfrm>
            <a:off x="3840480" y="2983230"/>
            <a:ext cx="21261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Cold water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Refreshing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h69d93d9693bdaf86_0_287"/>
          <p:cNvSpPr/>
          <p:nvPr/>
        </p:nvSpPr>
        <p:spPr>
          <a:xfrm>
            <a:off x="6137910" y="2503170"/>
            <a:ext cx="377100" cy="377100"/>
          </a:xfrm>
          <a:prstGeom prst="ellipse">
            <a:avLst/>
          </a:prstGeom>
          <a:solidFill>
            <a:srgbClr val="C8B07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h69d93d9693bdaf86_0_287"/>
          <p:cNvSpPr txBox="1"/>
          <p:nvPr/>
        </p:nvSpPr>
        <p:spPr>
          <a:xfrm>
            <a:off x="6617970" y="2366010"/>
            <a:ext cx="21261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Laodicea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h69d93d9693bdaf86_0_287"/>
          <p:cNvSpPr txBox="1"/>
          <p:nvPr/>
        </p:nvSpPr>
        <p:spPr>
          <a:xfrm>
            <a:off x="6617970" y="2983230"/>
            <a:ext cx="21261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Lukewarm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Useless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h69d93d9693bdaf86_0_310"/>
          <p:cNvSpPr txBox="1"/>
          <p:nvPr/>
        </p:nvSpPr>
        <p:spPr>
          <a:xfrm>
            <a:off x="548640" y="685800"/>
            <a:ext cx="80238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000"/>
              <a:buFont typeface="Georgia"/>
              <a:buNone/>
            </a:pPr>
            <a:r>
              <a:rPr lang="en" sz="30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“You say, ‘I am rich; I have acquired wealth and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h69d93d9693bdaf86_0_310"/>
          <p:cNvSpPr txBox="1"/>
          <p:nvPr/>
        </p:nvSpPr>
        <p:spPr>
          <a:xfrm>
            <a:off x="548640" y="1920240"/>
            <a:ext cx="80238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4500"/>
              <a:buFont typeface="Georgia"/>
              <a:buNone/>
            </a:pPr>
            <a:r>
              <a:rPr lang="en" sz="45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do not need a thing.’”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h69d93d9693bdaf86_0_310"/>
          <p:cNvSpPr txBox="1"/>
          <p:nvPr/>
        </p:nvSpPr>
        <p:spPr>
          <a:xfrm>
            <a:off x="891540" y="2948940"/>
            <a:ext cx="73383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The danger was not that they had nothing. They had so much they believed they needed nothing.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h69d93d9693bdaf86_0_310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Revelation 3:17a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h69d93d9693bdaf86_0_318"/>
          <p:cNvSpPr txBox="1"/>
          <p:nvPr/>
        </p:nvSpPr>
        <p:spPr>
          <a:xfrm>
            <a:off x="480060" y="274320"/>
            <a:ext cx="6858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500"/>
              <a:buFont typeface="Georgia"/>
              <a:buNone/>
            </a:pPr>
            <a:r>
              <a:rPr lang="en" sz="35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One Degree at a Time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h69d93d9693bdaf86_0_318"/>
          <p:cNvSpPr/>
          <p:nvPr/>
        </p:nvSpPr>
        <p:spPr>
          <a:xfrm>
            <a:off x="7955280" y="548640"/>
            <a:ext cx="288000" cy="33603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h69d93d9693bdaf86_0_318"/>
          <p:cNvSpPr/>
          <p:nvPr/>
        </p:nvSpPr>
        <p:spPr>
          <a:xfrm>
            <a:off x="8023860" y="2962656"/>
            <a:ext cx="150900" cy="1083600"/>
          </a:xfrm>
          <a:prstGeom prst="roundRect">
            <a:avLst>
              <a:gd name="adj" fmla="val 50000"/>
            </a:avLst>
          </a:prstGeom>
          <a:solidFill>
            <a:srgbClr val="C8B07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h69d93d9693bdaf86_0_318"/>
          <p:cNvSpPr/>
          <p:nvPr/>
        </p:nvSpPr>
        <p:spPr>
          <a:xfrm>
            <a:off x="7790688" y="3806190"/>
            <a:ext cx="617100" cy="617100"/>
          </a:xfrm>
          <a:prstGeom prst="ellipse">
            <a:avLst/>
          </a:prstGeom>
          <a:solidFill>
            <a:srgbClr val="C8B07E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2" name="Google Shape;572;h69d93d9693bdaf86_0_318"/>
          <p:cNvCxnSpPr/>
          <p:nvPr/>
        </p:nvCxnSpPr>
        <p:spPr>
          <a:xfrm>
            <a:off x="8284464" y="110871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3" name="Google Shape;573;h69d93d9693bdaf86_0_318"/>
          <p:cNvCxnSpPr/>
          <p:nvPr/>
        </p:nvCxnSpPr>
        <p:spPr>
          <a:xfrm>
            <a:off x="8284464" y="16687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4" name="Google Shape;574;h69d93d9693bdaf86_0_318"/>
          <p:cNvCxnSpPr/>
          <p:nvPr/>
        </p:nvCxnSpPr>
        <p:spPr>
          <a:xfrm>
            <a:off x="8284464" y="222885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5" name="Google Shape;575;h69d93d9693bdaf86_0_318"/>
          <p:cNvCxnSpPr/>
          <p:nvPr/>
        </p:nvCxnSpPr>
        <p:spPr>
          <a:xfrm>
            <a:off x="8284464" y="278892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6" name="Google Shape;576;h69d93d9693bdaf86_0_318"/>
          <p:cNvCxnSpPr/>
          <p:nvPr/>
        </p:nvCxnSpPr>
        <p:spPr>
          <a:xfrm>
            <a:off x="8284464" y="334899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7" name="Google Shape;577;h69d93d9693bdaf86_0_318"/>
          <p:cNvSpPr/>
          <p:nvPr/>
        </p:nvSpPr>
        <p:spPr>
          <a:xfrm>
            <a:off x="514350" y="1179576"/>
            <a:ext cx="377100" cy="377100"/>
          </a:xfrm>
          <a:prstGeom prst="ellipse">
            <a:avLst/>
          </a:prstGeom>
          <a:solidFill>
            <a:srgbClr val="D9703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h69d93d9693bdaf86_0_318"/>
          <p:cNvSpPr txBox="1"/>
          <p:nvPr/>
        </p:nvSpPr>
        <p:spPr>
          <a:xfrm>
            <a:off x="1097280" y="1097280"/>
            <a:ext cx="658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703A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D9703A"/>
                </a:solidFill>
                <a:latin typeface="Georgia"/>
                <a:ea typeface="Georgia"/>
                <a:cs typeface="Georgia"/>
                <a:sym typeface="Georgia"/>
              </a:rPr>
              <a:t>Prayer </a:t>
            </a: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becomes optional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h69d93d9693bdaf86_0_318"/>
          <p:cNvSpPr/>
          <p:nvPr/>
        </p:nvSpPr>
        <p:spPr>
          <a:xfrm>
            <a:off x="514350" y="1851660"/>
            <a:ext cx="377100" cy="377100"/>
          </a:xfrm>
          <a:prstGeom prst="ellipse">
            <a:avLst/>
          </a:prstGeom>
          <a:solidFill>
            <a:srgbClr val="CF8A5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h69d93d9693bdaf86_0_318"/>
          <p:cNvSpPr txBox="1"/>
          <p:nvPr/>
        </p:nvSpPr>
        <p:spPr>
          <a:xfrm>
            <a:off x="1097280" y="1769364"/>
            <a:ext cx="658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8A55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CF8A55"/>
                </a:solidFill>
                <a:latin typeface="Georgia"/>
                <a:ea typeface="Georgia"/>
                <a:cs typeface="Georgia"/>
                <a:sym typeface="Georgia"/>
              </a:rPr>
              <a:t>Scripture </a:t>
            </a: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becomes familiar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h69d93d9693bdaf86_0_318"/>
          <p:cNvSpPr/>
          <p:nvPr/>
        </p:nvSpPr>
        <p:spPr>
          <a:xfrm>
            <a:off x="514350" y="2523744"/>
            <a:ext cx="377100" cy="377100"/>
          </a:xfrm>
          <a:prstGeom prst="ellipse">
            <a:avLst/>
          </a:prstGeom>
          <a:solidFill>
            <a:srgbClr val="C79C6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h69d93d9693bdaf86_0_318"/>
          <p:cNvSpPr txBox="1"/>
          <p:nvPr/>
        </p:nvSpPr>
        <p:spPr>
          <a:xfrm>
            <a:off x="1097280" y="2441448"/>
            <a:ext cx="658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79C6C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C79C6C"/>
                </a:solidFill>
                <a:latin typeface="Georgia"/>
                <a:ea typeface="Georgia"/>
                <a:cs typeface="Georgia"/>
                <a:sym typeface="Georgia"/>
              </a:rPr>
              <a:t>Worship </a:t>
            </a: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becomes routine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h69d93d9693bdaf86_0_318"/>
          <p:cNvSpPr/>
          <p:nvPr/>
        </p:nvSpPr>
        <p:spPr>
          <a:xfrm>
            <a:off x="514350" y="3195828"/>
            <a:ext cx="377100" cy="377100"/>
          </a:xfrm>
          <a:prstGeom prst="ellipse">
            <a:avLst/>
          </a:prstGeom>
          <a:solidFill>
            <a:srgbClr val="B7A88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h69d93d9693bdaf86_0_318"/>
          <p:cNvSpPr txBox="1"/>
          <p:nvPr/>
        </p:nvSpPr>
        <p:spPr>
          <a:xfrm>
            <a:off x="1097280" y="3113532"/>
            <a:ext cx="658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7A889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B7A889"/>
                </a:solidFill>
                <a:latin typeface="Georgia"/>
                <a:ea typeface="Georgia"/>
                <a:cs typeface="Georgia"/>
                <a:sym typeface="Georgia"/>
              </a:rPr>
              <a:t>Conviction </a:t>
            </a: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becomes quieter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h69d93d9693bdaf86_0_318"/>
          <p:cNvSpPr/>
          <p:nvPr/>
        </p:nvSpPr>
        <p:spPr>
          <a:xfrm>
            <a:off x="514350" y="3867912"/>
            <a:ext cx="377100" cy="377100"/>
          </a:xfrm>
          <a:prstGeom prst="ellipse">
            <a:avLst/>
          </a:prstGeom>
          <a:solidFill>
            <a:srgbClr val="9EB2B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h69d93d9693bdaf86_0_318"/>
          <p:cNvSpPr txBox="1"/>
          <p:nvPr/>
        </p:nvSpPr>
        <p:spPr>
          <a:xfrm>
            <a:off x="1097280" y="3785616"/>
            <a:ext cx="65838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EB2BF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rgbClr val="9EB2BF"/>
                </a:solidFill>
                <a:latin typeface="Georgia"/>
                <a:ea typeface="Georgia"/>
                <a:cs typeface="Georgia"/>
                <a:sym typeface="Georgia"/>
              </a:rPr>
              <a:t>Comfort </a:t>
            </a:r>
            <a:r>
              <a:rPr lang="en" sz="27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outranks calling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h69d93d9693bdaf86_0_318"/>
          <p:cNvSpPr txBox="1"/>
          <p:nvPr/>
        </p:nvSpPr>
        <p:spPr>
          <a:xfrm>
            <a:off x="1097280" y="4457700"/>
            <a:ext cx="6583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400"/>
              <a:buFont typeface="Georgia"/>
              <a:buNone/>
            </a:pPr>
            <a:r>
              <a:rPr lang="en" sz="24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…and slowly the fire cools.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h69d93d9693bdaf86_0_342"/>
          <p:cNvSpPr txBox="1"/>
          <p:nvPr/>
        </p:nvSpPr>
        <p:spPr>
          <a:xfrm>
            <a:off x="548640" y="377190"/>
            <a:ext cx="2743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POINT 3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h69d93d9693bdaf86_0_342"/>
          <p:cNvSpPr txBox="1"/>
          <p:nvPr/>
        </p:nvSpPr>
        <p:spPr>
          <a:xfrm>
            <a:off x="548640" y="788670"/>
            <a:ext cx="69954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Jesus Exposes What They Cannot See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h69d93d9693bdaf86_0_342"/>
          <p:cNvSpPr/>
          <p:nvPr/>
        </p:nvSpPr>
        <p:spPr>
          <a:xfrm>
            <a:off x="8229600" y="411480"/>
            <a:ext cx="288000" cy="17145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h69d93d9693bdaf86_0_342"/>
          <p:cNvSpPr/>
          <p:nvPr/>
        </p:nvSpPr>
        <p:spPr>
          <a:xfrm>
            <a:off x="8298180" y="1673352"/>
            <a:ext cx="150900" cy="589800"/>
          </a:xfrm>
          <a:prstGeom prst="roundRect">
            <a:avLst>
              <a:gd name="adj" fmla="val 50000"/>
            </a:avLst>
          </a:prstGeom>
          <a:solidFill>
            <a:srgbClr val="E0662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h69d93d9693bdaf86_0_342"/>
          <p:cNvSpPr/>
          <p:nvPr/>
        </p:nvSpPr>
        <p:spPr>
          <a:xfrm>
            <a:off x="8065008" y="2023110"/>
            <a:ext cx="617100" cy="617100"/>
          </a:xfrm>
          <a:prstGeom prst="ellipse">
            <a:avLst/>
          </a:prstGeom>
          <a:solidFill>
            <a:srgbClr val="E0662F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8" name="Google Shape;598;h69d93d9693bdaf86_0_342"/>
          <p:cNvCxnSpPr/>
          <p:nvPr/>
        </p:nvCxnSpPr>
        <p:spPr>
          <a:xfrm>
            <a:off x="8558784" y="6972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9" name="Google Shape;599;h69d93d9693bdaf86_0_342"/>
          <p:cNvCxnSpPr/>
          <p:nvPr/>
        </p:nvCxnSpPr>
        <p:spPr>
          <a:xfrm>
            <a:off x="8558784" y="9829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0" name="Google Shape;600;h69d93d9693bdaf86_0_342"/>
          <p:cNvCxnSpPr/>
          <p:nvPr/>
        </p:nvCxnSpPr>
        <p:spPr>
          <a:xfrm>
            <a:off x="8558784" y="12687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1" name="Google Shape;601;h69d93d9693bdaf86_0_342"/>
          <p:cNvCxnSpPr/>
          <p:nvPr/>
        </p:nvCxnSpPr>
        <p:spPr>
          <a:xfrm>
            <a:off x="8558784" y="15544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2" name="Google Shape;602;h69d93d9693bdaf86_0_342"/>
          <p:cNvCxnSpPr/>
          <p:nvPr/>
        </p:nvCxnSpPr>
        <p:spPr>
          <a:xfrm>
            <a:off x="8558784" y="184023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3" name="Google Shape;603;h69d93d9693bdaf86_0_342"/>
          <p:cNvSpPr txBox="1"/>
          <p:nvPr/>
        </p:nvSpPr>
        <p:spPr>
          <a:xfrm>
            <a:off x="548640" y="2263140"/>
            <a:ext cx="8023800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900"/>
              <a:buFont typeface="Georgia"/>
              <a:buNone/>
            </a:pPr>
            <a:r>
              <a:rPr lang="en" sz="29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“But you </a:t>
            </a:r>
            <a:r>
              <a:rPr lang="en" sz="2900" b="1" i="1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do not realize</a:t>
            </a:r>
            <a:r>
              <a:rPr lang="en" sz="29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 that you are wretched, pitiful, poor, blind and naked.”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h69d93d9693bdaf86_0_342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Revelation 3:17b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h69d93d9693bdaf86_0_358"/>
          <p:cNvSpPr txBox="1"/>
          <p:nvPr/>
        </p:nvSpPr>
        <p:spPr>
          <a:xfrm>
            <a:off x="411480" y="308610"/>
            <a:ext cx="25377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THEY WERE KNOWN FOR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h69d93d9693bdaf86_0_358"/>
          <p:cNvSpPr txBox="1"/>
          <p:nvPr/>
        </p:nvSpPr>
        <p:spPr>
          <a:xfrm>
            <a:off x="3291840" y="308610"/>
            <a:ext cx="25377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JESUS SAYS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h69d93d9693bdaf86_0_358"/>
          <p:cNvSpPr txBox="1"/>
          <p:nvPr/>
        </p:nvSpPr>
        <p:spPr>
          <a:xfrm>
            <a:off x="6172200" y="308610"/>
            <a:ext cx="25377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JESUS OFFERS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h69d93d9693bdaf86_0_358"/>
          <p:cNvSpPr/>
          <p:nvPr/>
        </p:nvSpPr>
        <p:spPr>
          <a:xfrm>
            <a:off x="411480" y="1028700"/>
            <a:ext cx="8298300" cy="994500"/>
          </a:xfrm>
          <a:prstGeom prst="roundRect">
            <a:avLst>
              <a:gd name="adj" fmla="val 8276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h69d93d9693bdaf86_0_358"/>
          <p:cNvSpPr txBox="1"/>
          <p:nvPr/>
        </p:nvSpPr>
        <p:spPr>
          <a:xfrm>
            <a:off x="411480" y="102870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Banking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h69d93d9693bdaf86_0_358"/>
          <p:cNvSpPr txBox="1"/>
          <p:nvPr/>
        </p:nvSpPr>
        <p:spPr>
          <a:xfrm>
            <a:off x="3291840" y="102870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Poor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h69d93d9693bdaf86_0_358"/>
          <p:cNvSpPr txBox="1"/>
          <p:nvPr/>
        </p:nvSpPr>
        <p:spPr>
          <a:xfrm>
            <a:off x="6172200" y="102870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Refined gold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h69d93d9693bdaf86_0_358"/>
          <p:cNvSpPr/>
          <p:nvPr/>
        </p:nvSpPr>
        <p:spPr>
          <a:xfrm>
            <a:off x="2983230" y="1392174"/>
            <a:ext cx="274200" cy="27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h69d93d9693bdaf86_0_358"/>
          <p:cNvSpPr/>
          <p:nvPr/>
        </p:nvSpPr>
        <p:spPr>
          <a:xfrm>
            <a:off x="5863590" y="1392174"/>
            <a:ext cx="274200" cy="27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h69d93d9693bdaf86_0_358"/>
          <p:cNvSpPr/>
          <p:nvPr/>
        </p:nvSpPr>
        <p:spPr>
          <a:xfrm>
            <a:off x="411480" y="2228850"/>
            <a:ext cx="8298300" cy="994500"/>
          </a:xfrm>
          <a:prstGeom prst="roundRect">
            <a:avLst>
              <a:gd name="adj" fmla="val 8276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h69d93d9693bdaf86_0_358"/>
          <p:cNvSpPr txBox="1"/>
          <p:nvPr/>
        </p:nvSpPr>
        <p:spPr>
          <a:xfrm>
            <a:off x="411480" y="222885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Black wool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h69d93d9693bdaf86_0_358"/>
          <p:cNvSpPr txBox="1"/>
          <p:nvPr/>
        </p:nvSpPr>
        <p:spPr>
          <a:xfrm>
            <a:off x="3291840" y="222885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Naked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h69d93d9693bdaf86_0_358"/>
          <p:cNvSpPr txBox="1"/>
          <p:nvPr/>
        </p:nvSpPr>
        <p:spPr>
          <a:xfrm>
            <a:off x="6172200" y="222885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White clothes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h69d93d9693bdaf86_0_358"/>
          <p:cNvSpPr/>
          <p:nvPr/>
        </p:nvSpPr>
        <p:spPr>
          <a:xfrm>
            <a:off x="2983230" y="2592324"/>
            <a:ext cx="274200" cy="27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h69d93d9693bdaf86_0_358"/>
          <p:cNvSpPr/>
          <p:nvPr/>
        </p:nvSpPr>
        <p:spPr>
          <a:xfrm>
            <a:off x="5863590" y="2592324"/>
            <a:ext cx="274200" cy="27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h69d93d9693bdaf86_0_358"/>
          <p:cNvSpPr/>
          <p:nvPr/>
        </p:nvSpPr>
        <p:spPr>
          <a:xfrm>
            <a:off x="411480" y="3429000"/>
            <a:ext cx="8298300" cy="994500"/>
          </a:xfrm>
          <a:prstGeom prst="roundRect">
            <a:avLst>
              <a:gd name="adj" fmla="val 8276"/>
            </a:avLst>
          </a:prstGeom>
          <a:solidFill>
            <a:srgbClr val="1E2D3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h69d93d9693bdaf86_0_358"/>
          <p:cNvSpPr txBox="1"/>
          <p:nvPr/>
        </p:nvSpPr>
        <p:spPr>
          <a:xfrm>
            <a:off x="411480" y="342900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Eye salve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h69d93d9693bdaf86_0_358"/>
          <p:cNvSpPr txBox="1"/>
          <p:nvPr/>
        </p:nvSpPr>
        <p:spPr>
          <a:xfrm>
            <a:off x="3291840" y="342900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Blind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h69d93d9693bdaf86_0_358"/>
          <p:cNvSpPr txBox="1"/>
          <p:nvPr/>
        </p:nvSpPr>
        <p:spPr>
          <a:xfrm>
            <a:off x="6172200" y="3429000"/>
            <a:ext cx="2537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600"/>
              <a:buFont typeface="Georgia"/>
              <a:buNone/>
            </a:pPr>
            <a:r>
              <a:rPr lang="en" sz="26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Salve to see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h69d93d9693bdaf86_0_358"/>
          <p:cNvSpPr/>
          <p:nvPr/>
        </p:nvSpPr>
        <p:spPr>
          <a:xfrm>
            <a:off x="2983230" y="3792474"/>
            <a:ext cx="274200" cy="27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h69d93d9693bdaf86_0_358"/>
          <p:cNvSpPr/>
          <p:nvPr/>
        </p:nvSpPr>
        <p:spPr>
          <a:xfrm>
            <a:off x="5863590" y="3792474"/>
            <a:ext cx="274200" cy="27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9B3B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h69d93d9693bdaf86_0_383"/>
          <p:cNvSpPr txBox="1"/>
          <p:nvPr/>
        </p:nvSpPr>
        <p:spPr>
          <a:xfrm>
            <a:off x="548640" y="411480"/>
            <a:ext cx="8023800" cy="3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“I counsel you to </a:t>
            </a:r>
            <a:r>
              <a:rPr lang="en" sz="2700" b="1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buy from me</a:t>
            </a:r>
            <a:r>
              <a:rPr lang="en" sz="2700" b="0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 gold refined in the fire, so you can become rich; and white clothes to wear, so you can cover your shameful nakedness; and salve to put on your eyes, so you can see.”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h69d93d9693bdaf86_0_383"/>
          <p:cNvSpPr txBox="1"/>
          <p:nvPr/>
        </p:nvSpPr>
        <p:spPr>
          <a:xfrm>
            <a:off x="548640" y="3566160"/>
            <a:ext cx="80238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The answer is not trying harder. The answer is returning to Jesus.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h69d93d9693bdaf86_0_383"/>
          <p:cNvSpPr txBox="1"/>
          <p:nvPr/>
        </p:nvSpPr>
        <p:spPr>
          <a:xfrm>
            <a:off x="480060" y="4423410"/>
            <a:ext cx="8160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Revelation 3:18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h69d93d9693bdaf86_0_390"/>
          <p:cNvSpPr/>
          <p:nvPr/>
        </p:nvSpPr>
        <p:spPr>
          <a:xfrm>
            <a:off x="960120" y="617220"/>
            <a:ext cx="288000" cy="3154800"/>
          </a:xfrm>
          <a:prstGeom prst="roundRect">
            <a:avLst>
              <a:gd name="adj" fmla="val 50000"/>
            </a:avLst>
          </a:prstGeom>
          <a:solidFill>
            <a:srgbClr val="1E2D3B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h69d93d9693bdaf86_0_390"/>
          <p:cNvSpPr/>
          <p:nvPr/>
        </p:nvSpPr>
        <p:spPr>
          <a:xfrm>
            <a:off x="1028700" y="1648664"/>
            <a:ext cx="150900" cy="2260200"/>
          </a:xfrm>
          <a:prstGeom prst="roundRect">
            <a:avLst>
              <a:gd name="adj" fmla="val 50000"/>
            </a:avLst>
          </a:prstGeom>
          <a:solidFill>
            <a:srgbClr val="E0662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h69d93d9693bdaf86_0_390"/>
          <p:cNvSpPr/>
          <p:nvPr/>
        </p:nvSpPr>
        <p:spPr>
          <a:xfrm>
            <a:off x="795528" y="3669030"/>
            <a:ext cx="617100" cy="617100"/>
          </a:xfrm>
          <a:prstGeom prst="ellipse">
            <a:avLst/>
          </a:prstGeom>
          <a:solidFill>
            <a:srgbClr val="E0662F"/>
          </a:solidFill>
          <a:ln w="143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47" name="Google Shape;647;h69d93d9693bdaf86_0_390"/>
          <p:cNvCxnSpPr/>
          <p:nvPr/>
        </p:nvCxnSpPr>
        <p:spPr>
          <a:xfrm>
            <a:off x="1289304" y="114300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8" name="Google Shape;648;h69d93d9693bdaf86_0_390"/>
          <p:cNvCxnSpPr/>
          <p:nvPr/>
        </p:nvCxnSpPr>
        <p:spPr>
          <a:xfrm>
            <a:off x="1289304" y="166878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9" name="Google Shape;649;h69d93d9693bdaf86_0_390"/>
          <p:cNvCxnSpPr/>
          <p:nvPr/>
        </p:nvCxnSpPr>
        <p:spPr>
          <a:xfrm>
            <a:off x="1289304" y="219456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0" name="Google Shape;650;h69d93d9693bdaf86_0_390"/>
          <p:cNvCxnSpPr/>
          <p:nvPr/>
        </p:nvCxnSpPr>
        <p:spPr>
          <a:xfrm>
            <a:off x="1289304" y="272034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51" name="Google Shape;651;h69d93d9693bdaf86_0_390"/>
          <p:cNvCxnSpPr/>
          <p:nvPr/>
        </p:nvCxnSpPr>
        <p:spPr>
          <a:xfrm>
            <a:off x="1289304" y="3246120"/>
            <a:ext cx="150900" cy="0"/>
          </a:xfrm>
          <a:prstGeom prst="straightConnector1">
            <a:avLst/>
          </a:prstGeom>
          <a:noFill/>
          <a:ln w="11900" cap="flat" cmpd="sng">
            <a:solidFill>
              <a:srgbClr val="A9B3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2" name="Google Shape;652;h69d93d9693bdaf86_0_390"/>
          <p:cNvSpPr txBox="1"/>
          <p:nvPr/>
        </p:nvSpPr>
        <p:spPr>
          <a:xfrm>
            <a:off x="2194560" y="548640"/>
            <a:ext cx="64464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500"/>
              <a:buFont typeface="Georgia"/>
              <a:buNone/>
            </a:pPr>
            <a:r>
              <a:rPr lang="en" sz="3500" b="1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What is your spiritual temperature?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h69d93d9693bdaf86_0_390"/>
          <p:cNvSpPr txBox="1"/>
          <p:nvPr/>
        </p:nvSpPr>
        <p:spPr>
          <a:xfrm>
            <a:off x="2194560" y="1783080"/>
            <a:ext cx="6583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Not ten years ago. Not what others think.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h69d93d9693bdaf86_0_390"/>
          <p:cNvSpPr txBox="1"/>
          <p:nvPr/>
        </p:nvSpPr>
        <p:spPr>
          <a:xfrm>
            <a:off x="2194560" y="2331720"/>
            <a:ext cx="64464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Today.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h69d93d9693bdaf86_0_390"/>
          <p:cNvSpPr txBox="1"/>
          <p:nvPr/>
        </p:nvSpPr>
        <p:spPr>
          <a:xfrm>
            <a:off x="2194560" y="3154680"/>
            <a:ext cx="6446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0662F"/>
              </a:buClr>
              <a:buSzPts val="3800"/>
              <a:buFont typeface="Georgia"/>
              <a:buNone/>
            </a:pPr>
            <a:r>
              <a:rPr lang="en" sz="3800" b="0" i="1" u="none" strike="noStrike" cap="none">
                <a:solidFill>
                  <a:srgbClr val="E0662F"/>
                </a:solidFill>
                <a:latin typeface="Georgia"/>
                <a:ea typeface="Georgia"/>
                <a:cs typeface="Georgia"/>
                <a:sym typeface="Georgia"/>
              </a:rPr>
              <a:t>“Jesus, I need You.”</a:t>
            </a:r>
            <a:endParaRPr sz="3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h69d93d9693bdaf86_0_390"/>
          <p:cNvSpPr txBox="1"/>
          <p:nvPr/>
        </p:nvSpPr>
        <p:spPr>
          <a:xfrm>
            <a:off x="2194560" y="3909060"/>
            <a:ext cx="64464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The opposite of lukewarm is dependence.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2A"/>
        </a:solidFill>
        <a:effectLst/>
      </p:bgPr>
    </p:bg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h69d93d9693bdaf86_0_407"/>
          <p:cNvSpPr/>
          <p:nvPr/>
        </p:nvSpPr>
        <p:spPr>
          <a:xfrm>
            <a:off x="822960" y="685800"/>
            <a:ext cx="1783200" cy="3154800"/>
          </a:xfrm>
          <a:prstGeom prst="roundRect">
            <a:avLst>
              <a:gd name="adj" fmla="val 3077"/>
            </a:avLst>
          </a:prstGeom>
          <a:solidFill>
            <a:srgbClr val="1E2D3B"/>
          </a:solidFill>
          <a:ln w="28575" cap="flat" cmpd="sng">
            <a:solidFill>
              <a:srgbClr val="C8B0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h69d93d9693bdaf86_0_407"/>
          <p:cNvSpPr/>
          <p:nvPr/>
        </p:nvSpPr>
        <p:spPr>
          <a:xfrm>
            <a:off x="2194560" y="2194560"/>
            <a:ext cx="205800" cy="205800"/>
          </a:xfrm>
          <a:prstGeom prst="ellipse">
            <a:avLst/>
          </a:prstGeom>
          <a:solidFill>
            <a:srgbClr val="C8B07E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h69d93d9693bdaf86_0_407"/>
          <p:cNvSpPr txBox="1"/>
          <p:nvPr/>
        </p:nvSpPr>
        <p:spPr>
          <a:xfrm>
            <a:off x="3086100" y="617220"/>
            <a:ext cx="5623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B07E"/>
              </a:buClr>
              <a:buSzPts val="2300"/>
              <a:buFont typeface="Georgia"/>
              <a:buNone/>
            </a:pPr>
            <a:r>
              <a:rPr lang="en" sz="2300" b="0" i="0" u="none" strike="noStrike" cap="none">
                <a:solidFill>
                  <a:srgbClr val="C8B07E"/>
                </a:solidFill>
                <a:latin typeface="Georgia"/>
                <a:ea typeface="Georgia"/>
                <a:cs typeface="Georgia"/>
                <a:sym typeface="Georgia"/>
              </a:rPr>
              <a:t>NEXT TIME  ·  PART TWO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h69d93d9693bdaf86_0_407"/>
          <p:cNvSpPr txBox="1"/>
          <p:nvPr/>
        </p:nvSpPr>
        <p:spPr>
          <a:xfrm>
            <a:off x="3086100" y="1097280"/>
            <a:ext cx="5623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E5"/>
              </a:buClr>
              <a:buSzPts val="3300"/>
              <a:buFont typeface="Georgia"/>
              <a:buNone/>
            </a:pPr>
            <a:r>
              <a:rPr lang="en" sz="3300" b="1" i="1" u="none" strike="noStrike" cap="none">
                <a:solidFill>
                  <a:srgbClr val="F3EEE5"/>
                </a:solidFill>
                <a:latin typeface="Georgia"/>
                <a:ea typeface="Georgia"/>
                <a:cs typeface="Georgia"/>
                <a:sym typeface="Georgia"/>
              </a:rPr>
              <a:t>“Here I am! I stand at the door and knock.”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h69d93d9693bdaf86_0_407"/>
          <p:cNvSpPr txBox="1"/>
          <p:nvPr/>
        </p:nvSpPr>
        <p:spPr>
          <a:xfrm>
            <a:off x="3086100" y="2537460"/>
            <a:ext cx="5623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He is still at the door.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He is still speaking.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6BCDD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rgbClr val="86BCDD"/>
                </a:solidFill>
                <a:latin typeface="Georgia"/>
                <a:ea typeface="Georgia"/>
                <a:cs typeface="Georgia"/>
                <a:sym typeface="Georgia"/>
              </a:rPr>
              <a:t>He is still calling.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h69d93d9693bdaf86_0_407"/>
          <p:cNvSpPr txBox="1"/>
          <p:nvPr/>
        </p:nvSpPr>
        <p:spPr>
          <a:xfrm>
            <a:off x="480060" y="4251960"/>
            <a:ext cx="8160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9B3BC"/>
              </a:buClr>
              <a:buSzPts val="2300"/>
              <a:buFont typeface="Georgia"/>
              <a:buNone/>
            </a:pPr>
            <a:r>
              <a:rPr lang="en" sz="2300" b="0" i="1" u="none" strike="noStrike" cap="none">
                <a:solidFill>
                  <a:srgbClr val="A9B3BC"/>
                </a:solidFill>
                <a:latin typeface="Georgia"/>
                <a:ea typeface="Georgia"/>
                <a:cs typeface="Georgia"/>
                <a:sym typeface="Georgia"/>
              </a:rPr>
              <a:t>He who has an ear, let him hear what the Spirit says to the churches.  — Rev. 3:22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EF9762-FBAA-2283-26F9-5EED6008A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88" y="0"/>
            <a:ext cx="2880659" cy="51988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7ADD03-A9E1-F2A1-BA5C-58282EE25077}"/>
              </a:ext>
            </a:extLst>
          </p:cNvPr>
          <p:cNvSpPr txBox="1"/>
          <p:nvPr/>
        </p:nvSpPr>
        <p:spPr>
          <a:xfrm>
            <a:off x="3397661" y="370183"/>
            <a:ext cx="45978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1200"/>
              </a:spcAft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</a:rPr>
              <a:t>"The Glass"</a:t>
            </a:r>
          </a:p>
          <a:p>
            <a:pPr indent="0" algn="l">
              <a:spcAft>
                <a:spcPts val="1200"/>
              </a:spcAft>
              <a:buNone/>
            </a:pPr>
            <a:r>
              <a:rPr lang="en-US" sz="1400" b="1" i="0" dirty="0">
                <a:solidFill>
                  <a:srgbClr val="000000"/>
                </a:solidFill>
                <a:effectLst/>
                <a:latin typeface="Arial"/>
              </a:rPr>
              <a:t>Revelation 3:20 'Here, I’m standing at the door, knocking. If someone hears my voice and opens the door, I will come in to him and eat with him, and he will eat with me. '</a:t>
            </a:r>
            <a:endParaRPr lang="en-US" sz="1200" b="0" i="0" dirty="0">
              <a:solidFill>
                <a:srgbClr val="FFFFFF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28E7D-9D00-35F1-CC7A-934CAF3923F0}"/>
              </a:ext>
            </a:extLst>
          </p:cNvPr>
          <p:cNvSpPr txBox="1"/>
          <p:nvPr/>
        </p:nvSpPr>
        <p:spPr>
          <a:xfrm>
            <a:off x="4761887" y="4465540"/>
            <a:ext cx="4155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www.covingtonwacc.org/7churches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5852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On-screen Show (16:9)</PresentationFormat>
  <Paragraphs>108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Open Sans</vt:lpstr>
      <vt:lpstr>Playfair Display</vt:lpstr>
      <vt:lpstr>Arial</vt:lpstr>
      <vt:lpstr>Georgia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2</cp:revision>
  <dcterms:modified xsi:type="dcterms:W3CDTF">2026-09-27T21:13:30Z</dcterms:modified>
</cp:coreProperties>
</file>