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721" r:id="rId2"/>
  </p:sldMasterIdLst>
  <p:notesMasterIdLst>
    <p:notesMasterId r:id="rId21"/>
  </p:notesMasterIdLst>
  <p:sldIdLst>
    <p:sldId id="304" r:id="rId3"/>
    <p:sldId id="305" r:id="rId4"/>
    <p:sldId id="306" r:id="rId5"/>
    <p:sldId id="307" r:id="rId6"/>
    <p:sldId id="308" r:id="rId7"/>
    <p:sldId id="309" r:id="rId8"/>
    <p:sldId id="310" r:id="rId9"/>
    <p:sldId id="311" r:id="rId10"/>
    <p:sldId id="312" r:id="rId11"/>
    <p:sldId id="313" r:id="rId12"/>
    <p:sldId id="314" r:id="rId13"/>
    <p:sldId id="315" r:id="rId14"/>
    <p:sldId id="316" r:id="rId15"/>
    <p:sldId id="317" r:id="rId16"/>
    <p:sldId id="318" r:id="rId17"/>
    <p:sldId id="319" r:id="rId18"/>
    <p:sldId id="320" r:id="rId19"/>
    <p:sldId id="321" r:id="rId20"/>
  </p:sldIdLst>
  <p:sldSz cx="9144000" cy="5143500" type="screen16x9"/>
  <p:notesSz cx="6858000" cy="9144000"/>
  <p:embeddedFontLst>
    <p:embeddedFont>
      <p:font typeface="Cambria" panose="02040503050406030204" pitchFamily="18" charset="0"/>
      <p:regular r:id="rId22"/>
      <p:bold r:id="rId23"/>
      <p:italic r:id="rId24"/>
      <p:boldItalic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592">
          <p15:clr>
            <a:srgbClr val="A4A3A4"/>
          </p15:clr>
        </p15:guide>
        <p15:guide id="3" orient="horz" pos="2376">
          <p15:clr>
            <a:srgbClr val="9AA0A6"/>
          </p15:clr>
        </p15:guide>
        <p15:guide id="4" orient="horz" pos="216">
          <p15:clr>
            <a:srgbClr val="9AA0A6"/>
          </p15:clr>
        </p15:guide>
        <p15:guide id="5" pos="144">
          <p15:clr>
            <a:srgbClr val="9AA0A6"/>
          </p15:clr>
        </p15:guide>
      </p15:sldGuideLst>
    </p:ext>
    <p:ext uri="GoogleSlidesCustomDataVersion2">
      <go:slidesCustomData xmlns="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r:id="rId106" roundtripDataSignature="AMtx7mh9aChhyLTakWsJCj9OIrFdTg2+e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834" y="120"/>
      </p:cViewPr>
      <p:guideLst>
        <p:guide orient="horz" pos="1620"/>
        <p:guide pos="2592"/>
        <p:guide orient="horz" pos="2376"/>
        <p:guide orient="horz" pos="216"/>
        <p:guide pos="14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109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4.fntdata"/><Relationship Id="rId10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07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3.fntdata"/><Relationship Id="rId11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2.fntdata"/><Relationship Id="rId106" Type="http://customschemas.google.com/relationships/presentationmetadata" Target="meta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0">
          <a:extLst>
            <a:ext uri="{FF2B5EF4-FFF2-40B4-BE49-F238E27FC236}">
              <a16:creationId xmlns:a16="http://schemas.microsoft.com/office/drawing/2014/main" id="{7D543294-52AA-7B04-DAC3-B9A69425AD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42:notes">
            <a:extLst>
              <a:ext uri="{FF2B5EF4-FFF2-40B4-BE49-F238E27FC236}">
                <a16:creationId xmlns:a16="http://schemas.microsoft.com/office/drawing/2014/main" id="{6138AD54-105D-AB6E-9DAF-EB560B3E0E5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2" name="Google Shape;572;p42:notes">
            <a:extLst>
              <a:ext uri="{FF2B5EF4-FFF2-40B4-BE49-F238E27FC236}">
                <a16:creationId xmlns:a16="http://schemas.microsoft.com/office/drawing/2014/main" id="{FE09BE9E-4158-42A7-7214-B941E3994F3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279871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5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45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4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68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Google Shape;40;p68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1" name="Google Shape;41;p68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2" name="Google Shape;42;p68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3" name="Google Shape;43;p6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69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6" name="Google Shape;46;p6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0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9" name="Google Shape;49;p70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0" name="Google Shape;50;p7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64740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7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bg>
      <p:bgPr>
        <a:solidFill>
          <a:schemeClr val="lt1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62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8" name="Google Shape;18;p6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6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6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2" name="Google Shape;22;p6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6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6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6" name="Google Shape;26;p64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7" name="Google Shape;27;p6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6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3" name="Google Shape;33;p66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4" name="Google Shape;34;p6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67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7" name="Google Shape;37;p6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4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4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4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3163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24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45000"/>
          </a:blip>
          <a:stretch>
            <a:fillRect/>
          </a:stretch>
        </p:blipFill>
        <p:spPr>
          <a:xfrm>
            <a:off x="3108960" y="502920"/>
            <a:ext cx="2926080" cy="234086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0" y="50292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0" cap="none" spc="500" normalizeH="0" baseline="0" noProof="0">
                <a:ln>
                  <a:noFill/>
                </a:ln>
                <a:solidFill>
                  <a:srgbClr val="C9A34E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COVINGTON COMMUNITY CHURCH</a:t>
            </a: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1"/>
          <p:cNvSpPr/>
          <p:nvPr/>
        </p:nvSpPr>
        <p:spPr>
          <a:xfrm>
            <a:off x="457200" y="1783080"/>
            <a:ext cx="8229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700" b="1" i="0" u="none" strike="noStrike" kern="0" cap="none" spc="10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THE RETURN OF THE KING</a:t>
            </a:r>
            <a:endParaRPr kumimoji="0" lang="en-US" sz="4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2"/>
          <p:cNvSpPr/>
          <p:nvPr/>
        </p:nvSpPr>
        <p:spPr>
          <a:xfrm>
            <a:off x="457200" y="297180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00" b="0" i="1" u="none" strike="noStrike" kern="1200" cap="none" spc="0" normalizeH="0" baseline="0" noProof="0">
                <a:ln>
                  <a:noFill/>
                </a:ln>
                <a:solidFill>
                  <a:srgbClr val="E4CE8C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The Day the Sky Splits and the Rightful King Comes Home</a:t>
            </a:r>
            <a:endParaRPr kumimoji="0" lang="en-US" sz="1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3"/>
          <p:cNvSpPr/>
          <p:nvPr/>
        </p:nvSpPr>
        <p:spPr>
          <a:xfrm>
            <a:off x="0" y="370332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C9A34E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✦   ✦   ✦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4"/>
          <p:cNvSpPr/>
          <p:nvPr/>
        </p:nvSpPr>
        <p:spPr>
          <a:xfrm>
            <a:off x="0" y="434340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200" normalizeH="0" baseline="0" noProof="0">
                <a:ln>
                  <a:noFill/>
                </a:ln>
                <a:solidFill>
                  <a:srgbClr val="9FB0C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Where Are We In Time  ·  Sermon Series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24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7680" y="640080"/>
            <a:ext cx="548640" cy="43891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1600200"/>
            <a:ext cx="804672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E4CE8C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Same Jesus.  Same place.  Same feet.</a:t>
            </a: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1"/>
          <p:cNvSpPr/>
          <p:nvPr/>
        </p:nvSpPr>
        <p:spPr>
          <a:xfrm>
            <a:off x="0" y="352044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C9A34E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✦   ✦   ✦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2"/>
          <p:cNvSpPr/>
          <p:nvPr/>
        </p:nvSpPr>
        <p:spPr>
          <a:xfrm>
            <a:off x="914400" y="388620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F4EFE1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Where He ascended, there He returns.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3"/>
          <p:cNvSpPr/>
          <p:nvPr/>
        </p:nvSpPr>
        <p:spPr>
          <a:xfrm>
            <a:off x="0" y="438912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400" normalizeH="0" baseline="0" noProof="0">
                <a:ln>
                  <a:noFill/>
                </a:ln>
                <a:solidFill>
                  <a:srgbClr val="9FB0C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ACTS 1:11–12  ·  ZECHARIAH 14:4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24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3380" y="777240"/>
            <a:ext cx="777240" cy="62179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0" y="169164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600" normalizeH="0" baseline="0" noProof="0">
                <a:ln>
                  <a:noFill/>
                </a:ln>
                <a:solidFill>
                  <a:srgbClr val="C9A34E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POINT IV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1"/>
          <p:cNvSpPr/>
          <p:nvPr/>
        </p:nvSpPr>
        <p:spPr>
          <a:xfrm>
            <a:off x="457200" y="2148840"/>
            <a:ext cx="8229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They Shall Look on Him</a:t>
            </a: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2"/>
          <p:cNvSpPr/>
          <p:nvPr/>
        </p:nvSpPr>
        <p:spPr>
          <a:xfrm>
            <a:off x="0" y="320040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C9A34E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✦   ✦   ✦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3"/>
          <p:cNvSpPr/>
          <p:nvPr/>
        </p:nvSpPr>
        <p:spPr>
          <a:xfrm>
            <a:off x="914400" y="3703320"/>
            <a:ext cx="7315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>
                <a:ln>
                  <a:noFill/>
                </a:ln>
                <a:solidFill>
                  <a:srgbClr val="E4CE8C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Grace poured out on the ones who pierced Him.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24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7680" y="502920"/>
            <a:ext cx="548640" cy="438912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3017520" y="1234440"/>
            <a:ext cx="3108960" cy="475488"/>
          </a:xfrm>
          <a:prstGeom prst="roundRect">
            <a:avLst>
              <a:gd name="adj" fmla="val 50000"/>
            </a:avLst>
          </a:prstGeom>
          <a:solidFill>
            <a:srgbClr val="1E3355"/>
          </a:solidFill>
          <a:ln w="12700">
            <a:solidFill>
              <a:srgbClr val="C9A34E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1"/>
          <p:cNvSpPr/>
          <p:nvPr/>
        </p:nvSpPr>
        <p:spPr>
          <a:xfrm>
            <a:off x="3017520" y="1234440"/>
            <a:ext cx="31089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0" cap="none" spc="300" normalizeH="0" baseline="0" noProof="0">
                <a:ln>
                  <a:noFill/>
                </a:ln>
                <a:solidFill>
                  <a:srgbClr val="E4CE8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ZECHARIAH 12:10</a:t>
            </a: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2"/>
          <p:cNvSpPr/>
          <p:nvPr/>
        </p:nvSpPr>
        <p:spPr>
          <a:xfrm>
            <a:off x="822960" y="1965960"/>
            <a:ext cx="7498080" cy="2468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0" i="0" u="none" strike="noStrike" kern="1200" cap="none" spc="0" normalizeH="0" baseline="0" noProof="0">
                <a:ln>
                  <a:noFill/>
                </a:ln>
                <a:solidFill>
                  <a:srgbClr val="F4EFE1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“I will pour… the spirit of grace and of supplications: and they shall </a:t>
            </a:r>
            <a:r>
              <a:rPr kumimoji="0" lang="en-US" sz="2700" b="1" i="0" u="none" strike="noStrike" kern="1200" cap="none" spc="0" normalizeH="0" baseline="0" noProof="0">
                <a:ln>
                  <a:noFill/>
                </a:ln>
                <a:solidFill>
                  <a:srgbClr val="E4CE8C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look upon me whom they have pierced</a:t>
            </a:r>
            <a:r>
              <a:rPr kumimoji="0" lang="en-US" sz="2700" b="0" i="0" u="none" strike="noStrike" kern="1200" cap="none" spc="0" normalizeH="0" baseline="0" noProof="0">
                <a:ln>
                  <a:noFill/>
                </a:ln>
                <a:solidFill>
                  <a:srgbClr val="F4EFE1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, and they shall mourn for him, as one mourneth for his only son.”</a:t>
            </a: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24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7680" y="640080"/>
            <a:ext cx="548640" cy="43891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1600200"/>
            <a:ext cx="804672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600" b="1" i="0" u="none" strike="noStrike" kern="1200" cap="none" spc="0" normalizeH="0" baseline="0" noProof="0">
                <a:ln>
                  <a:noFill/>
                </a:ln>
                <a:solidFill>
                  <a:srgbClr val="E4CE8C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“He returns to save.”</a:t>
            </a:r>
            <a:endParaRPr kumimoji="0" lang="en-US" sz="4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1"/>
          <p:cNvSpPr/>
          <p:nvPr/>
        </p:nvSpPr>
        <p:spPr>
          <a:xfrm>
            <a:off x="0" y="352044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C9A34E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✦   ✦   ✦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2"/>
          <p:cNvSpPr/>
          <p:nvPr/>
        </p:nvSpPr>
        <p:spPr>
          <a:xfrm>
            <a:off x="914400" y="388620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F4EFE1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Grace before mourning. A fountain opened.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3"/>
          <p:cNvSpPr/>
          <p:nvPr/>
        </p:nvSpPr>
        <p:spPr>
          <a:xfrm>
            <a:off x="0" y="438912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400" normalizeH="0" baseline="0" noProof="0">
                <a:ln>
                  <a:noFill/>
                </a:ln>
                <a:solidFill>
                  <a:srgbClr val="9FB0C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ZECHARIAH 12:10  ·  13:1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24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3380" y="777240"/>
            <a:ext cx="777240" cy="62179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0" y="169164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600" normalizeH="0" baseline="0" noProof="0">
                <a:ln>
                  <a:noFill/>
                </a:ln>
                <a:solidFill>
                  <a:srgbClr val="C9A34E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POINT V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1"/>
          <p:cNvSpPr/>
          <p:nvPr/>
        </p:nvSpPr>
        <p:spPr>
          <a:xfrm>
            <a:off x="457200" y="2148840"/>
            <a:ext cx="8229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The Kingdom Age Begins</a:t>
            </a: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2"/>
          <p:cNvSpPr/>
          <p:nvPr/>
        </p:nvSpPr>
        <p:spPr>
          <a:xfrm>
            <a:off x="0" y="320040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C9A34E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✦   ✦   ✦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3"/>
          <p:cNvSpPr/>
          <p:nvPr/>
        </p:nvSpPr>
        <p:spPr>
          <a:xfrm>
            <a:off x="914400" y="3703320"/>
            <a:ext cx="7315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>
                <a:ln>
                  <a:noFill/>
                </a:ln>
                <a:solidFill>
                  <a:srgbClr val="E4CE8C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The rightful King takes His throne over all the earth.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24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7680" y="640080"/>
            <a:ext cx="548640" cy="43891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1600200"/>
            <a:ext cx="804672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rgbClr val="E4CE8C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KING OF KINGS AND LORD OF LORDS</a:t>
            </a:r>
            <a:endParaRPr kumimoji="0" lang="en-US" sz="4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1"/>
          <p:cNvSpPr/>
          <p:nvPr/>
        </p:nvSpPr>
        <p:spPr>
          <a:xfrm>
            <a:off x="0" y="352044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C9A34E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✦   ✦   ✦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2"/>
          <p:cNvSpPr/>
          <p:nvPr/>
        </p:nvSpPr>
        <p:spPr>
          <a:xfrm>
            <a:off x="914400" y="388620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F4EFE1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“The LORD shall be king over all the earth.”  — Zech 14:9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3"/>
          <p:cNvSpPr/>
          <p:nvPr/>
        </p:nvSpPr>
        <p:spPr>
          <a:xfrm>
            <a:off x="0" y="438912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400" normalizeH="0" baseline="0" noProof="0">
                <a:ln>
                  <a:noFill/>
                </a:ln>
                <a:solidFill>
                  <a:srgbClr val="9FB0C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REVELATION 19:16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24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3380" y="777240"/>
            <a:ext cx="777240" cy="62179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0" y="169164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600" normalizeH="0" baseline="0" noProof="0">
                <a:ln>
                  <a:noFill/>
                </a:ln>
                <a:solidFill>
                  <a:srgbClr val="C9A34E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HOW THEN SHALL WE LIVE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1"/>
          <p:cNvSpPr/>
          <p:nvPr/>
        </p:nvSpPr>
        <p:spPr>
          <a:xfrm>
            <a:off x="457200" y="2148840"/>
            <a:ext cx="8229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The Bride Who Watches</a:t>
            </a: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2"/>
          <p:cNvSpPr/>
          <p:nvPr/>
        </p:nvSpPr>
        <p:spPr>
          <a:xfrm>
            <a:off x="0" y="320040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C9A34E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✦   ✦   ✦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3"/>
          <p:cNvSpPr/>
          <p:nvPr/>
        </p:nvSpPr>
        <p:spPr>
          <a:xfrm>
            <a:off x="914400" y="3703320"/>
            <a:ext cx="7315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>
                <a:ln>
                  <a:noFill/>
                </a:ln>
                <a:solidFill>
                  <a:srgbClr val="E4CE8C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We wait, we watch, we keep the lamp burning.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24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45000"/>
          </a:blip>
          <a:stretch>
            <a:fillRect/>
          </a:stretch>
        </p:blipFill>
        <p:spPr>
          <a:xfrm>
            <a:off x="3383280" y="640080"/>
            <a:ext cx="2377440" cy="190195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187452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1" u="none" strike="noStrike" kern="1200" cap="none" spc="0" normalizeH="0" baseline="0" noProof="0">
                <a:ln>
                  <a:noFill/>
                </a:ln>
                <a:solidFill>
                  <a:srgbClr val="F4EFE1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“Surely I come quickly.”</a:t>
            </a:r>
            <a:endParaRPr kumimoji="0" lang="en-US" sz="2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1"/>
          <p:cNvSpPr/>
          <p:nvPr/>
        </p:nvSpPr>
        <p:spPr>
          <a:xfrm>
            <a:off x="457200" y="2560320"/>
            <a:ext cx="8229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rgbClr val="E4CE8C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Even so — come, Lord Jesus.</a:t>
            </a:r>
            <a:endParaRPr kumimoji="0" lang="en-US" sz="4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2"/>
          <p:cNvSpPr/>
          <p:nvPr/>
        </p:nvSpPr>
        <p:spPr>
          <a:xfrm>
            <a:off x="0" y="361188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C9A34E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✦   ✦   ✦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3"/>
          <p:cNvSpPr/>
          <p:nvPr/>
        </p:nvSpPr>
        <p:spPr>
          <a:xfrm>
            <a:off x="0" y="420624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500" normalizeH="0" baseline="0" noProof="0">
                <a:ln>
                  <a:noFill/>
                </a:ln>
                <a:solidFill>
                  <a:srgbClr val="9FB0C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REVELATION 22:20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73">
          <a:extLst>
            <a:ext uri="{FF2B5EF4-FFF2-40B4-BE49-F238E27FC236}">
              <a16:creationId xmlns:a16="http://schemas.microsoft.com/office/drawing/2014/main" id="{82C23736-530D-7818-822F-D0C41BD1E5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n Summer | Visit Telluride">
            <a:extLst>
              <a:ext uri="{FF2B5EF4-FFF2-40B4-BE49-F238E27FC236}">
                <a16:creationId xmlns:a16="http://schemas.microsoft.com/office/drawing/2014/main" id="{9D9C3291-3624-4494-8B1A-0D6BC09CF5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36374"/>
            <a:ext cx="9143999" cy="5218639"/>
          </a:xfrm>
          <a:prstGeom prst="rect">
            <a:avLst/>
          </a:prstGeom>
        </p:spPr>
      </p:pic>
      <p:pic>
        <p:nvPicPr>
          <p:cNvPr id="574" name="Google Shape;574;p42">
            <a:extLst>
              <a:ext uri="{FF2B5EF4-FFF2-40B4-BE49-F238E27FC236}">
                <a16:creationId xmlns:a16="http://schemas.microsoft.com/office/drawing/2014/main" id="{58D4BF80-C491-5443-204C-2A7987E9CF44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5621" t="3807" r="8829" b="10650"/>
          <a:stretch/>
        </p:blipFill>
        <p:spPr>
          <a:xfrm>
            <a:off x="-80717" y="-165754"/>
            <a:ext cx="2434949" cy="2044027"/>
          </a:xfrm>
          <a:prstGeom prst="rect">
            <a:avLst/>
          </a:prstGeom>
          <a:noFill/>
          <a:ln>
            <a:noFill/>
          </a:ln>
        </p:spPr>
      </p:pic>
      <p:sp>
        <p:nvSpPr>
          <p:cNvPr id="575" name="Google Shape;575;p42">
            <a:extLst>
              <a:ext uri="{FF2B5EF4-FFF2-40B4-BE49-F238E27FC236}">
                <a16:creationId xmlns:a16="http://schemas.microsoft.com/office/drawing/2014/main" id="{6A0F0258-3D58-38D7-87AF-ABA810B890A2}"/>
              </a:ext>
            </a:extLst>
          </p:cNvPr>
          <p:cNvSpPr txBox="1"/>
          <p:nvPr/>
        </p:nvSpPr>
        <p:spPr>
          <a:xfrm>
            <a:off x="5849700" y="4478025"/>
            <a:ext cx="3313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391232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24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1960" y="548640"/>
            <a:ext cx="640080" cy="51206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0" y="123444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0" cap="none" spc="500" normalizeH="0" baseline="0" noProof="0">
                <a:ln>
                  <a:noFill/>
                </a:ln>
                <a:solidFill>
                  <a:srgbClr val="C9A34E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THE STORY SO FAR</a:t>
            </a: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1"/>
          <p:cNvSpPr/>
          <p:nvPr/>
        </p:nvSpPr>
        <p:spPr>
          <a:xfrm>
            <a:off x="914400" y="1783080"/>
            <a:ext cx="73152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0" i="0" u="none" strike="noStrike" kern="1200" cap="none" spc="0" normalizeH="0" baseline="0" noProof="0">
                <a:ln>
                  <a:noFill/>
                </a:ln>
                <a:solidFill>
                  <a:srgbClr val="F4EFE1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The Tribulation is ending. The armies of the earth surround Jerusalem. The sun has gone dark.</a:t>
            </a:r>
            <a:endParaRPr kumimoji="0" lang="en-US" sz="2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2"/>
          <p:cNvSpPr/>
          <p:nvPr/>
        </p:nvSpPr>
        <p:spPr>
          <a:xfrm>
            <a:off x="457200" y="3246120"/>
            <a:ext cx="82296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rgbClr val="F4EFE1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But heaven is not silent.</a:t>
            </a:r>
            <a:endParaRPr kumimoji="0" lang="en-US" sz="3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srgbClr val="E4CE8C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The King is coming home.</a:t>
            </a:r>
            <a:endParaRPr kumimoji="0" lang="en-US" sz="3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24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7680" y="502920"/>
            <a:ext cx="548640" cy="438912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3090672" y="1234440"/>
            <a:ext cx="2962656" cy="475488"/>
          </a:xfrm>
          <a:prstGeom prst="roundRect">
            <a:avLst>
              <a:gd name="adj" fmla="val 50000"/>
            </a:avLst>
          </a:prstGeom>
          <a:solidFill>
            <a:srgbClr val="1E3355"/>
          </a:solidFill>
          <a:ln w="12700">
            <a:solidFill>
              <a:srgbClr val="C9A34E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1"/>
          <p:cNvSpPr/>
          <p:nvPr/>
        </p:nvSpPr>
        <p:spPr>
          <a:xfrm>
            <a:off x="3090672" y="1234440"/>
            <a:ext cx="2962656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0" cap="none" spc="300" normalizeH="0" baseline="0" noProof="0">
                <a:ln>
                  <a:noFill/>
                </a:ln>
                <a:solidFill>
                  <a:srgbClr val="E4CE8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REVELATION 1:7</a:t>
            </a: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2"/>
          <p:cNvSpPr/>
          <p:nvPr/>
        </p:nvSpPr>
        <p:spPr>
          <a:xfrm>
            <a:off x="822960" y="1965960"/>
            <a:ext cx="7498080" cy="2468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0" i="0" u="none" strike="noStrike" kern="1200" cap="none" spc="0" normalizeH="0" baseline="0" noProof="0">
                <a:ln>
                  <a:noFill/>
                </a:ln>
                <a:solidFill>
                  <a:srgbClr val="F4EFE1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“Behold, he cometh with clouds; and </a:t>
            </a:r>
            <a:r>
              <a:rPr kumimoji="0" lang="en-US" sz="2700" b="1" i="0" u="none" strike="noStrike" kern="1200" cap="none" spc="0" normalizeH="0" baseline="0" noProof="0">
                <a:ln>
                  <a:noFill/>
                </a:ln>
                <a:solidFill>
                  <a:srgbClr val="E4CE8C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every eye shall see him</a:t>
            </a:r>
            <a:r>
              <a:rPr kumimoji="0" lang="en-US" sz="2700" b="0" i="0" u="none" strike="noStrike" kern="1200" cap="none" spc="0" normalizeH="0" baseline="0" noProof="0">
                <a:ln>
                  <a:noFill/>
                </a:ln>
                <a:solidFill>
                  <a:srgbClr val="F4EFE1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, and they also which pierced him: and all kindreds of the earth shall wail because of him. Even so, Amen.”</a:t>
            </a: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24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3380" y="777240"/>
            <a:ext cx="777240" cy="62179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0" y="169164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600" normalizeH="0" baseline="0" noProof="0">
                <a:ln>
                  <a:noFill/>
                </a:ln>
                <a:solidFill>
                  <a:srgbClr val="C9A34E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POINT I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1"/>
          <p:cNvSpPr/>
          <p:nvPr/>
        </p:nvSpPr>
        <p:spPr>
          <a:xfrm>
            <a:off x="457200" y="2148840"/>
            <a:ext cx="8229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The Majesty of His Arrival</a:t>
            </a: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2"/>
          <p:cNvSpPr/>
          <p:nvPr/>
        </p:nvSpPr>
        <p:spPr>
          <a:xfrm>
            <a:off x="0" y="320040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C9A34E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✦   ✦   ✦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3"/>
          <p:cNvSpPr/>
          <p:nvPr/>
        </p:nvSpPr>
        <p:spPr>
          <a:xfrm>
            <a:off x="914400" y="3703320"/>
            <a:ext cx="7315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>
                <a:ln>
                  <a:noFill/>
                </a:ln>
                <a:solidFill>
                  <a:srgbClr val="E4CE8C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He comes with clouds — and every eye will see.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24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7680" y="640080"/>
            <a:ext cx="548640" cy="43891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1600200"/>
            <a:ext cx="804672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600" b="1" i="0" u="none" strike="noStrike" kern="1200" cap="none" spc="0" normalizeH="0" baseline="0" noProof="0">
                <a:ln>
                  <a:noFill/>
                </a:ln>
                <a:solidFill>
                  <a:srgbClr val="E4CE8C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“Every eye shall see him.”</a:t>
            </a:r>
            <a:endParaRPr kumimoji="0" lang="en-US" sz="4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1"/>
          <p:cNvSpPr/>
          <p:nvPr/>
        </p:nvSpPr>
        <p:spPr>
          <a:xfrm>
            <a:off x="0" y="352044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C9A34E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✦   ✦   ✦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2"/>
          <p:cNvSpPr/>
          <p:nvPr/>
        </p:nvSpPr>
        <p:spPr>
          <a:xfrm>
            <a:off x="0" y="397764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400" normalizeH="0" baseline="0" noProof="0">
                <a:ln>
                  <a:noFill/>
                </a:ln>
                <a:solidFill>
                  <a:srgbClr val="9FB0C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REVELATION 1:7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24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3380" y="777240"/>
            <a:ext cx="777240" cy="62179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0" y="169164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600" normalizeH="0" baseline="0" noProof="0">
                <a:ln>
                  <a:noFill/>
                </a:ln>
                <a:solidFill>
                  <a:srgbClr val="C9A34E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POINT II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1"/>
          <p:cNvSpPr/>
          <p:nvPr/>
        </p:nvSpPr>
        <p:spPr>
          <a:xfrm>
            <a:off x="457200" y="2148840"/>
            <a:ext cx="8229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The King and His Army</a:t>
            </a: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2"/>
          <p:cNvSpPr/>
          <p:nvPr/>
        </p:nvSpPr>
        <p:spPr>
          <a:xfrm>
            <a:off x="0" y="320040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C9A34E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✦   ✦   ✦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3"/>
          <p:cNvSpPr/>
          <p:nvPr/>
        </p:nvSpPr>
        <p:spPr>
          <a:xfrm>
            <a:off x="914400" y="3703320"/>
            <a:ext cx="7315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>
                <a:ln>
                  <a:noFill/>
                </a:ln>
                <a:solidFill>
                  <a:srgbClr val="E4CE8C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He returns with the saints of every age.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24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7680" y="640080"/>
            <a:ext cx="548640" cy="43891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1600200"/>
            <a:ext cx="804672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1" i="0" u="none" strike="noStrike" kern="1200" cap="none" spc="0" normalizeH="0" baseline="0" noProof="0">
                <a:ln>
                  <a:noFill/>
                </a:ln>
                <a:solidFill>
                  <a:srgbClr val="E4CE8C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“The Lord cometh with ten thousands of his saints.”</a:t>
            </a:r>
            <a:endParaRPr kumimoji="0" lang="en-US" sz="3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1"/>
          <p:cNvSpPr/>
          <p:nvPr/>
        </p:nvSpPr>
        <p:spPr>
          <a:xfrm>
            <a:off x="0" y="352044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C9A34E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✦   ✦   ✦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2"/>
          <p:cNvSpPr/>
          <p:nvPr/>
        </p:nvSpPr>
        <p:spPr>
          <a:xfrm>
            <a:off x="0" y="397764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400" normalizeH="0" baseline="0" noProof="0">
                <a:ln>
                  <a:noFill/>
                </a:ln>
                <a:solidFill>
                  <a:srgbClr val="9FB0C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JUDE 14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24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3380" y="777240"/>
            <a:ext cx="777240" cy="62179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0" y="169164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600" normalizeH="0" baseline="0" noProof="0">
                <a:ln>
                  <a:noFill/>
                </a:ln>
                <a:solidFill>
                  <a:srgbClr val="C9A34E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POINT III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1"/>
          <p:cNvSpPr/>
          <p:nvPr/>
        </p:nvSpPr>
        <p:spPr>
          <a:xfrm>
            <a:off x="457200" y="2148840"/>
            <a:ext cx="8229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His Feet on the Mountain</a:t>
            </a: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2"/>
          <p:cNvSpPr/>
          <p:nvPr/>
        </p:nvSpPr>
        <p:spPr>
          <a:xfrm>
            <a:off x="0" y="320040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C9A34E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✦   ✦   ✦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3"/>
          <p:cNvSpPr/>
          <p:nvPr/>
        </p:nvSpPr>
        <p:spPr>
          <a:xfrm>
            <a:off x="914400" y="3703320"/>
            <a:ext cx="7315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>
                <a:ln>
                  <a:noFill/>
                </a:ln>
                <a:solidFill>
                  <a:srgbClr val="E4CE8C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The King touches down on the Mount of Olives.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24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7680" y="502920"/>
            <a:ext cx="548640" cy="438912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3090672" y="1234440"/>
            <a:ext cx="2962656" cy="475488"/>
          </a:xfrm>
          <a:prstGeom prst="roundRect">
            <a:avLst>
              <a:gd name="adj" fmla="val 50000"/>
            </a:avLst>
          </a:prstGeom>
          <a:solidFill>
            <a:srgbClr val="1E3355"/>
          </a:solidFill>
          <a:ln w="12700">
            <a:solidFill>
              <a:srgbClr val="C9A34E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1"/>
          <p:cNvSpPr/>
          <p:nvPr/>
        </p:nvSpPr>
        <p:spPr>
          <a:xfrm>
            <a:off x="3090672" y="1234440"/>
            <a:ext cx="2962656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0" cap="none" spc="300" normalizeH="0" baseline="0" noProof="0">
                <a:ln>
                  <a:noFill/>
                </a:ln>
                <a:solidFill>
                  <a:srgbClr val="E4CE8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ZECHARIAH 14:4</a:t>
            </a: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2"/>
          <p:cNvSpPr/>
          <p:nvPr/>
        </p:nvSpPr>
        <p:spPr>
          <a:xfrm>
            <a:off x="822960" y="1965960"/>
            <a:ext cx="7498080" cy="2468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0" i="0" u="none" strike="noStrike" kern="1200" cap="none" spc="0" normalizeH="0" baseline="0" noProof="0">
                <a:ln>
                  <a:noFill/>
                </a:ln>
                <a:solidFill>
                  <a:srgbClr val="F4EFE1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“And </a:t>
            </a:r>
            <a:r>
              <a:rPr kumimoji="0" lang="en-US" sz="2700" b="1" i="0" u="none" strike="noStrike" kern="1200" cap="none" spc="0" normalizeH="0" baseline="0" noProof="0">
                <a:ln>
                  <a:noFill/>
                </a:ln>
                <a:solidFill>
                  <a:srgbClr val="E4CE8C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his feet shall stand</a:t>
            </a:r>
            <a:r>
              <a:rPr kumimoji="0" lang="en-US" sz="2700" b="0" i="0" u="none" strike="noStrike" kern="1200" cap="none" spc="0" normalizeH="0" baseline="0" noProof="0">
                <a:ln>
                  <a:noFill/>
                </a:ln>
                <a:solidFill>
                  <a:srgbClr val="F4EFE1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 in that day upon the </a:t>
            </a:r>
            <a:r>
              <a:rPr kumimoji="0" lang="en-US" sz="2700" b="1" i="0" u="none" strike="noStrike" kern="1200" cap="none" spc="0" normalizeH="0" baseline="0" noProof="0">
                <a:ln>
                  <a:noFill/>
                </a:ln>
                <a:solidFill>
                  <a:srgbClr val="E4CE8C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mount of Olives</a:t>
            </a:r>
            <a:r>
              <a:rPr kumimoji="0" lang="en-US" sz="2700" b="0" i="0" u="none" strike="noStrike" kern="1200" cap="none" spc="0" normalizeH="0" baseline="0" noProof="0">
                <a:ln>
                  <a:noFill/>
                </a:ln>
                <a:solidFill>
                  <a:srgbClr val="F4EFE1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, which is before Jerusalem on the east, and the mount of Olives shall cleave in the midst thereof.”</a:t>
            </a: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444</Words>
  <Application>Microsoft Office PowerPoint</Application>
  <PresentationFormat>On-screen Show (16:9)</PresentationFormat>
  <Paragraphs>78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Calibri</vt:lpstr>
      <vt:lpstr>Aptos</vt:lpstr>
      <vt:lpstr>Cambria</vt:lpstr>
      <vt:lpstr>Arial</vt:lpstr>
      <vt:lpstr>Simple Light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ccc media</cp:lastModifiedBy>
  <cp:revision>5</cp:revision>
  <dcterms:modified xsi:type="dcterms:W3CDTF">2026-07-06T16:23:36Z</dcterms:modified>
</cp:coreProperties>
</file>