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708" r:id="rId2"/>
  </p:sldMasterIdLst>
  <p:notesMasterIdLst>
    <p:notesMasterId r:id="rId22"/>
  </p:notesMasterIdLst>
  <p:sldIdLst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8" r:id="rId21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9" roundtripDataSignature="AMtx7mgLpcMLaFvgKWP2FCDVMoX2R0In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4" y="102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10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10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99" Type="http://customschemas.google.com/relationships/presentationmetadata" Target="metadata"/><Relationship Id="rId10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10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h31a5ba800ffa5efd_0_8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h31a5ba800ffa5efd_0_801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 before the message begins. Advance on: "There are moments when the last thing somebody says matters more than everything else."</a:t>
            </a:r>
            <a:endParaRPr/>
          </a:p>
        </p:txBody>
      </p:sp>
      <p:sp>
        <p:nvSpPr>
          <p:cNvPr id="419" name="Google Shape;419;h31a5ba800ffa5efd_0_801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h31a5ba800ffa5efd_0_1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h31a5ba800ffa5efd_0_1029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 before the message begins. Advance on: "There are moments when the last thing somebody says matters more than everything else."</a:t>
            </a:r>
            <a:endParaRPr/>
          </a:p>
        </p:txBody>
      </p:sp>
      <p:sp>
        <p:nvSpPr>
          <p:cNvPr id="427" name="Google Shape;427;h31a5ba800ffa5efd_0_1029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h31a5ba800ffa5efd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h31a5ba800ffa5efd_0_807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h31a5ba800ffa5efd_0_807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h31a5ba800ffa5efd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h31a5ba800ffa5efd_0_821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HOLD WHILE READ — leave up through the full reading.</a:t>
            </a:r>
            <a:endParaRPr/>
          </a:p>
        </p:txBody>
      </p:sp>
      <p:sp>
        <p:nvSpPr>
          <p:cNvPr id="449" name="Google Shape;449;h31a5ba800ffa5efd_0_821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h31a5ba800ffa5efd_0_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8" name="Google Shape;458;h31a5ba800ffa5efd_0_83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h31a5ba800ffa5efd_0_83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h31a5ba800ffa5efd_0_8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5" name="Google Shape;475;h31a5ba800ffa5efd_0_846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h31a5ba800ffa5efd_0_846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h31a5ba800ffa5efd_0_8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9" name="Google Shape;489;h31a5ba800ffa5efd_0_859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h31a5ba800ffa5efd_0_859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h31a5ba800ffa5efd_0_8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6" name="Google Shape;506;h31a5ba800ffa5efd_0_875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h31a5ba800ffa5efd_0_875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h31a5ba800ffa5efd_0_8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0" name="Google Shape;520;h31a5ba800ffa5efd_0_888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h31a5ba800ffa5efd_0_888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h31a5ba800ffa5efd_0_9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4" name="Google Shape;534;h31a5ba800ffa5efd_0_901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h31a5ba800ffa5efd_0_901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h31a5ba800ffa5efd_0_9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7" name="Google Shape;547;h31a5ba800ffa5efd_0_913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h31a5ba800ffa5efd_0_913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h31a5ba800ffa5efd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8" name="Google Shape;558;h31a5ba800ffa5efd_0_923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h31a5ba800ffa5efd_0_923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h31a5ba800ffa5efd_0_9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2" name="Google Shape;572;h31a5ba800ffa5efd_0_936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h31a5ba800ffa5efd_0_936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h31a5ba800ffa5efd_0_9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3" name="Google Shape;593;h31a5ba800ffa5efd_0_956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h31a5ba800ffa5efd_0_956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h31a5ba800ffa5efd_0_9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8" name="Google Shape;618;h31a5ba800ffa5efd_0_980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h31a5ba800ffa5efd_0_980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h31a5ba800ffa5efd_0_10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0" name="Google Shape;640;h31a5ba800ffa5efd_0_1001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h31a5ba800ffa5efd_0_1001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h31a5ba800ffa5efd_0_10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857250"/>
            <a:ext cx="5486400" cy="2314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h31a5ba800ffa5efd_0_1014:notes"/>
          <p:cNvSpPr txBox="1">
            <a:spLocks noGrp="1"/>
          </p:cNvSpPr>
          <p:nvPr>
            <p:ph type="body" idx="1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h31a5ba800ffa5efd_0_1014:notes"/>
          <p:cNvSpPr txBox="1">
            <a:spLocks noGrp="1"/>
          </p:cNvSpPr>
          <p:nvPr>
            <p:ph type="sldNum" idx="12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h69d93d9693bdaf86_0_10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h69d93d9693bdaf86_0_10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6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6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6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6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6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7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ries Art">
  <p:cSld name="Series Ar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Title">
  <p:cSld name="Light Title">
    <p:bg>
      <p:bgPr>
        <a:solidFill>
          <a:schemeClr val="lt1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h31a5ba800ffa5efd_0_1022"/>
          <p:cNvSpPr/>
          <p:nvPr/>
        </p:nvSpPr>
        <p:spPr>
          <a:xfrm>
            <a:off x="411480" y="4766310"/>
            <a:ext cx="41148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Calibri"/>
              <a:buNone/>
            </a:pPr>
            <a:r>
              <a:rPr lang="en" sz="11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GO  ·  MAKE  ·  BAPTIZE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h31a5ba800ffa5efd_0_1022"/>
          <p:cNvSpPr txBox="1">
            <a:spLocks noGrp="1"/>
          </p:cNvSpPr>
          <p:nvPr>
            <p:ph type="title"/>
          </p:nvPr>
        </p:nvSpPr>
        <p:spPr>
          <a:xfrm>
            <a:off x="411480" y="308610"/>
            <a:ext cx="8298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">
  <p:cSld name="Dar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h31a5ba800ffa5efd_0_1025"/>
          <p:cNvSpPr/>
          <p:nvPr/>
        </p:nvSpPr>
        <p:spPr>
          <a:xfrm>
            <a:off x="411480" y="4766310"/>
            <a:ext cx="4114800" cy="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100"/>
              <a:buFont typeface="Calibri"/>
              <a:buNone/>
            </a:pPr>
            <a:r>
              <a:rPr lang="en" sz="11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GO  ·  MAKE  ·  BAPTIZE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ovingtonwacc.org/go-make-baptize" TargetMode="Externa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h31a5ba800ffa5efd_0_801"/>
          <p:cNvSpPr/>
          <p:nvPr/>
        </p:nvSpPr>
        <p:spPr>
          <a:xfrm>
            <a:off x="685800" y="4354830"/>
            <a:ext cx="7770000" cy="582900"/>
          </a:xfrm>
          <a:prstGeom prst="roundRect">
            <a:avLst>
              <a:gd name="adj" fmla="val 23529"/>
            </a:avLst>
          </a:prstGeom>
          <a:solidFill>
            <a:schemeClr val="dk1">
              <a:alpha val="85100"/>
            </a:scheme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h31a5ba800ffa5efd_0_801"/>
          <p:cNvSpPr txBox="1"/>
          <p:nvPr/>
        </p:nvSpPr>
        <p:spPr>
          <a:xfrm>
            <a:off x="685800" y="4354830"/>
            <a:ext cx="77700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Georgia"/>
              <a:buNone/>
            </a:pPr>
            <a:r>
              <a:rPr lang="en" sz="2300" b="1" i="1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Week 1  ·  The Mission Is Still the Mission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3" name="Google Shape;423;h31a5ba800ffa5efd_0_8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5277" y="0"/>
            <a:ext cx="9321275" cy="524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h31a5ba800ffa5efd_0_1029"/>
          <p:cNvSpPr/>
          <p:nvPr/>
        </p:nvSpPr>
        <p:spPr>
          <a:xfrm>
            <a:off x="685800" y="4354830"/>
            <a:ext cx="7770000" cy="582900"/>
          </a:xfrm>
          <a:prstGeom prst="roundRect">
            <a:avLst>
              <a:gd name="adj" fmla="val 23529"/>
            </a:avLst>
          </a:prstGeom>
          <a:solidFill>
            <a:schemeClr val="dk1">
              <a:alpha val="85100"/>
            </a:scheme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h31a5ba800ffa5efd_0_1029"/>
          <p:cNvSpPr txBox="1"/>
          <p:nvPr/>
        </p:nvSpPr>
        <p:spPr>
          <a:xfrm>
            <a:off x="685800" y="4354830"/>
            <a:ext cx="77700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Georgia"/>
              <a:buNone/>
            </a:pPr>
            <a:r>
              <a:rPr lang="en" sz="2300" b="1" i="1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Week 1  ·  The Mission Is Still the Mission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h31a5ba800ffa5efd_0_807"/>
          <p:cNvSpPr txBox="1">
            <a:spLocks noGrp="1"/>
          </p:cNvSpPr>
          <p:nvPr>
            <p:ph type="title"/>
          </p:nvPr>
        </p:nvSpPr>
        <p:spPr>
          <a:xfrm>
            <a:off x="411480" y="308610"/>
            <a:ext cx="8298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</a:pPr>
            <a:r>
              <a:rPr lang="en" sz="32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He Did Not Say…</a:t>
            </a:r>
            <a:endParaRPr sz="3200"/>
          </a:p>
        </p:txBody>
      </p:sp>
      <p:sp>
        <p:nvSpPr>
          <p:cNvPr id="437" name="Google Shape;437;h31a5ba800ffa5efd_0_807"/>
          <p:cNvSpPr/>
          <p:nvPr/>
        </p:nvSpPr>
        <p:spPr>
          <a:xfrm>
            <a:off x="411480" y="1200150"/>
            <a:ext cx="4046100" cy="994500"/>
          </a:xfrm>
          <a:prstGeom prst="roundRect">
            <a:avLst>
              <a:gd name="adj" fmla="val 8276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h31a5ba800ffa5efd_0_807"/>
          <p:cNvSpPr txBox="1"/>
          <p:nvPr/>
        </p:nvSpPr>
        <p:spPr>
          <a:xfrm>
            <a:off x="651510" y="1200150"/>
            <a:ext cx="36345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Calibri"/>
              <a:buNone/>
            </a:pPr>
            <a:r>
              <a:rPr lang="en" sz="2300" b="0" i="0" u="none" strike="sng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Build impressive buildings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h31a5ba800ffa5efd_0_807"/>
          <p:cNvSpPr/>
          <p:nvPr/>
        </p:nvSpPr>
        <p:spPr>
          <a:xfrm>
            <a:off x="4663440" y="1200150"/>
            <a:ext cx="4046100" cy="994500"/>
          </a:xfrm>
          <a:prstGeom prst="roundRect">
            <a:avLst>
              <a:gd name="adj" fmla="val 8276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h31a5ba800ffa5efd_0_807"/>
          <p:cNvSpPr txBox="1"/>
          <p:nvPr/>
        </p:nvSpPr>
        <p:spPr>
          <a:xfrm>
            <a:off x="4903470" y="1200150"/>
            <a:ext cx="36345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Calibri"/>
              <a:buNone/>
            </a:pPr>
            <a:r>
              <a:rPr lang="en" sz="2300" b="0" i="0" u="none" strike="sng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Develop great programs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h31a5ba800ffa5efd_0_807"/>
          <p:cNvSpPr/>
          <p:nvPr/>
        </p:nvSpPr>
        <p:spPr>
          <a:xfrm>
            <a:off x="411480" y="2400300"/>
            <a:ext cx="4046100" cy="994500"/>
          </a:xfrm>
          <a:prstGeom prst="roundRect">
            <a:avLst>
              <a:gd name="adj" fmla="val 8276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h31a5ba800ffa5efd_0_807"/>
          <p:cNvSpPr txBox="1"/>
          <p:nvPr/>
        </p:nvSpPr>
        <p:spPr>
          <a:xfrm>
            <a:off x="651510" y="2400300"/>
            <a:ext cx="36345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Calibri"/>
              <a:buNone/>
            </a:pPr>
            <a:r>
              <a:rPr lang="en" sz="2300" b="0" i="0" u="none" strike="sng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Make sure everybody is comfortable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h31a5ba800ffa5efd_0_807"/>
          <p:cNvSpPr/>
          <p:nvPr/>
        </p:nvSpPr>
        <p:spPr>
          <a:xfrm>
            <a:off x="4663440" y="2400300"/>
            <a:ext cx="4046100" cy="994500"/>
          </a:xfrm>
          <a:prstGeom prst="roundRect">
            <a:avLst>
              <a:gd name="adj" fmla="val 8276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h31a5ba800ffa5efd_0_807"/>
          <p:cNvSpPr txBox="1"/>
          <p:nvPr/>
        </p:nvSpPr>
        <p:spPr>
          <a:xfrm>
            <a:off x="4903470" y="2400300"/>
            <a:ext cx="36345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300"/>
              <a:buFont typeface="Calibri"/>
              <a:buNone/>
            </a:pPr>
            <a:r>
              <a:rPr lang="en" sz="2300" b="0" i="0" u="none" strike="sng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Become popular in your community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h31a5ba800ffa5efd_0_807"/>
          <p:cNvSpPr txBox="1"/>
          <p:nvPr/>
        </p:nvSpPr>
        <p:spPr>
          <a:xfrm>
            <a:off x="411480" y="3737610"/>
            <a:ext cx="8298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Georgia"/>
              <a:buNone/>
            </a:pPr>
            <a:r>
              <a:rPr lang="en" sz="2400" b="1" i="1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rPr>
              <a:t>Those things may have their place — but they are not the mission.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h31a5ba800ffa5efd_0_821"/>
          <p:cNvSpPr/>
          <p:nvPr/>
        </p:nvSpPr>
        <p:spPr>
          <a:xfrm>
            <a:off x="7955280" y="-274320"/>
            <a:ext cx="1371600" cy="1371600"/>
          </a:xfrm>
          <a:prstGeom prst="ellipse">
            <a:avLst/>
          </a:prstGeom>
          <a:noFill/>
          <a:ln w="21425" cap="flat" cmpd="sng">
            <a:solidFill>
              <a:srgbClr val="3B7A99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h31a5ba800ffa5efd_0_821"/>
          <p:cNvSpPr/>
          <p:nvPr/>
        </p:nvSpPr>
        <p:spPr>
          <a:xfrm>
            <a:off x="7406640" y="-822960"/>
            <a:ext cx="2469000" cy="2469000"/>
          </a:xfrm>
          <a:prstGeom prst="ellipse">
            <a:avLst/>
          </a:prstGeom>
          <a:noFill/>
          <a:ln w="21425" cap="flat" cmpd="sng">
            <a:solidFill>
              <a:srgbClr val="3B7A99">
                <a:alpha val="451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h31a5ba800ffa5efd_0_821"/>
          <p:cNvSpPr/>
          <p:nvPr/>
        </p:nvSpPr>
        <p:spPr>
          <a:xfrm>
            <a:off x="6858000" y="-1371600"/>
            <a:ext cx="3566400" cy="3566400"/>
          </a:xfrm>
          <a:prstGeom prst="ellipse">
            <a:avLst/>
          </a:prstGeom>
          <a:noFill/>
          <a:ln w="21425" cap="flat" cmpd="sng">
            <a:solidFill>
              <a:srgbClr val="3B7A99">
                <a:alpha val="302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h31a5ba800ffa5efd_0_821"/>
          <p:cNvSpPr txBox="1"/>
          <p:nvPr/>
        </p:nvSpPr>
        <p:spPr>
          <a:xfrm>
            <a:off x="548640" y="411480"/>
            <a:ext cx="6172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Calibri"/>
              <a:buNone/>
            </a:pPr>
            <a:r>
              <a:rPr lang="en" sz="23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MATTHEW 28:18–20  (NIV)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h31a5ba800ffa5efd_0_821"/>
          <p:cNvSpPr txBox="1"/>
          <p:nvPr/>
        </p:nvSpPr>
        <p:spPr>
          <a:xfrm>
            <a:off x="548640" y="994410"/>
            <a:ext cx="8023800" cy="3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eorgia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“All authority in heaven and on earth has been given to me. Therefore </a:t>
            </a:r>
            <a:r>
              <a:rPr lang="en" sz="2400" b="1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go and make disciples of all nations, baptizing them</a:t>
            </a:r>
            <a:r>
              <a:rPr lang="en" sz="24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 in the name of the Father and of the Son and of the Holy Spirit, </a:t>
            </a:r>
            <a:r>
              <a:rPr lang="en" sz="2400" b="1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and teaching them to obey everything I have commanded you.</a:t>
            </a:r>
            <a:r>
              <a:rPr lang="en" sz="24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 And surely I am with you always, to the very end of the age.”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h31a5ba800ffa5efd_0_830"/>
          <p:cNvSpPr txBox="1">
            <a:spLocks noGrp="1"/>
          </p:cNvSpPr>
          <p:nvPr>
            <p:ph type="title"/>
          </p:nvPr>
        </p:nvSpPr>
        <p:spPr>
          <a:xfrm>
            <a:off x="411480" y="308610"/>
            <a:ext cx="8298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</a:pPr>
            <a:r>
              <a:rPr lang="en" sz="32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The Great Commission</a:t>
            </a:r>
            <a:endParaRPr sz="3200"/>
          </a:p>
        </p:txBody>
      </p:sp>
      <p:sp>
        <p:nvSpPr>
          <p:cNvPr id="462" name="Google Shape;462;h31a5ba800ffa5efd_0_830"/>
          <p:cNvSpPr/>
          <p:nvPr/>
        </p:nvSpPr>
        <p:spPr>
          <a:xfrm>
            <a:off x="994410" y="1200150"/>
            <a:ext cx="1302900" cy="13029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3" name="Google Shape;463;h31a5ba800ffa5efd_0_83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3195" y="1538936"/>
            <a:ext cx="625449" cy="625449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h31a5ba800ffa5efd_0_830"/>
          <p:cNvSpPr txBox="1"/>
          <p:nvPr/>
        </p:nvSpPr>
        <p:spPr>
          <a:xfrm>
            <a:off x="274320" y="2606040"/>
            <a:ext cx="27432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Georgia"/>
              <a:buNone/>
            </a:pPr>
            <a:r>
              <a:rPr lang="en" sz="33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GO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h31a5ba800ffa5efd_0_830"/>
          <p:cNvSpPr/>
          <p:nvPr/>
        </p:nvSpPr>
        <p:spPr>
          <a:xfrm>
            <a:off x="3909060" y="1200150"/>
            <a:ext cx="1302900" cy="1302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6" name="Google Shape;466;h31a5ba800ffa5efd_0_83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7846" y="1538936"/>
            <a:ext cx="625449" cy="62544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h31a5ba800ffa5efd_0_830"/>
          <p:cNvSpPr txBox="1"/>
          <p:nvPr/>
        </p:nvSpPr>
        <p:spPr>
          <a:xfrm>
            <a:off x="3188970" y="2606040"/>
            <a:ext cx="27432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Georgia"/>
              <a:buNone/>
            </a:pPr>
            <a:r>
              <a:rPr lang="en" sz="33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MAKE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h31a5ba800ffa5efd_0_830"/>
          <p:cNvSpPr/>
          <p:nvPr/>
        </p:nvSpPr>
        <p:spPr>
          <a:xfrm>
            <a:off x="6823710" y="1200150"/>
            <a:ext cx="1302900" cy="130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9" name="Google Shape;469;h31a5ba800ffa5efd_0_83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62496" y="1538936"/>
            <a:ext cx="625449" cy="625449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h31a5ba800ffa5efd_0_830"/>
          <p:cNvSpPr txBox="1"/>
          <p:nvPr/>
        </p:nvSpPr>
        <p:spPr>
          <a:xfrm>
            <a:off x="6103620" y="2606040"/>
            <a:ext cx="27432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Georgia"/>
              <a:buNone/>
            </a:pPr>
            <a:r>
              <a:rPr lang="en" sz="33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BAPTIZE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h31a5ba800ffa5efd_0_830"/>
          <p:cNvSpPr/>
          <p:nvPr/>
        </p:nvSpPr>
        <p:spPr>
          <a:xfrm>
            <a:off x="1645920" y="3429000"/>
            <a:ext cx="5829300" cy="788700"/>
          </a:xfrm>
          <a:prstGeom prst="roundRect">
            <a:avLst>
              <a:gd name="adj" fmla="val 1043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h31a5ba800ffa5efd_0_830"/>
          <p:cNvSpPr txBox="1"/>
          <p:nvPr/>
        </p:nvSpPr>
        <p:spPr>
          <a:xfrm>
            <a:off x="1645920" y="3429000"/>
            <a:ext cx="5829300" cy="7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Georgia"/>
              <a:buNone/>
            </a:pPr>
            <a:r>
              <a:rPr lang="en" sz="2700" b="1" i="0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rPr>
              <a:t>+  </a:t>
            </a:r>
            <a:r>
              <a:rPr lang="en" sz="2700" b="1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Teach them to obey.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h31a5ba800ffa5efd_0_846"/>
          <p:cNvSpPr/>
          <p:nvPr/>
        </p:nvSpPr>
        <p:spPr>
          <a:xfrm>
            <a:off x="1337310" y="1680210"/>
            <a:ext cx="1440300" cy="1440300"/>
          </a:xfrm>
          <a:prstGeom prst="ellipse">
            <a:avLst/>
          </a:prstGeom>
          <a:noFill/>
          <a:ln w="21425" cap="flat" cmpd="sng">
            <a:solidFill>
              <a:srgbClr val="3B7A99">
                <a:alpha val="851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h31a5ba800ffa5efd_0_846"/>
          <p:cNvSpPr/>
          <p:nvPr/>
        </p:nvSpPr>
        <p:spPr>
          <a:xfrm>
            <a:off x="925830" y="1268730"/>
            <a:ext cx="2263200" cy="2263200"/>
          </a:xfrm>
          <a:prstGeom prst="ellipse">
            <a:avLst/>
          </a:prstGeom>
          <a:noFill/>
          <a:ln w="21425" cap="flat" cmpd="sng">
            <a:solidFill>
              <a:srgbClr val="3B7A99">
                <a:alpha val="702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h31a5ba800ffa5efd_0_846"/>
          <p:cNvSpPr/>
          <p:nvPr/>
        </p:nvSpPr>
        <p:spPr>
          <a:xfrm>
            <a:off x="514350" y="857250"/>
            <a:ext cx="3086100" cy="3086100"/>
          </a:xfrm>
          <a:prstGeom prst="ellipse">
            <a:avLst/>
          </a:prstGeom>
          <a:noFill/>
          <a:ln w="21425" cap="flat" cmpd="sng">
            <a:solidFill>
              <a:srgbClr val="3B7A99">
                <a:alpha val="549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h31a5ba800ffa5efd_0_846"/>
          <p:cNvSpPr/>
          <p:nvPr/>
        </p:nvSpPr>
        <p:spPr>
          <a:xfrm>
            <a:off x="102870" y="445770"/>
            <a:ext cx="3909300" cy="3909300"/>
          </a:xfrm>
          <a:prstGeom prst="ellipse">
            <a:avLst/>
          </a:prstGeom>
          <a:noFill/>
          <a:ln w="21425" cap="flat" cmpd="sng">
            <a:solidFill>
              <a:srgbClr val="3B7A99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h31a5ba800ffa5efd_0_846"/>
          <p:cNvSpPr/>
          <p:nvPr/>
        </p:nvSpPr>
        <p:spPr>
          <a:xfrm>
            <a:off x="1371600" y="1714500"/>
            <a:ext cx="1371600" cy="1371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h31a5ba800ffa5efd_0_846"/>
          <p:cNvSpPr txBox="1"/>
          <p:nvPr/>
        </p:nvSpPr>
        <p:spPr>
          <a:xfrm>
            <a:off x="1371600" y="1714500"/>
            <a:ext cx="137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</a:pPr>
            <a:r>
              <a:rPr lang="en" sz="60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1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h31a5ba800ffa5efd_0_846"/>
          <p:cNvSpPr txBox="1"/>
          <p:nvPr/>
        </p:nvSpPr>
        <p:spPr>
          <a:xfrm>
            <a:off x="4389120" y="960120"/>
            <a:ext cx="43890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Georgia"/>
              <a:buNone/>
            </a:pPr>
            <a:r>
              <a:rPr lang="en" sz="66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GO</a:t>
            </a:r>
            <a:endParaRPr sz="6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h31a5ba800ffa5efd_0_846"/>
          <p:cNvSpPr txBox="1"/>
          <p:nvPr/>
        </p:nvSpPr>
        <p:spPr>
          <a:xfrm>
            <a:off x="4389120" y="2023110"/>
            <a:ext cx="43890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Georgia"/>
              <a:buNone/>
            </a:pPr>
            <a:r>
              <a:rPr lang="en" sz="2700" b="0" i="1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rPr>
              <a:t>Faith was never meant to stay put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h31a5ba800ffa5efd_0_846"/>
          <p:cNvSpPr txBox="1"/>
          <p:nvPr/>
        </p:nvSpPr>
        <p:spPr>
          <a:xfrm>
            <a:off x="4389120" y="3223260"/>
            <a:ext cx="43890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Calibri"/>
              <a:buNone/>
            </a:pPr>
            <a:r>
              <a:rPr lang="en" sz="23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Abraham · Moses · Jonah · the disciples · Paul — and now the Church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h31a5ba800ffa5efd_0_859"/>
          <p:cNvSpPr txBox="1">
            <a:spLocks noGrp="1"/>
          </p:cNvSpPr>
          <p:nvPr>
            <p:ph type="title"/>
          </p:nvPr>
        </p:nvSpPr>
        <p:spPr>
          <a:xfrm>
            <a:off x="411480" y="308610"/>
            <a:ext cx="8298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</a:pPr>
            <a:r>
              <a:rPr lang="en" sz="32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Your Mission Field</a:t>
            </a:r>
            <a:endParaRPr sz="3200"/>
          </a:p>
        </p:txBody>
      </p:sp>
      <p:sp>
        <p:nvSpPr>
          <p:cNvPr id="493" name="Google Shape;493;h31a5ba800ffa5efd_0_859"/>
          <p:cNvSpPr/>
          <p:nvPr/>
        </p:nvSpPr>
        <p:spPr>
          <a:xfrm>
            <a:off x="411480" y="1165860"/>
            <a:ext cx="4046100" cy="2331600"/>
          </a:xfrm>
          <a:prstGeom prst="roundRect">
            <a:avLst>
              <a:gd name="adj" fmla="val 441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h31a5ba800ffa5efd_0_859"/>
          <p:cNvSpPr/>
          <p:nvPr/>
        </p:nvSpPr>
        <p:spPr>
          <a:xfrm>
            <a:off x="685800" y="1405890"/>
            <a:ext cx="857400" cy="857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5" name="Google Shape;495;h31a5ba800ffa5efd_0_85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685" y="1628775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h31a5ba800ffa5efd_0_859"/>
          <p:cNvSpPr txBox="1"/>
          <p:nvPr/>
        </p:nvSpPr>
        <p:spPr>
          <a:xfrm>
            <a:off x="1714500" y="1405890"/>
            <a:ext cx="2606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Georgia"/>
              <a:buNone/>
            </a:pPr>
            <a:r>
              <a:rPr lang="en" sz="26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Across an Ocean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h31a5ba800ffa5efd_0_859"/>
          <p:cNvSpPr txBox="1"/>
          <p:nvPr/>
        </p:nvSpPr>
        <p:spPr>
          <a:xfrm>
            <a:off x="685800" y="2434590"/>
            <a:ext cx="35664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alibri"/>
              <a:buNone/>
            </a:pPr>
            <a:r>
              <a:rPr lang="en" sz="23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Villages · cities · nations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h31a5ba800ffa5efd_0_859"/>
          <p:cNvSpPr/>
          <p:nvPr/>
        </p:nvSpPr>
        <p:spPr>
          <a:xfrm>
            <a:off x="4663440" y="1165860"/>
            <a:ext cx="4046100" cy="2331600"/>
          </a:xfrm>
          <a:prstGeom prst="roundRect">
            <a:avLst>
              <a:gd name="adj" fmla="val 441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h31a5ba800ffa5efd_0_859"/>
          <p:cNvSpPr/>
          <p:nvPr/>
        </p:nvSpPr>
        <p:spPr>
          <a:xfrm>
            <a:off x="4937760" y="1405890"/>
            <a:ext cx="857400" cy="857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0" name="Google Shape;500;h31a5ba800ffa5efd_0_85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60645" y="1628775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h31a5ba800ffa5efd_0_859"/>
          <p:cNvSpPr txBox="1"/>
          <p:nvPr/>
        </p:nvSpPr>
        <p:spPr>
          <a:xfrm>
            <a:off x="5966460" y="1405890"/>
            <a:ext cx="2606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Georgia"/>
              <a:buNone/>
            </a:pPr>
            <a:r>
              <a:rPr lang="en" sz="26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Across the Street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h31a5ba800ffa5efd_0_859"/>
          <p:cNvSpPr txBox="1"/>
          <p:nvPr/>
        </p:nvSpPr>
        <p:spPr>
          <a:xfrm>
            <a:off x="4937760" y="2434590"/>
            <a:ext cx="35664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alibri"/>
              <a:buNone/>
            </a:pPr>
            <a:r>
              <a:rPr lang="en" sz="23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Work · school · neighbors · the coffee shop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h31a5ba800ffa5efd_0_859"/>
          <p:cNvSpPr txBox="1"/>
          <p:nvPr/>
        </p:nvSpPr>
        <p:spPr>
          <a:xfrm>
            <a:off x="411480" y="3737610"/>
            <a:ext cx="8298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Georgia"/>
              <a:buNone/>
            </a:pPr>
            <a:r>
              <a:rPr lang="en" sz="2600" b="1" i="1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rPr>
              <a:t>We receive the Gospel so that we can carry it.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h31a5ba800ffa5efd_0_875"/>
          <p:cNvSpPr/>
          <p:nvPr/>
        </p:nvSpPr>
        <p:spPr>
          <a:xfrm>
            <a:off x="1337310" y="1680210"/>
            <a:ext cx="1440300" cy="1440300"/>
          </a:xfrm>
          <a:prstGeom prst="ellipse">
            <a:avLst/>
          </a:prstGeom>
          <a:noFill/>
          <a:ln w="21425" cap="flat" cmpd="sng">
            <a:solidFill>
              <a:srgbClr val="3B7A99">
                <a:alpha val="851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h31a5ba800ffa5efd_0_875"/>
          <p:cNvSpPr/>
          <p:nvPr/>
        </p:nvSpPr>
        <p:spPr>
          <a:xfrm>
            <a:off x="925830" y="1268730"/>
            <a:ext cx="2263200" cy="2263200"/>
          </a:xfrm>
          <a:prstGeom prst="ellipse">
            <a:avLst/>
          </a:prstGeom>
          <a:noFill/>
          <a:ln w="21425" cap="flat" cmpd="sng">
            <a:solidFill>
              <a:srgbClr val="3B7A99">
                <a:alpha val="702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h31a5ba800ffa5efd_0_875"/>
          <p:cNvSpPr/>
          <p:nvPr/>
        </p:nvSpPr>
        <p:spPr>
          <a:xfrm>
            <a:off x="514350" y="857250"/>
            <a:ext cx="3086100" cy="3086100"/>
          </a:xfrm>
          <a:prstGeom prst="ellipse">
            <a:avLst/>
          </a:prstGeom>
          <a:noFill/>
          <a:ln w="21425" cap="flat" cmpd="sng">
            <a:solidFill>
              <a:srgbClr val="3B7A99">
                <a:alpha val="549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h31a5ba800ffa5efd_0_875"/>
          <p:cNvSpPr/>
          <p:nvPr/>
        </p:nvSpPr>
        <p:spPr>
          <a:xfrm>
            <a:off x="102870" y="445770"/>
            <a:ext cx="3909300" cy="3909300"/>
          </a:xfrm>
          <a:prstGeom prst="ellipse">
            <a:avLst/>
          </a:prstGeom>
          <a:noFill/>
          <a:ln w="21425" cap="flat" cmpd="sng">
            <a:solidFill>
              <a:srgbClr val="3B7A99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h31a5ba800ffa5efd_0_875"/>
          <p:cNvSpPr/>
          <p:nvPr/>
        </p:nvSpPr>
        <p:spPr>
          <a:xfrm>
            <a:off x="1371600" y="1714500"/>
            <a:ext cx="1371600" cy="1371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h31a5ba800ffa5efd_0_875"/>
          <p:cNvSpPr txBox="1"/>
          <p:nvPr/>
        </p:nvSpPr>
        <p:spPr>
          <a:xfrm>
            <a:off x="1371600" y="1714500"/>
            <a:ext cx="137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</a:pPr>
            <a:r>
              <a:rPr lang="en" sz="60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h31a5ba800ffa5efd_0_875"/>
          <p:cNvSpPr txBox="1"/>
          <p:nvPr/>
        </p:nvSpPr>
        <p:spPr>
          <a:xfrm>
            <a:off x="4389120" y="960120"/>
            <a:ext cx="43890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Georgia"/>
              <a:buNone/>
            </a:pPr>
            <a:r>
              <a:rPr lang="en" sz="66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MAKE</a:t>
            </a:r>
            <a:endParaRPr sz="6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h31a5ba800ffa5efd_0_875"/>
          <p:cNvSpPr txBox="1"/>
          <p:nvPr/>
        </p:nvSpPr>
        <p:spPr>
          <a:xfrm>
            <a:off x="4389120" y="2023110"/>
            <a:ext cx="43890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Georgia"/>
              <a:buNone/>
            </a:pPr>
            <a:r>
              <a:rPr lang="en" sz="2700" b="0" i="1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rPr>
              <a:t>Make disciples, not just converts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h31a5ba800ffa5efd_0_875"/>
          <p:cNvSpPr txBox="1"/>
          <p:nvPr/>
        </p:nvSpPr>
        <p:spPr>
          <a:xfrm>
            <a:off x="4389120" y="3223260"/>
            <a:ext cx="43890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Calibri"/>
              <a:buNone/>
            </a:pPr>
            <a:r>
              <a:rPr lang="en" sz="23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“…and make disciples of all nations”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h31a5ba800ffa5efd_0_888"/>
          <p:cNvSpPr txBox="1">
            <a:spLocks noGrp="1"/>
          </p:cNvSpPr>
          <p:nvPr>
            <p:ph type="title"/>
          </p:nvPr>
        </p:nvSpPr>
        <p:spPr>
          <a:xfrm>
            <a:off x="411480" y="308610"/>
            <a:ext cx="8298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</a:pPr>
            <a:r>
              <a:rPr lang="en" sz="32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 Decision or a Disciple?</a:t>
            </a:r>
            <a:endParaRPr sz="3200"/>
          </a:p>
        </p:txBody>
      </p:sp>
      <p:sp>
        <p:nvSpPr>
          <p:cNvPr id="524" name="Google Shape;524;h31a5ba800ffa5efd_0_888"/>
          <p:cNvSpPr/>
          <p:nvPr/>
        </p:nvSpPr>
        <p:spPr>
          <a:xfrm>
            <a:off x="411480" y="1200150"/>
            <a:ext cx="4046100" cy="1988700"/>
          </a:xfrm>
          <a:prstGeom prst="roundRect">
            <a:avLst>
              <a:gd name="adj" fmla="val 517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h31a5ba800ffa5efd_0_888"/>
          <p:cNvSpPr txBox="1"/>
          <p:nvPr/>
        </p:nvSpPr>
        <p:spPr>
          <a:xfrm>
            <a:off x="720090" y="1405890"/>
            <a:ext cx="34290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Georgia"/>
              <a:buNone/>
            </a:pPr>
            <a:r>
              <a:rPr lang="en" sz="30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 DECISION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h31a5ba800ffa5efd_0_888"/>
          <p:cNvSpPr txBox="1"/>
          <p:nvPr/>
        </p:nvSpPr>
        <p:spPr>
          <a:xfrm>
            <a:off x="720090" y="2057400"/>
            <a:ext cx="34290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Font typeface="Calibri"/>
              <a:buNone/>
            </a:pPr>
            <a:r>
              <a:rPr lang="en" sz="26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happens in a moment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h31a5ba800ffa5efd_0_888"/>
          <p:cNvSpPr/>
          <p:nvPr/>
        </p:nvSpPr>
        <p:spPr>
          <a:xfrm>
            <a:off x="4663440" y="1200150"/>
            <a:ext cx="4046100" cy="1988700"/>
          </a:xfrm>
          <a:prstGeom prst="roundRect">
            <a:avLst>
              <a:gd name="adj" fmla="val 51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h31a5ba800ffa5efd_0_888"/>
          <p:cNvSpPr txBox="1"/>
          <p:nvPr/>
        </p:nvSpPr>
        <p:spPr>
          <a:xfrm>
            <a:off x="4972050" y="1405890"/>
            <a:ext cx="34290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Georgia"/>
              <a:buNone/>
            </a:pPr>
            <a:r>
              <a:rPr lang="en" sz="30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 DISCIPLE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h31a5ba800ffa5efd_0_888"/>
          <p:cNvSpPr txBox="1"/>
          <p:nvPr/>
        </p:nvSpPr>
        <p:spPr>
          <a:xfrm>
            <a:off x="4972050" y="2057400"/>
            <a:ext cx="34290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600"/>
              <a:buFont typeface="Calibri"/>
              <a:buNone/>
            </a:pPr>
            <a:r>
              <a:rPr lang="en" sz="26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grows over a lifetime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0" name="Google Shape;530;h31a5ba800ffa5efd_0_88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75404" y="2023110"/>
            <a:ext cx="308611" cy="308611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h31a5ba800ffa5efd_0_888"/>
          <p:cNvSpPr txBox="1"/>
          <p:nvPr/>
        </p:nvSpPr>
        <p:spPr>
          <a:xfrm>
            <a:off x="411480" y="3429000"/>
            <a:ext cx="82983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Georgia"/>
              <a:buNone/>
            </a:pPr>
            <a:r>
              <a:rPr lang="en" sz="3300" b="1" i="1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rPr>
              <a:t>Come follow Him.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h31a5ba800ffa5efd_0_901"/>
          <p:cNvSpPr/>
          <p:nvPr/>
        </p:nvSpPr>
        <p:spPr>
          <a:xfrm>
            <a:off x="3751326" y="1440180"/>
            <a:ext cx="1645800" cy="1645800"/>
          </a:xfrm>
          <a:prstGeom prst="ellipse">
            <a:avLst/>
          </a:prstGeom>
          <a:noFill/>
          <a:ln w="21425" cap="flat" cmpd="sng">
            <a:solidFill>
              <a:srgbClr val="3B7A99">
                <a:alpha val="702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h31a5ba800ffa5efd_0_901"/>
          <p:cNvSpPr/>
          <p:nvPr/>
        </p:nvSpPr>
        <p:spPr>
          <a:xfrm>
            <a:off x="3202686" y="891540"/>
            <a:ext cx="2743200" cy="2743200"/>
          </a:xfrm>
          <a:prstGeom prst="ellipse">
            <a:avLst/>
          </a:prstGeom>
          <a:noFill/>
          <a:ln w="21425" cap="flat" cmpd="sng">
            <a:solidFill>
              <a:srgbClr val="3B7A99">
                <a:alpha val="549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h31a5ba800ffa5efd_0_901"/>
          <p:cNvSpPr/>
          <p:nvPr/>
        </p:nvSpPr>
        <p:spPr>
          <a:xfrm>
            <a:off x="2654046" y="342900"/>
            <a:ext cx="3840600" cy="3840600"/>
          </a:xfrm>
          <a:prstGeom prst="ellipse">
            <a:avLst/>
          </a:prstGeom>
          <a:noFill/>
          <a:ln w="21425" cap="flat" cmpd="sng">
            <a:solidFill>
              <a:srgbClr val="3B7A99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h31a5ba800ffa5efd_0_901"/>
          <p:cNvSpPr/>
          <p:nvPr/>
        </p:nvSpPr>
        <p:spPr>
          <a:xfrm>
            <a:off x="2105406" y="-205740"/>
            <a:ext cx="4938000" cy="4938000"/>
          </a:xfrm>
          <a:prstGeom prst="ellipse">
            <a:avLst/>
          </a:prstGeom>
          <a:noFill/>
          <a:ln w="21425" cap="flat" cmpd="sng">
            <a:solidFill>
              <a:srgbClr val="3B7A99">
                <a:alpha val="251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h31a5ba800ffa5efd_0_901"/>
          <p:cNvSpPr/>
          <p:nvPr/>
        </p:nvSpPr>
        <p:spPr>
          <a:xfrm>
            <a:off x="4059936" y="514350"/>
            <a:ext cx="1028700" cy="1028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2" name="Google Shape;542;h31a5ba800ffa5efd_0_90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7398" y="781812"/>
            <a:ext cx="493777" cy="493777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h31a5ba800ffa5efd_0_901"/>
          <p:cNvSpPr txBox="1"/>
          <p:nvPr/>
        </p:nvSpPr>
        <p:spPr>
          <a:xfrm>
            <a:off x="548640" y="1748790"/>
            <a:ext cx="80445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Georgia"/>
              <a:buNone/>
            </a:pPr>
            <a:r>
              <a:rPr lang="en" sz="42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Who are you walking with?</a:t>
            </a:r>
            <a:endParaRPr sz="4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h31a5ba800ffa5efd_0_901"/>
          <p:cNvSpPr txBox="1"/>
          <p:nvPr/>
        </p:nvSpPr>
        <p:spPr>
          <a:xfrm>
            <a:off x="548640" y="2948940"/>
            <a:ext cx="80445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ibri"/>
              <a:buNone/>
            </a:pPr>
            <a:r>
              <a:rPr lang="en" sz="24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Encouraging  ·  Teaching  ·  Helping them see Jesus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h31a5ba800ffa5efd_0_913"/>
          <p:cNvSpPr txBox="1">
            <a:spLocks noGrp="1"/>
          </p:cNvSpPr>
          <p:nvPr>
            <p:ph type="title"/>
          </p:nvPr>
        </p:nvSpPr>
        <p:spPr>
          <a:xfrm>
            <a:off x="411480" y="308610"/>
            <a:ext cx="8298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</a:pPr>
            <a:r>
              <a:rPr lang="en" sz="32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Teaching Them to Obey</a:t>
            </a:r>
            <a:endParaRPr sz="3200"/>
          </a:p>
        </p:txBody>
      </p:sp>
      <p:sp>
        <p:nvSpPr>
          <p:cNvPr id="551" name="Google Shape;551;h31a5ba800ffa5efd_0_913"/>
          <p:cNvSpPr/>
          <p:nvPr/>
        </p:nvSpPr>
        <p:spPr>
          <a:xfrm>
            <a:off x="411480" y="1200150"/>
            <a:ext cx="8298300" cy="891600"/>
          </a:xfrm>
          <a:prstGeom prst="roundRect">
            <a:avLst>
              <a:gd name="adj" fmla="val 9231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h31a5ba800ffa5efd_0_913"/>
          <p:cNvSpPr txBox="1"/>
          <p:nvPr/>
        </p:nvSpPr>
        <p:spPr>
          <a:xfrm>
            <a:off x="685800" y="1200150"/>
            <a:ext cx="77496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600"/>
              <a:buFont typeface="Calibri"/>
              <a:buNone/>
            </a:pPr>
            <a:r>
              <a:rPr lang="en" sz="2600" b="0" i="0" u="none" strike="sng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Teach them what I commanded.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h31a5ba800ffa5efd_0_913"/>
          <p:cNvSpPr/>
          <p:nvPr/>
        </p:nvSpPr>
        <p:spPr>
          <a:xfrm>
            <a:off x="411480" y="2263140"/>
            <a:ext cx="8298300" cy="891600"/>
          </a:xfrm>
          <a:prstGeom prst="roundRect">
            <a:avLst>
              <a:gd name="adj" fmla="val 923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h31a5ba800ffa5efd_0_913"/>
          <p:cNvSpPr txBox="1"/>
          <p:nvPr/>
        </p:nvSpPr>
        <p:spPr>
          <a:xfrm>
            <a:off x="685800" y="2263140"/>
            <a:ext cx="77496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</a:pPr>
            <a:r>
              <a:rPr lang="en"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Teach them to </a:t>
            </a:r>
            <a:r>
              <a:rPr lang="en" sz="2600" b="1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OBEY</a:t>
            </a:r>
            <a:r>
              <a:rPr lang="en"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what I commanded.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h31a5ba800ffa5efd_0_913"/>
          <p:cNvSpPr txBox="1"/>
          <p:nvPr/>
        </p:nvSpPr>
        <p:spPr>
          <a:xfrm>
            <a:off x="411480" y="3429000"/>
            <a:ext cx="8298300" cy="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Georgia"/>
              <a:buNone/>
            </a:pPr>
            <a:r>
              <a:rPr lang="en" sz="2900" b="0" i="1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Not simply information — </a:t>
            </a:r>
            <a:r>
              <a:rPr lang="en" sz="2900" b="1" i="1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rPr>
              <a:t>transformation.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h31a5ba800ffa5efd_0_923"/>
          <p:cNvSpPr/>
          <p:nvPr/>
        </p:nvSpPr>
        <p:spPr>
          <a:xfrm>
            <a:off x="1337310" y="1680210"/>
            <a:ext cx="1440300" cy="1440300"/>
          </a:xfrm>
          <a:prstGeom prst="ellipse">
            <a:avLst/>
          </a:prstGeom>
          <a:noFill/>
          <a:ln w="21425" cap="flat" cmpd="sng">
            <a:solidFill>
              <a:srgbClr val="3B7A99">
                <a:alpha val="851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h31a5ba800ffa5efd_0_923"/>
          <p:cNvSpPr/>
          <p:nvPr/>
        </p:nvSpPr>
        <p:spPr>
          <a:xfrm>
            <a:off x="925830" y="1268730"/>
            <a:ext cx="2263200" cy="2263200"/>
          </a:xfrm>
          <a:prstGeom prst="ellipse">
            <a:avLst/>
          </a:prstGeom>
          <a:noFill/>
          <a:ln w="21425" cap="flat" cmpd="sng">
            <a:solidFill>
              <a:srgbClr val="3B7A99">
                <a:alpha val="702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h31a5ba800ffa5efd_0_923"/>
          <p:cNvSpPr/>
          <p:nvPr/>
        </p:nvSpPr>
        <p:spPr>
          <a:xfrm>
            <a:off x="514350" y="857250"/>
            <a:ext cx="3086100" cy="3086100"/>
          </a:xfrm>
          <a:prstGeom prst="ellipse">
            <a:avLst/>
          </a:prstGeom>
          <a:noFill/>
          <a:ln w="21425" cap="flat" cmpd="sng">
            <a:solidFill>
              <a:srgbClr val="3B7A99">
                <a:alpha val="549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h31a5ba800ffa5efd_0_923"/>
          <p:cNvSpPr/>
          <p:nvPr/>
        </p:nvSpPr>
        <p:spPr>
          <a:xfrm>
            <a:off x="102870" y="445770"/>
            <a:ext cx="3909300" cy="3909300"/>
          </a:xfrm>
          <a:prstGeom prst="ellipse">
            <a:avLst/>
          </a:prstGeom>
          <a:noFill/>
          <a:ln w="21425" cap="flat" cmpd="sng">
            <a:solidFill>
              <a:srgbClr val="3B7A99">
                <a:alpha val="4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h31a5ba800ffa5efd_0_923"/>
          <p:cNvSpPr/>
          <p:nvPr/>
        </p:nvSpPr>
        <p:spPr>
          <a:xfrm>
            <a:off x="1371600" y="1714500"/>
            <a:ext cx="1371600" cy="1371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h31a5ba800ffa5efd_0_923"/>
          <p:cNvSpPr txBox="1"/>
          <p:nvPr/>
        </p:nvSpPr>
        <p:spPr>
          <a:xfrm>
            <a:off x="1371600" y="1714500"/>
            <a:ext cx="1371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Georgia"/>
              <a:buNone/>
            </a:pPr>
            <a:r>
              <a:rPr lang="en" sz="60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3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h31a5ba800ffa5efd_0_923"/>
          <p:cNvSpPr txBox="1"/>
          <p:nvPr/>
        </p:nvSpPr>
        <p:spPr>
          <a:xfrm>
            <a:off x="4389120" y="960120"/>
            <a:ext cx="43890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Georgia"/>
              <a:buNone/>
            </a:pPr>
            <a:r>
              <a:rPr lang="en" sz="66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BAPTIZE</a:t>
            </a:r>
            <a:endParaRPr sz="6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h31a5ba800ffa5efd_0_923"/>
          <p:cNvSpPr txBox="1"/>
          <p:nvPr/>
        </p:nvSpPr>
        <p:spPr>
          <a:xfrm>
            <a:off x="4389120" y="2023110"/>
            <a:ext cx="43890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Georgia"/>
              <a:buNone/>
            </a:pPr>
            <a:r>
              <a:rPr lang="en" sz="2700" b="0" i="1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rPr>
              <a:t>An opportunity to publicly belong to Jesus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h31a5ba800ffa5efd_0_923"/>
          <p:cNvSpPr txBox="1"/>
          <p:nvPr/>
        </p:nvSpPr>
        <p:spPr>
          <a:xfrm>
            <a:off x="4389120" y="3223260"/>
            <a:ext cx="43890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00"/>
              <a:buFont typeface="Calibri"/>
              <a:buNone/>
            </a:pPr>
            <a:r>
              <a:rPr lang="en" sz="23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“…in the name of the Father and of the Son and of the Holy Spirit”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h31a5ba800ffa5efd_0_936"/>
          <p:cNvSpPr txBox="1">
            <a:spLocks noGrp="1"/>
          </p:cNvSpPr>
          <p:nvPr>
            <p:ph type="title"/>
          </p:nvPr>
        </p:nvSpPr>
        <p:spPr>
          <a:xfrm>
            <a:off x="411480" y="308610"/>
            <a:ext cx="8298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</a:pPr>
            <a:r>
              <a:rPr lang="en" sz="32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Baptism Says…</a:t>
            </a:r>
            <a:endParaRPr sz="3200"/>
          </a:p>
        </p:txBody>
      </p:sp>
      <p:sp>
        <p:nvSpPr>
          <p:cNvPr id="576" name="Google Shape;576;h31a5ba800ffa5efd_0_936"/>
          <p:cNvSpPr/>
          <p:nvPr/>
        </p:nvSpPr>
        <p:spPr>
          <a:xfrm>
            <a:off x="6652260" y="1817370"/>
            <a:ext cx="1234500" cy="1234500"/>
          </a:xfrm>
          <a:prstGeom prst="ellipse">
            <a:avLst/>
          </a:prstGeom>
          <a:noFill/>
          <a:ln w="21425" cap="flat" cmpd="sng">
            <a:solidFill>
              <a:srgbClr val="3B7A99">
                <a:alpha val="8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h31a5ba800ffa5efd_0_936"/>
          <p:cNvSpPr/>
          <p:nvPr/>
        </p:nvSpPr>
        <p:spPr>
          <a:xfrm>
            <a:off x="6240780" y="1405890"/>
            <a:ext cx="2057400" cy="2057400"/>
          </a:xfrm>
          <a:prstGeom prst="ellipse">
            <a:avLst/>
          </a:prstGeom>
          <a:noFill/>
          <a:ln w="21425" cap="flat" cmpd="sng">
            <a:solidFill>
              <a:srgbClr val="3B7A99">
                <a:alpha val="651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h31a5ba800ffa5efd_0_936"/>
          <p:cNvSpPr/>
          <p:nvPr/>
        </p:nvSpPr>
        <p:spPr>
          <a:xfrm>
            <a:off x="5829300" y="994410"/>
            <a:ext cx="2880600" cy="2880600"/>
          </a:xfrm>
          <a:prstGeom prst="ellipse">
            <a:avLst/>
          </a:prstGeom>
          <a:noFill/>
          <a:ln w="21425" cap="flat" cmpd="sng">
            <a:solidFill>
              <a:srgbClr val="3B7A99">
                <a:alpha val="502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h31a5ba800ffa5efd_0_936"/>
          <p:cNvSpPr/>
          <p:nvPr/>
        </p:nvSpPr>
        <p:spPr>
          <a:xfrm>
            <a:off x="6823710" y="1988820"/>
            <a:ext cx="891600" cy="891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0" name="Google Shape;580;h31a5ba800ffa5efd_0_93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5510" y="2220620"/>
            <a:ext cx="427940" cy="42794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h31a5ba800ffa5efd_0_936"/>
          <p:cNvSpPr/>
          <p:nvPr/>
        </p:nvSpPr>
        <p:spPr>
          <a:xfrm>
            <a:off x="411480" y="1385316"/>
            <a:ext cx="411600" cy="411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h31a5ba800ffa5efd_0_936"/>
          <p:cNvSpPr txBox="1"/>
          <p:nvPr/>
        </p:nvSpPr>
        <p:spPr>
          <a:xfrm>
            <a:off x="411480" y="1385316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h31a5ba800ffa5efd_0_936"/>
          <p:cNvSpPr txBox="1"/>
          <p:nvPr/>
        </p:nvSpPr>
        <p:spPr>
          <a:xfrm>
            <a:off x="994410" y="1268730"/>
            <a:ext cx="48006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old life has been buried.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h31a5ba800ffa5efd_0_936"/>
          <p:cNvSpPr/>
          <p:nvPr/>
        </p:nvSpPr>
        <p:spPr>
          <a:xfrm>
            <a:off x="411480" y="2173986"/>
            <a:ext cx="411600" cy="411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h31a5ba800ffa5efd_0_936"/>
          <p:cNvSpPr txBox="1"/>
          <p:nvPr/>
        </p:nvSpPr>
        <p:spPr>
          <a:xfrm>
            <a:off x="411480" y="2173986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h31a5ba800ffa5efd_0_936"/>
          <p:cNvSpPr txBox="1"/>
          <p:nvPr/>
        </p:nvSpPr>
        <p:spPr>
          <a:xfrm>
            <a:off x="994410" y="2057400"/>
            <a:ext cx="48006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have been raised to new life.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h31a5ba800ffa5efd_0_936"/>
          <p:cNvSpPr/>
          <p:nvPr/>
        </p:nvSpPr>
        <p:spPr>
          <a:xfrm>
            <a:off x="411480" y="2962656"/>
            <a:ext cx="411600" cy="411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h31a5ba800ffa5efd_0_936"/>
          <p:cNvSpPr txBox="1"/>
          <p:nvPr/>
        </p:nvSpPr>
        <p:spPr>
          <a:xfrm>
            <a:off x="411480" y="2962656"/>
            <a:ext cx="4116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h31a5ba800ffa5efd_0_936"/>
          <p:cNvSpPr txBox="1"/>
          <p:nvPr/>
        </p:nvSpPr>
        <p:spPr>
          <a:xfrm>
            <a:off x="994410" y="2846070"/>
            <a:ext cx="48006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belong to Christ — and to His people.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h31a5ba800ffa5efd_0_936"/>
          <p:cNvSpPr txBox="1"/>
          <p:nvPr/>
        </p:nvSpPr>
        <p:spPr>
          <a:xfrm>
            <a:off x="411480" y="3669030"/>
            <a:ext cx="5486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Georgia"/>
              <a:buNone/>
            </a:pPr>
            <a:r>
              <a:rPr lang="en" sz="3300" b="1" i="1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rPr>
              <a:t>“I belong to Jesus.”</a:t>
            </a:r>
            <a:endParaRPr sz="3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h31a5ba800ffa5efd_0_956"/>
          <p:cNvSpPr txBox="1"/>
          <p:nvPr/>
        </p:nvSpPr>
        <p:spPr>
          <a:xfrm>
            <a:off x="548640" y="548640"/>
            <a:ext cx="80445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Georgia"/>
              <a:buNone/>
            </a:pPr>
            <a:r>
              <a:rPr lang="en" sz="2700" b="0" i="1" u="none" strike="noStrike" cap="none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Somebody told somebody who told somebody…</a:t>
            </a: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h31a5ba800ffa5efd_0_956"/>
          <p:cNvSpPr/>
          <p:nvPr/>
        </p:nvSpPr>
        <p:spPr>
          <a:xfrm>
            <a:off x="1125741" y="1645920"/>
            <a:ext cx="720000" cy="720000"/>
          </a:xfrm>
          <a:prstGeom prst="ellipse">
            <a:avLst/>
          </a:prstGeom>
          <a:solidFill>
            <a:schemeClr val="dk2"/>
          </a:solidFill>
          <a:ln w="143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8" name="Google Shape;598;h31a5ba800ffa5efd_0_95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4623" y="1831086"/>
            <a:ext cx="322326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h31a5ba800ffa5efd_0_95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2991" y="1885950"/>
            <a:ext cx="240029" cy="240029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h31a5ba800ffa5efd_0_956"/>
          <p:cNvSpPr/>
          <p:nvPr/>
        </p:nvSpPr>
        <p:spPr>
          <a:xfrm>
            <a:off x="2360181" y="1645920"/>
            <a:ext cx="720000" cy="720000"/>
          </a:xfrm>
          <a:prstGeom prst="ellipse">
            <a:avLst/>
          </a:prstGeom>
          <a:solidFill>
            <a:schemeClr val="dk2"/>
          </a:solidFill>
          <a:ln w="143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1" name="Google Shape;601;h31a5ba800ffa5efd_0_95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9063" y="1831086"/>
            <a:ext cx="322326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h31a5ba800ffa5efd_0_95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17431" y="1885950"/>
            <a:ext cx="240029" cy="24002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h31a5ba800ffa5efd_0_956"/>
          <p:cNvSpPr/>
          <p:nvPr/>
        </p:nvSpPr>
        <p:spPr>
          <a:xfrm>
            <a:off x="3594621" y="1645920"/>
            <a:ext cx="720000" cy="720000"/>
          </a:xfrm>
          <a:prstGeom prst="ellipse">
            <a:avLst/>
          </a:prstGeom>
          <a:solidFill>
            <a:schemeClr val="dk2"/>
          </a:solidFill>
          <a:ln w="143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4" name="Google Shape;604;h31a5ba800ffa5efd_0_95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93503" y="1831086"/>
            <a:ext cx="322326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h31a5ba800ffa5efd_0_95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51871" y="1885950"/>
            <a:ext cx="240029" cy="240029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h31a5ba800ffa5efd_0_956"/>
          <p:cNvSpPr/>
          <p:nvPr/>
        </p:nvSpPr>
        <p:spPr>
          <a:xfrm>
            <a:off x="4829061" y="1645920"/>
            <a:ext cx="720000" cy="720000"/>
          </a:xfrm>
          <a:prstGeom prst="ellipse">
            <a:avLst/>
          </a:prstGeom>
          <a:solidFill>
            <a:schemeClr val="dk2"/>
          </a:solidFill>
          <a:ln w="143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7" name="Google Shape;607;h31a5ba800ffa5efd_0_95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7943" y="1831086"/>
            <a:ext cx="322326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h31a5ba800ffa5efd_0_95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86311" y="1885950"/>
            <a:ext cx="240029" cy="240029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h31a5ba800ffa5efd_0_956"/>
          <p:cNvSpPr/>
          <p:nvPr/>
        </p:nvSpPr>
        <p:spPr>
          <a:xfrm>
            <a:off x="6063501" y="1645920"/>
            <a:ext cx="720000" cy="720000"/>
          </a:xfrm>
          <a:prstGeom prst="ellipse">
            <a:avLst/>
          </a:prstGeom>
          <a:solidFill>
            <a:schemeClr val="dk2"/>
          </a:solidFill>
          <a:ln w="143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0" name="Google Shape;610;h31a5ba800ffa5efd_0_95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2383" y="1831086"/>
            <a:ext cx="322326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h31a5ba800ffa5efd_0_95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0751" y="1885950"/>
            <a:ext cx="240029" cy="24002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h31a5ba800ffa5efd_0_956"/>
          <p:cNvSpPr/>
          <p:nvPr/>
        </p:nvSpPr>
        <p:spPr>
          <a:xfrm>
            <a:off x="7297941" y="1645920"/>
            <a:ext cx="720000" cy="72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3" name="Google Shape;613;h31a5ba800ffa5efd_0_95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6823" y="1831086"/>
            <a:ext cx="322326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h31a5ba800ffa5efd_0_956"/>
          <p:cNvSpPr txBox="1"/>
          <p:nvPr/>
        </p:nvSpPr>
        <p:spPr>
          <a:xfrm>
            <a:off x="548640" y="2640330"/>
            <a:ext cx="80445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ibri"/>
              <a:buNone/>
            </a:pPr>
            <a:r>
              <a:rPr lang="en" sz="24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…and eventually the Gospel reached you.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h31a5ba800ffa5efd_0_956"/>
          <p:cNvSpPr txBox="1"/>
          <p:nvPr/>
        </p:nvSpPr>
        <p:spPr>
          <a:xfrm>
            <a:off x="548640" y="3360420"/>
            <a:ext cx="80445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Georgia"/>
              <a:buNone/>
            </a:pPr>
            <a:r>
              <a:rPr lang="en" sz="54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Your turn.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h31a5ba800ffa5efd_0_980"/>
          <p:cNvSpPr txBox="1">
            <a:spLocks noGrp="1"/>
          </p:cNvSpPr>
          <p:nvPr>
            <p:ph type="title"/>
          </p:nvPr>
        </p:nvSpPr>
        <p:spPr>
          <a:xfrm>
            <a:off x="411480" y="308610"/>
            <a:ext cx="8298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</a:pPr>
            <a:r>
              <a:rPr lang="en" sz="3200" b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 Command Wrapped in a Promise</a:t>
            </a:r>
            <a:endParaRPr sz="3200"/>
          </a:p>
        </p:txBody>
      </p:sp>
      <p:sp>
        <p:nvSpPr>
          <p:cNvPr id="622" name="Google Shape;622;h31a5ba800ffa5efd_0_980"/>
          <p:cNvSpPr/>
          <p:nvPr/>
        </p:nvSpPr>
        <p:spPr>
          <a:xfrm>
            <a:off x="411480" y="1165860"/>
            <a:ext cx="2640300" cy="2743200"/>
          </a:xfrm>
          <a:prstGeom prst="roundRect">
            <a:avLst>
              <a:gd name="adj" fmla="val 3896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h31a5ba800ffa5efd_0_980"/>
          <p:cNvSpPr/>
          <p:nvPr/>
        </p:nvSpPr>
        <p:spPr>
          <a:xfrm>
            <a:off x="1320165" y="1371600"/>
            <a:ext cx="823200" cy="82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4" name="Google Shape;624;h31a5ba800ffa5efd_0_98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4135" y="1585570"/>
            <a:ext cx="395021" cy="395021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h31a5ba800ffa5efd_0_980"/>
          <p:cNvSpPr txBox="1"/>
          <p:nvPr/>
        </p:nvSpPr>
        <p:spPr>
          <a:xfrm>
            <a:off x="548640" y="2297430"/>
            <a:ext cx="2366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Calibri"/>
              <a:buNone/>
            </a:pPr>
            <a:r>
              <a:rPr lang="en" sz="12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IT BEGINS WITH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h31a5ba800ffa5efd_0_980"/>
          <p:cNvSpPr txBox="1"/>
          <p:nvPr/>
        </p:nvSpPr>
        <p:spPr>
          <a:xfrm>
            <a:off x="582930" y="2674620"/>
            <a:ext cx="22974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“All authority belongs to Me.”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h31a5ba800ffa5efd_0_980"/>
          <p:cNvSpPr/>
          <p:nvPr/>
        </p:nvSpPr>
        <p:spPr>
          <a:xfrm>
            <a:off x="3223260" y="1165860"/>
            <a:ext cx="2640300" cy="2743200"/>
          </a:xfrm>
          <a:prstGeom prst="roundRect">
            <a:avLst>
              <a:gd name="adj" fmla="val 3896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h31a5ba800ffa5efd_0_980"/>
          <p:cNvSpPr/>
          <p:nvPr/>
        </p:nvSpPr>
        <p:spPr>
          <a:xfrm>
            <a:off x="4131945" y="1371600"/>
            <a:ext cx="823200" cy="823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9" name="Google Shape;629;h31a5ba800ffa5efd_0_98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5915" y="1585570"/>
            <a:ext cx="395021" cy="395021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h31a5ba800ffa5efd_0_980"/>
          <p:cNvSpPr txBox="1"/>
          <p:nvPr/>
        </p:nvSpPr>
        <p:spPr>
          <a:xfrm>
            <a:off x="3360420" y="2297430"/>
            <a:ext cx="2366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Font typeface="Calibri"/>
              <a:buNone/>
            </a:pPr>
            <a:r>
              <a:rPr lang="en" sz="12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EVERYTHING IN BETWEEN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h31a5ba800ffa5efd_0_980"/>
          <p:cNvSpPr txBox="1"/>
          <p:nvPr/>
        </p:nvSpPr>
        <p:spPr>
          <a:xfrm>
            <a:off x="3394710" y="2674620"/>
            <a:ext cx="22974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Go · Make · Baptize · Teach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h31a5ba800ffa5efd_0_980"/>
          <p:cNvSpPr/>
          <p:nvPr/>
        </p:nvSpPr>
        <p:spPr>
          <a:xfrm>
            <a:off x="6035040" y="1165860"/>
            <a:ext cx="2640300" cy="2743200"/>
          </a:xfrm>
          <a:prstGeom prst="roundRect">
            <a:avLst>
              <a:gd name="adj" fmla="val 3896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h31a5ba800ffa5efd_0_980"/>
          <p:cNvSpPr/>
          <p:nvPr/>
        </p:nvSpPr>
        <p:spPr>
          <a:xfrm>
            <a:off x="6943725" y="1371600"/>
            <a:ext cx="823200" cy="823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4" name="Google Shape;634;h31a5ba800ffa5efd_0_98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57695" y="1585570"/>
            <a:ext cx="395021" cy="395021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h31a5ba800ffa5efd_0_980"/>
          <p:cNvSpPr txBox="1"/>
          <p:nvPr/>
        </p:nvSpPr>
        <p:spPr>
          <a:xfrm>
            <a:off x="6172200" y="2297430"/>
            <a:ext cx="23661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Calibri"/>
              <a:buNone/>
            </a:pPr>
            <a:r>
              <a:rPr lang="en" sz="12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IT ENDS WITH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h31a5ba800ffa5efd_0_980"/>
          <p:cNvSpPr txBox="1"/>
          <p:nvPr/>
        </p:nvSpPr>
        <p:spPr>
          <a:xfrm>
            <a:off x="6206490" y="2674620"/>
            <a:ext cx="22974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Georgia"/>
              <a:buNone/>
            </a:pPr>
            <a:r>
              <a:rPr lang="en" sz="23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“I am with you always.”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h31a5ba800ffa5efd_0_980"/>
          <p:cNvSpPr txBox="1"/>
          <p:nvPr/>
        </p:nvSpPr>
        <p:spPr>
          <a:xfrm>
            <a:off x="411480" y="4046220"/>
            <a:ext cx="82983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Georgia"/>
              <a:buNone/>
            </a:pPr>
            <a:r>
              <a:rPr lang="en" sz="2400" b="1" i="1" u="none" strike="noStrike" cap="none">
                <a:solidFill>
                  <a:schemeClr val="accent1"/>
                </a:solidFill>
                <a:latin typeface="Georgia"/>
                <a:ea typeface="Georgia"/>
                <a:cs typeface="Georgia"/>
                <a:sym typeface="Georgia"/>
              </a:rPr>
              <a:t>We do not go alone.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h31a5ba800ffa5efd_0_1001"/>
          <p:cNvSpPr/>
          <p:nvPr/>
        </p:nvSpPr>
        <p:spPr>
          <a:xfrm>
            <a:off x="4059936" y="857250"/>
            <a:ext cx="1028700" cy="1028700"/>
          </a:xfrm>
          <a:prstGeom prst="ellipse">
            <a:avLst/>
          </a:prstGeom>
          <a:noFill/>
          <a:ln w="21425" cap="flat" cmpd="sng">
            <a:solidFill>
              <a:srgbClr val="3B7A99">
                <a:alpha val="749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h31a5ba800ffa5efd_0_1001"/>
          <p:cNvSpPr/>
          <p:nvPr/>
        </p:nvSpPr>
        <p:spPr>
          <a:xfrm>
            <a:off x="3648456" y="445770"/>
            <a:ext cx="1851900" cy="1851900"/>
          </a:xfrm>
          <a:prstGeom prst="ellipse">
            <a:avLst/>
          </a:prstGeom>
          <a:noFill/>
          <a:ln w="21425" cap="flat" cmpd="sng">
            <a:solidFill>
              <a:srgbClr val="3B7A99">
                <a:alpha val="6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h31a5ba800ffa5efd_0_1001"/>
          <p:cNvSpPr/>
          <p:nvPr/>
        </p:nvSpPr>
        <p:spPr>
          <a:xfrm>
            <a:off x="3236976" y="34290"/>
            <a:ext cx="2674500" cy="2674500"/>
          </a:xfrm>
          <a:prstGeom prst="ellipse">
            <a:avLst/>
          </a:prstGeom>
          <a:noFill/>
          <a:ln w="21425" cap="flat" cmpd="sng">
            <a:solidFill>
              <a:srgbClr val="3B7A99">
                <a:alpha val="451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h31a5ba800ffa5efd_0_1001"/>
          <p:cNvSpPr/>
          <p:nvPr/>
        </p:nvSpPr>
        <p:spPr>
          <a:xfrm>
            <a:off x="2825496" y="-377190"/>
            <a:ext cx="3497700" cy="3497700"/>
          </a:xfrm>
          <a:prstGeom prst="ellipse">
            <a:avLst/>
          </a:prstGeom>
          <a:noFill/>
          <a:ln w="21425" cap="flat" cmpd="sng">
            <a:solidFill>
              <a:srgbClr val="3B7A99">
                <a:alpha val="302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h31a5ba800ffa5efd_0_1001"/>
          <p:cNvSpPr/>
          <p:nvPr/>
        </p:nvSpPr>
        <p:spPr>
          <a:xfrm>
            <a:off x="2414016" y="-788670"/>
            <a:ext cx="4320600" cy="4320600"/>
          </a:xfrm>
          <a:prstGeom prst="ellipse">
            <a:avLst/>
          </a:prstGeom>
          <a:noFill/>
          <a:ln w="21425" cap="flat" cmpd="sng">
            <a:solidFill>
              <a:srgbClr val="3B7A99">
                <a:alpha val="149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h31a5ba800ffa5efd_0_1001"/>
          <p:cNvSpPr/>
          <p:nvPr/>
        </p:nvSpPr>
        <p:spPr>
          <a:xfrm>
            <a:off x="4162806" y="960120"/>
            <a:ext cx="823200" cy="823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9" name="Google Shape;649;h31a5ba800ffa5efd_0_100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8546" y="1145286"/>
            <a:ext cx="411480" cy="438912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h31a5ba800ffa5efd_0_1001"/>
          <p:cNvSpPr txBox="1"/>
          <p:nvPr/>
        </p:nvSpPr>
        <p:spPr>
          <a:xfrm>
            <a:off x="274320" y="2674620"/>
            <a:ext cx="8592900" cy="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Georgia"/>
              <a:buNone/>
            </a:pPr>
            <a:r>
              <a:rPr lang="en" sz="3500" b="1" i="1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“Jesus, show me one person.”</a:t>
            </a:r>
            <a:endParaRPr sz="3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h31a5ba800ffa5efd_0_1001"/>
          <p:cNvSpPr txBox="1"/>
          <p:nvPr/>
        </p:nvSpPr>
        <p:spPr>
          <a:xfrm>
            <a:off x="548640" y="3600450"/>
            <a:ext cx="80445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300"/>
              <a:buFont typeface="Calibri"/>
              <a:buNone/>
            </a:pPr>
            <a:r>
              <a:rPr lang="en" sz="23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To love  ·  to encourage  ·  to tell  ·  to walk with  ·  to disciple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h31a5ba800ffa5efd_0_1014"/>
          <p:cNvSpPr/>
          <p:nvPr/>
        </p:nvSpPr>
        <p:spPr>
          <a:xfrm>
            <a:off x="685800" y="4354830"/>
            <a:ext cx="7770000" cy="582900"/>
          </a:xfrm>
          <a:prstGeom prst="roundRect">
            <a:avLst>
              <a:gd name="adj" fmla="val 23529"/>
            </a:avLst>
          </a:prstGeom>
          <a:solidFill>
            <a:schemeClr val="dk1">
              <a:alpha val="85100"/>
            </a:schemeClr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h31a5ba800ffa5efd_0_1014"/>
          <p:cNvSpPr txBox="1"/>
          <p:nvPr/>
        </p:nvSpPr>
        <p:spPr>
          <a:xfrm>
            <a:off x="685800" y="4354830"/>
            <a:ext cx="77700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eorgia"/>
              <a:buNone/>
            </a:pPr>
            <a:r>
              <a:rPr lang="en" sz="2400" b="1" i="1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The mission is still the mission.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Google Shape;663;h69d93d9693bdaf86_0_1059"/>
          <p:cNvPicPr preferRelativeResize="0"/>
          <p:nvPr/>
        </p:nvPicPr>
        <p:blipFill rotWithShape="1">
          <a:blip r:embed="rId4">
            <a:alphaModFix/>
          </a:blip>
          <a:srcRect l="5621" t="3807" r="8829" b="10650"/>
          <a:stretch/>
        </p:blipFill>
        <p:spPr>
          <a:xfrm>
            <a:off x="6840549" y="3130875"/>
            <a:ext cx="2434949" cy="2044027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h69d93d9693bdaf86_0_1059"/>
          <p:cNvSpPr txBox="1"/>
          <p:nvPr/>
        </p:nvSpPr>
        <p:spPr>
          <a:xfrm>
            <a:off x="5849700" y="4478025"/>
            <a:ext cx="33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39"/>
          <p:cNvPicPr preferRelativeResize="0"/>
          <p:nvPr/>
        </p:nvPicPr>
        <p:blipFill rotWithShape="1">
          <a:blip r:embed="rId4">
            <a:alphaModFix/>
          </a:blip>
          <a:srcRect l="5621" t="3807" r="8829" b="10650"/>
          <a:stretch/>
        </p:blipFill>
        <p:spPr>
          <a:xfrm>
            <a:off x="6807924" y="-12"/>
            <a:ext cx="2434949" cy="2044027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39"/>
          <p:cNvSpPr txBox="1"/>
          <p:nvPr/>
        </p:nvSpPr>
        <p:spPr>
          <a:xfrm>
            <a:off x="5849700" y="4478025"/>
            <a:ext cx="33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BA4216-B3A3-7697-8BC5-1547FA3BBDFD}"/>
              </a:ext>
            </a:extLst>
          </p:cNvPr>
          <p:cNvSpPr/>
          <p:nvPr/>
        </p:nvSpPr>
        <p:spPr>
          <a:xfrm>
            <a:off x="904168" y="3253085"/>
            <a:ext cx="7335663" cy="523220"/>
          </a:xfrm>
          <a:prstGeom prst="rect">
            <a:avLst/>
          </a:prstGeom>
          <a:solidFill>
            <a:schemeClr val="tx1">
              <a:alpha val="37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4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www.covingtonwacc.org/go-make-baptize</a:t>
            </a:r>
            <a:endParaRPr lang="en-US" sz="28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o Make Baptize">
  <a:themeElements>
    <a:clrScheme name="Go Make Baptize">
      <a:dk1>
        <a:srgbClr val="0B2A3A"/>
      </a:dk1>
      <a:lt1>
        <a:srgbClr val="FFFFFF"/>
      </a:lt1>
      <a:dk2>
        <a:srgbClr val="143F57"/>
      </a:dk2>
      <a:lt2>
        <a:srgbClr val="EDF1F2"/>
      </a:lt2>
      <a:accent1>
        <a:srgbClr val="D2652A"/>
      </a:accent1>
      <a:accent2>
        <a:srgbClr val="3B7A99"/>
      </a:accent2>
      <a:accent3>
        <a:srgbClr val="F4B860"/>
      </a:accent3>
      <a:accent4>
        <a:srgbClr val="8FB4C6"/>
      </a:accent4>
      <a:accent5>
        <a:srgbClr val="C8D7DE"/>
      </a:accent5>
      <a:accent6>
        <a:srgbClr val="5B6A72"/>
      </a:accent6>
      <a:hlink>
        <a:srgbClr val="3B7A99"/>
      </a:hlink>
      <a:folHlink>
        <a:srgbClr val="5B6A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510</Words>
  <Application>Microsoft Office PowerPoint</Application>
  <PresentationFormat>On-screen Show (16:9)</PresentationFormat>
  <Paragraphs>88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Georgia</vt:lpstr>
      <vt:lpstr>Calibri</vt:lpstr>
      <vt:lpstr>Simple Light</vt:lpstr>
      <vt:lpstr>Go Make Baptize</vt:lpstr>
      <vt:lpstr>PowerPoint Presentation</vt:lpstr>
      <vt:lpstr>PowerPoint Presentation</vt:lpstr>
      <vt:lpstr>He Did Not Say…</vt:lpstr>
      <vt:lpstr>PowerPoint Presentation</vt:lpstr>
      <vt:lpstr>The Great Commission</vt:lpstr>
      <vt:lpstr>PowerPoint Presentation</vt:lpstr>
      <vt:lpstr>Your Mission Field</vt:lpstr>
      <vt:lpstr>PowerPoint Presentation</vt:lpstr>
      <vt:lpstr>A Decision or a Disciple?</vt:lpstr>
      <vt:lpstr>PowerPoint Presentation</vt:lpstr>
      <vt:lpstr>Teaching Them to Obey</vt:lpstr>
      <vt:lpstr>PowerPoint Presentation</vt:lpstr>
      <vt:lpstr>Baptism Says…</vt:lpstr>
      <vt:lpstr>PowerPoint Presentation</vt:lpstr>
      <vt:lpstr>A Command Wrapped in a Promise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ccc media</dc:creator>
  <cp:lastModifiedBy>ccc media</cp:lastModifiedBy>
  <cp:revision>2</cp:revision>
  <dcterms:modified xsi:type="dcterms:W3CDTF">2026-10-23T05:01:27Z</dcterms:modified>
</cp:coreProperties>
</file>