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56" r:id="rId4"/>
    <p:sldId id="258" r:id="rId5"/>
    <p:sldId id="259" r:id="rId6"/>
    <p:sldId id="260" r:id="rId7"/>
    <p:sldId id="261" r:id="rId8"/>
    <p:sldId id="264" r:id="rId9"/>
    <p:sldId id="265" r:id="rId10"/>
    <p:sldId id="266" r:id="rId11"/>
    <p:sldId id="262" r:id="rId12"/>
    <p:sldId id="269" r:id="rId13"/>
    <p:sldId id="263" r:id="rId14"/>
    <p:sldId id="267" r:id="rId15"/>
    <p:sldId id="268" r:id="rId16"/>
    <p:sldId id="270" r:id="rId17"/>
    <p:sldId id="273" r:id="rId18"/>
    <p:sldId id="271" r:id="rId19"/>
    <p:sldId id="274" r:id="rId20"/>
    <p:sldId id="272" r:id="rId21"/>
    <p:sldId id="276" r:id="rId22"/>
    <p:sldId id="275" r:id="rId23"/>
    <p:sldId id="277" r:id="rId24"/>
    <p:sldId id="278" r:id="rId25"/>
    <p:sldId id="284" r:id="rId26"/>
    <p:sldId id="285" r:id="rId27"/>
    <p:sldId id="279" r:id="rId28"/>
    <p:sldId id="280" r:id="rId29"/>
    <p:sldId id="286" r:id="rId30"/>
    <p:sldId id="281" r:id="rId31"/>
    <p:sldId id="282" r:id="rId32"/>
    <p:sldId id="287" r:id="rId33"/>
    <p:sldId id="28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85458-9D17-D8B8-4E92-C7442561E2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902631-DD78-4ACA-E8BE-212CABED16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10E2AC-8482-D6AD-9FD0-692E63249230}"/>
              </a:ext>
            </a:extLst>
          </p:cNvPr>
          <p:cNvSpPr>
            <a:spLocks noGrp="1"/>
          </p:cNvSpPr>
          <p:nvPr>
            <p:ph type="dt" sz="half" idx="10"/>
          </p:nvPr>
        </p:nvSpPr>
        <p:spPr/>
        <p:txBody>
          <a:bodyPr/>
          <a:lstStyle/>
          <a:p>
            <a:fld id="{68FDD46A-FA51-45E4-B3B2-CBE0EF0FD38A}" type="datetimeFigureOut">
              <a:rPr lang="en-US" smtClean="0"/>
              <a:t>2/18/2024</a:t>
            </a:fld>
            <a:endParaRPr lang="en-US"/>
          </a:p>
        </p:txBody>
      </p:sp>
      <p:sp>
        <p:nvSpPr>
          <p:cNvPr id="5" name="Footer Placeholder 4">
            <a:extLst>
              <a:ext uri="{FF2B5EF4-FFF2-40B4-BE49-F238E27FC236}">
                <a16:creationId xmlns:a16="http://schemas.microsoft.com/office/drawing/2014/main" id="{031BF8C6-833C-BB09-E747-4AF980A7D5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B4DF46-F74D-9E71-9564-7AD47E4746E5}"/>
              </a:ext>
            </a:extLst>
          </p:cNvPr>
          <p:cNvSpPr>
            <a:spLocks noGrp="1"/>
          </p:cNvSpPr>
          <p:nvPr>
            <p:ph type="sldNum" sz="quarter" idx="12"/>
          </p:nvPr>
        </p:nvSpPr>
        <p:spPr/>
        <p:txBody>
          <a:bodyPr/>
          <a:lstStyle/>
          <a:p>
            <a:fld id="{94E231EF-F6A2-4E41-A954-B58F656BF29F}" type="slidenum">
              <a:rPr lang="en-US" smtClean="0"/>
              <a:t>‹#›</a:t>
            </a:fld>
            <a:endParaRPr lang="en-US"/>
          </a:p>
        </p:txBody>
      </p:sp>
    </p:spTree>
    <p:extLst>
      <p:ext uri="{BB962C8B-B14F-4D97-AF65-F5344CB8AC3E}">
        <p14:creationId xmlns:p14="http://schemas.microsoft.com/office/powerpoint/2010/main" val="1583609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96583-1630-D38B-EFB0-6741F73E0C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F0772E-2B37-4874-177A-1DC73CDE07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22EE4B-D48E-5E08-A588-60BEE4ADDC15}"/>
              </a:ext>
            </a:extLst>
          </p:cNvPr>
          <p:cNvSpPr>
            <a:spLocks noGrp="1"/>
          </p:cNvSpPr>
          <p:nvPr>
            <p:ph type="dt" sz="half" idx="10"/>
          </p:nvPr>
        </p:nvSpPr>
        <p:spPr/>
        <p:txBody>
          <a:bodyPr/>
          <a:lstStyle/>
          <a:p>
            <a:fld id="{68FDD46A-FA51-45E4-B3B2-CBE0EF0FD38A}" type="datetimeFigureOut">
              <a:rPr lang="en-US" smtClean="0"/>
              <a:t>2/18/2024</a:t>
            </a:fld>
            <a:endParaRPr lang="en-US"/>
          </a:p>
        </p:txBody>
      </p:sp>
      <p:sp>
        <p:nvSpPr>
          <p:cNvPr id="5" name="Footer Placeholder 4">
            <a:extLst>
              <a:ext uri="{FF2B5EF4-FFF2-40B4-BE49-F238E27FC236}">
                <a16:creationId xmlns:a16="http://schemas.microsoft.com/office/drawing/2014/main" id="{59ED19D2-152E-8B80-D171-49DCBD04F5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BC1717-87E1-1697-362C-9079F94B39B1}"/>
              </a:ext>
            </a:extLst>
          </p:cNvPr>
          <p:cNvSpPr>
            <a:spLocks noGrp="1"/>
          </p:cNvSpPr>
          <p:nvPr>
            <p:ph type="sldNum" sz="quarter" idx="12"/>
          </p:nvPr>
        </p:nvSpPr>
        <p:spPr/>
        <p:txBody>
          <a:bodyPr/>
          <a:lstStyle/>
          <a:p>
            <a:fld id="{94E231EF-F6A2-4E41-A954-B58F656BF29F}" type="slidenum">
              <a:rPr lang="en-US" smtClean="0"/>
              <a:t>‹#›</a:t>
            </a:fld>
            <a:endParaRPr lang="en-US"/>
          </a:p>
        </p:txBody>
      </p:sp>
    </p:spTree>
    <p:extLst>
      <p:ext uri="{BB962C8B-B14F-4D97-AF65-F5344CB8AC3E}">
        <p14:creationId xmlns:p14="http://schemas.microsoft.com/office/powerpoint/2010/main" val="2066815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7DEB55-6ADB-880D-A129-D99983E9D19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FC43D7-EEF1-30CE-6744-B553170FFA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D6350C-B188-0AF5-BBA2-E4B0686E881F}"/>
              </a:ext>
            </a:extLst>
          </p:cNvPr>
          <p:cNvSpPr>
            <a:spLocks noGrp="1"/>
          </p:cNvSpPr>
          <p:nvPr>
            <p:ph type="dt" sz="half" idx="10"/>
          </p:nvPr>
        </p:nvSpPr>
        <p:spPr/>
        <p:txBody>
          <a:bodyPr/>
          <a:lstStyle/>
          <a:p>
            <a:fld id="{68FDD46A-FA51-45E4-B3B2-CBE0EF0FD38A}" type="datetimeFigureOut">
              <a:rPr lang="en-US" smtClean="0"/>
              <a:t>2/18/2024</a:t>
            </a:fld>
            <a:endParaRPr lang="en-US"/>
          </a:p>
        </p:txBody>
      </p:sp>
      <p:sp>
        <p:nvSpPr>
          <p:cNvPr id="5" name="Footer Placeholder 4">
            <a:extLst>
              <a:ext uri="{FF2B5EF4-FFF2-40B4-BE49-F238E27FC236}">
                <a16:creationId xmlns:a16="http://schemas.microsoft.com/office/drawing/2014/main" id="{1403B4E6-C3D3-612E-3E30-60BE723F1E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8D63FE-BC24-63ED-B0FA-9FAB891E6797}"/>
              </a:ext>
            </a:extLst>
          </p:cNvPr>
          <p:cNvSpPr>
            <a:spLocks noGrp="1"/>
          </p:cNvSpPr>
          <p:nvPr>
            <p:ph type="sldNum" sz="quarter" idx="12"/>
          </p:nvPr>
        </p:nvSpPr>
        <p:spPr/>
        <p:txBody>
          <a:bodyPr/>
          <a:lstStyle/>
          <a:p>
            <a:fld id="{94E231EF-F6A2-4E41-A954-B58F656BF29F}" type="slidenum">
              <a:rPr lang="en-US" smtClean="0"/>
              <a:t>‹#›</a:t>
            </a:fld>
            <a:endParaRPr lang="en-US"/>
          </a:p>
        </p:txBody>
      </p:sp>
    </p:spTree>
    <p:extLst>
      <p:ext uri="{BB962C8B-B14F-4D97-AF65-F5344CB8AC3E}">
        <p14:creationId xmlns:p14="http://schemas.microsoft.com/office/powerpoint/2010/main" val="69200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E49EF-1BAC-E5DB-AE0F-AD44564B7A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25FDE5-BA57-DBCF-8EEA-65296C3566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CCBD5B-3560-BFF9-3263-F75FBD90144A}"/>
              </a:ext>
            </a:extLst>
          </p:cNvPr>
          <p:cNvSpPr>
            <a:spLocks noGrp="1"/>
          </p:cNvSpPr>
          <p:nvPr>
            <p:ph type="dt" sz="half" idx="10"/>
          </p:nvPr>
        </p:nvSpPr>
        <p:spPr/>
        <p:txBody>
          <a:bodyPr/>
          <a:lstStyle/>
          <a:p>
            <a:fld id="{C3746326-E926-4B64-9F2C-106C85D009FB}" type="datetime1">
              <a:rPr lang="en-US" smtClean="0"/>
              <a:t>2/18/2024</a:t>
            </a:fld>
            <a:endParaRPr lang="en-US"/>
          </a:p>
        </p:txBody>
      </p:sp>
      <p:sp>
        <p:nvSpPr>
          <p:cNvPr id="5" name="Footer Placeholder 4">
            <a:extLst>
              <a:ext uri="{FF2B5EF4-FFF2-40B4-BE49-F238E27FC236}">
                <a16:creationId xmlns:a16="http://schemas.microsoft.com/office/drawing/2014/main" id="{BEC2CA70-F2B1-3141-D00E-61A0250AD2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C5EE6C-82FE-2B55-1248-D94965C3D72B}"/>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1093822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42450-D217-F534-A122-FD3642ECE3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C467A6-5CEC-A637-9450-DA03E04350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0C7685-143F-39D4-C1A0-1083B806BF68}"/>
              </a:ext>
            </a:extLst>
          </p:cNvPr>
          <p:cNvSpPr>
            <a:spLocks noGrp="1"/>
          </p:cNvSpPr>
          <p:nvPr>
            <p:ph type="dt" sz="half" idx="10"/>
          </p:nvPr>
        </p:nvSpPr>
        <p:spPr/>
        <p:txBody>
          <a:bodyPr/>
          <a:lstStyle/>
          <a:p>
            <a:fld id="{911BD6B1-2EA4-4959-B671-0FD34474DF85}" type="datetime1">
              <a:rPr lang="en-US" smtClean="0"/>
              <a:t>2/18/2024</a:t>
            </a:fld>
            <a:endParaRPr lang="en-US"/>
          </a:p>
        </p:txBody>
      </p:sp>
      <p:sp>
        <p:nvSpPr>
          <p:cNvPr id="5" name="Footer Placeholder 4">
            <a:extLst>
              <a:ext uri="{FF2B5EF4-FFF2-40B4-BE49-F238E27FC236}">
                <a16:creationId xmlns:a16="http://schemas.microsoft.com/office/drawing/2014/main" id="{24FF6383-68AE-6D44-EB74-7ADC036684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FF5EF2-40BC-9693-F5EA-5A3910DAB6C3}"/>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21695564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9C2CD-61F4-7A36-CD8E-1C8A384143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20C76D-184C-FAB5-DA41-7832AE9B5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B13B69-A3A6-C62D-8524-A89D6156076D}"/>
              </a:ext>
            </a:extLst>
          </p:cNvPr>
          <p:cNvSpPr>
            <a:spLocks noGrp="1"/>
          </p:cNvSpPr>
          <p:nvPr>
            <p:ph type="dt" sz="half" idx="10"/>
          </p:nvPr>
        </p:nvSpPr>
        <p:spPr/>
        <p:txBody>
          <a:bodyPr/>
          <a:lstStyle/>
          <a:p>
            <a:fld id="{BEA62D49-5FB3-4794-90EF-C35456311B73}" type="datetime1">
              <a:rPr lang="en-US" smtClean="0"/>
              <a:t>2/18/2024</a:t>
            </a:fld>
            <a:endParaRPr lang="en-US"/>
          </a:p>
        </p:txBody>
      </p:sp>
      <p:sp>
        <p:nvSpPr>
          <p:cNvPr id="5" name="Footer Placeholder 4">
            <a:extLst>
              <a:ext uri="{FF2B5EF4-FFF2-40B4-BE49-F238E27FC236}">
                <a16:creationId xmlns:a16="http://schemas.microsoft.com/office/drawing/2014/main" id="{755CAA1E-570F-5E04-A006-5741A84628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22A82B-93B8-8C51-E396-60C77EF26D82}"/>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1271970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0BC4A-62E3-1C5E-3EF6-BBCC02922E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3AC0EB-F47B-8D5D-A538-69B7B3A9BD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7BDD0E-E758-77C4-4B96-B72A21987B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41C3B4-C18B-D129-55B2-9D3438EB8678}"/>
              </a:ext>
            </a:extLst>
          </p:cNvPr>
          <p:cNvSpPr>
            <a:spLocks noGrp="1"/>
          </p:cNvSpPr>
          <p:nvPr>
            <p:ph type="dt" sz="half" idx="10"/>
          </p:nvPr>
        </p:nvSpPr>
        <p:spPr/>
        <p:txBody>
          <a:bodyPr/>
          <a:lstStyle/>
          <a:p>
            <a:fld id="{AF315F62-C927-42C4-9D5E-C6F90BF53FF5}" type="datetime1">
              <a:rPr lang="en-US" smtClean="0"/>
              <a:t>2/18/2024</a:t>
            </a:fld>
            <a:endParaRPr lang="en-US"/>
          </a:p>
        </p:txBody>
      </p:sp>
      <p:sp>
        <p:nvSpPr>
          <p:cNvPr id="6" name="Footer Placeholder 5">
            <a:extLst>
              <a:ext uri="{FF2B5EF4-FFF2-40B4-BE49-F238E27FC236}">
                <a16:creationId xmlns:a16="http://schemas.microsoft.com/office/drawing/2014/main" id="{F37D37C0-348F-0275-C1EE-F52164B793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DE3705-C27E-C912-489B-F36ED0AD85E0}"/>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23624726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6BE90-B168-0056-46C3-A329B51B29A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89B2FC5-1FB7-278A-95D3-94151B0DB0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C2F798-D4BB-F281-BC41-278A88E91E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2517118-140C-DDEC-5761-D483B26019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1F685B-0173-314D-1713-97805FF373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88769E-5E14-097D-1F57-5B9406596AC2}"/>
              </a:ext>
            </a:extLst>
          </p:cNvPr>
          <p:cNvSpPr>
            <a:spLocks noGrp="1"/>
          </p:cNvSpPr>
          <p:nvPr>
            <p:ph type="dt" sz="half" idx="10"/>
          </p:nvPr>
        </p:nvSpPr>
        <p:spPr/>
        <p:txBody>
          <a:bodyPr/>
          <a:lstStyle/>
          <a:p>
            <a:fld id="{0D8A4EFF-B259-4A07-BA36-690D9BC11D86}" type="datetime1">
              <a:rPr lang="en-US" smtClean="0"/>
              <a:t>2/18/2024</a:t>
            </a:fld>
            <a:endParaRPr lang="en-US"/>
          </a:p>
        </p:txBody>
      </p:sp>
      <p:sp>
        <p:nvSpPr>
          <p:cNvPr id="8" name="Footer Placeholder 7">
            <a:extLst>
              <a:ext uri="{FF2B5EF4-FFF2-40B4-BE49-F238E27FC236}">
                <a16:creationId xmlns:a16="http://schemas.microsoft.com/office/drawing/2014/main" id="{5E4F1931-A243-2771-2D3F-78D898DE78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8E8CEA-D6BF-BE3C-571E-282B3F1000E3}"/>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27700263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3ADEB-909A-C91B-78BC-4D818E9052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6B1136-0D03-ADFE-5A58-44B9BBCB1A19}"/>
              </a:ext>
            </a:extLst>
          </p:cNvPr>
          <p:cNvSpPr>
            <a:spLocks noGrp="1"/>
          </p:cNvSpPr>
          <p:nvPr>
            <p:ph type="dt" sz="half" idx="10"/>
          </p:nvPr>
        </p:nvSpPr>
        <p:spPr/>
        <p:txBody>
          <a:bodyPr/>
          <a:lstStyle/>
          <a:p>
            <a:fld id="{B8F8FDF2-20CD-4632-A0A1-084F8E3B6BBA}" type="datetime1">
              <a:rPr lang="en-US" smtClean="0"/>
              <a:t>2/18/2024</a:t>
            </a:fld>
            <a:endParaRPr lang="en-US"/>
          </a:p>
        </p:txBody>
      </p:sp>
      <p:sp>
        <p:nvSpPr>
          <p:cNvPr id="4" name="Footer Placeholder 3">
            <a:extLst>
              <a:ext uri="{FF2B5EF4-FFF2-40B4-BE49-F238E27FC236}">
                <a16:creationId xmlns:a16="http://schemas.microsoft.com/office/drawing/2014/main" id="{7902CB06-40DB-3D7F-B744-9512C64A18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91A476-EA41-E8DE-22D2-BAC1FAF3C3D8}"/>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16464137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073740-D976-4ECB-C4E5-1114305E4C50}"/>
              </a:ext>
            </a:extLst>
          </p:cNvPr>
          <p:cNvSpPr>
            <a:spLocks noGrp="1"/>
          </p:cNvSpPr>
          <p:nvPr>
            <p:ph type="dt" sz="half" idx="10"/>
          </p:nvPr>
        </p:nvSpPr>
        <p:spPr/>
        <p:txBody>
          <a:bodyPr/>
          <a:lstStyle/>
          <a:p>
            <a:fld id="{B03D7BC5-DEE1-4D50-93F0-862C1D40FE8B}" type="datetime1">
              <a:rPr lang="en-US" smtClean="0"/>
              <a:t>2/18/2024</a:t>
            </a:fld>
            <a:endParaRPr lang="en-US"/>
          </a:p>
        </p:txBody>
      </p:sp>
      <p:sp>
        <p:nvSpPr>
          <p:cNvPr id="3" name="Footer Placeholder 2">
            <a:extLst>
              <a:ext uri="{FF2B5EF4-FFF2-40B4-BE49-F238E27FC236}">
                <a16:creationId xmlns:a16="http://schemas.microsoft.com/office/drawing/2014/main" id="{4918005A-001E-E4BE-DE68-AA9755DA05E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000AB7-BFD1-86E1-2B3D-03129DEAEDC0}"/>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23791622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DEB0B-CECD-6FCB-ED5B-89B06EBED7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E9FD0E-FB11-5362-68D7-46736D9968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4DEEC2-DEE7-0197-BD9A-6E7C5C7856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828DC3-0F0D-02D4-5734-F58F328DFB3C}"/>
              </a:ext>
            </a:extLst>
          </p:cNvPr>
          <p:cNvSpPr>
            <a:spLocks noGrp="1"/>
          </p:cNvSpPr>
          <p:nvPr>
            <p:ph type="dt" sz="half" idx="10"/>
          </p:nvPr>
        </p:nvSpPr>
        <p:spPr/>
        <p:txBody>
          <a:bodyPr/>
          <a:lstStyle/>
          <a:p>
            <a:fld id="{D473CDF4-0654-4267-AFED-4BB4BF6D2026}" type="datetime1">
              <a:rPr lang="en-US" smtClean="0"/>
              <a:t>2/18/2024</a:t>
            </a:fld>
            <a:endParaRPr lang="en-US"/>
          </a:p>
        </p:txBody>
      </p:sp>
      <p:sp>
        <p:nvSpPr>
          <p:cNvPr id="6" name="Footer Placeholder 5">
            <a:extLst>
              <a:ext uri="{FF2B5EF4-FFF2-40B4-BE49-F238E27FC236}">
                <a16:creationId xmlns:a16="http://schemas.microsoft.com/office/drawing/2014/main" id="{B4760978-F096-D367-7698-D7C067A580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3AC37E-9054-059B-B135-182FE18B8AD4}"/>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1174342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29D15-435A-7CB1-2256-57BFD6E83C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EAD3CD-C21A-37BE-B7B5-6E438620B1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AF28D5-F367-2E6A-9DD9-5EFC181E8EBE}"/>
              </a:ext>
            </a:extLst>
          </p:cNvPr>
          <p:cNvSpPr>
            <a:spLocks noGrp="1"/>
          </p:cNvSpPr>
          <p:nvPr>
            <p:ph type="dt" sz="half" idx="10"/>
          </p:nvPr>
        </p:nvSpPr>
        <p:spPr/>
        <p:txBody>
          <a:bodyPr/>
          <a:lstStyle/>
          <a:p>
            <a:fld id="{68FDD46A-FA51-45E4-B3B2-CBE0EF0FD38A}" type="datetimeFigureOut">
              <a:rPr lang="en-US" smtClean="0"/>
              <a:t>2/18/2024</a:t>
            </a:fld>
            <a:endParaRPr lang="en-US"/>
          </a:p>
        </p:txBody>
      </p:sp>
      <p:sp>
        <p:nvSpPr>
          <p:cNvPr id="5" name="Footer Placeholder 4">
            <a:extLst>
              <a:ext uri="{FF2B5EF4-FFF2-40B4-BE49-F238E27FC236}">
                <a16:creationId xmlns:a16="http://schemas.microsoft.com/office/drawing/2014/main" id="{C12D8F1D-F6F1-326A-C733-26A38FA72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D9C880-36BE-C74D-200C-A69E49CCFDED}"/>
              </a:ext>
            </a:extLst>
          </p:cNvPr>
          <p:cNvSpPr>
            <a:spLocks noGrp="1"/>
          </p:cNvSpPr>
          <p:nvPr>
            <p:ph type="sldNum" sz="quarter" idx="12"/>
          </p:nvPr>
        </p:nvSpPr>
        <p:spPr/>
        <p:txBody>
          <a:bodyPr/>
          <a:lstStyle/>
          <a:p>
            <a:fld id="{94E231EF-F6A2-4E41-A954-B58F656BF29F}" type="slidenum">
              <a:rPr lang="en-US" smtClean="0"/>
              <a:t>‹#›</a:t>
            </a:fld>
            <a:endParaRPr lang="en-US"/>
          </a:p>
        </p:txBody>
      </p:sp>
    </p:spTree>
    <p:extLst>
      <p:ext uri="{BB962C8B-B14F-4D97-AF65-F5344CB8AC3E}">
        <p14:creationId xmlns:p14="http://schemas.microsoft.com/office/powerpoint/2010/main" val="24657250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BCBAE-FA37-5707-1610-7B1D19B381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9D767D-D4F3-C703-BF5E-573872FB59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88F80ED-7075-9883-27D0-DA46356D5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47F3C3-12B0-5DAE-1D99-B80D06F9E10E}"/>
              </a:ext>
            </a:extLst>
          </p:cNvPr>
          <p:cNvSpPr>
            <a:spLocks noGrp="1"/>
          </p:cNvSpPr>
          <p:nvPr>
            <p:ph type="dt" sz="half" idx="10"/>
          </p:nvPr>
        </p:nvSpPr>
        <p:spPr/>
        <p:txBody>
          <a:bodyPr/>
          <a:lstStyle/>
          <a:p>
            <a:fld id="{7DB9F04E-D128-4911-A0DE-8A897B32534A}" type="datetime1">
              <a:rPr lang="en-US" smtClean="0"/>
              <a:t>2/18/2024</a:t>
            </a:fld>
            <a:endParaRPr lang="en-US"/>
          </a:p>
        </p:txBody>
      </p:sp>
      <p:sp>
        <p:nvSpPr>
          <p:cNvPr id="6" name="Footer Placeholder 5">
            <a:extLst>
              <a:ext uri="{FF2B5EF4-FFF2-40B4-BE49-F238E27FC236}">
                <a16:creationId xmlns:a16="http://schemas.microsoft.com/office/drawing/2014/main" id="{32E8DCAC-0E49-3578-8C1D-EAB3144F1D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3B5AB7-F963-FC25-CC71-A8615160B24A}"/>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23436519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54924-0C42-F9F6-8F7F-853BE2DAE43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E7E053B-D0C9-2905-DF39-65F61D1E55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E3B3D4-80F0-D333-A26B-DF379872B0A2}"/>
              </a:ext>
            </a:extLst>
          </p:cNvPr>
          <p:cNvSpPr>
            <a:spLocks noGrp="1"/>
          </p:cNvSpPr>
          <p:nvPr>
            <p:ph type="dt" sz="half" idx="10"/>
          </p:nvPr>
        </p:nvSpPr>
        <p:spPr/>
        <p:txBody>
          <a:bodyPr/>
          <a:lstStyle/>
          <a:p>
            <a:fld id="{3E122D66-DF2B-427D-941B-038C541C9C9D}" type="datetime1">
              <a:rPr lang="en-US" smtClean="0"/>
              <a:t>2/18/2024</a:t>
            </a:fld>
            <a:endParaRPr lang="en-US"/>
          </a:p>
        </p:txBody>
      </p:sp>
      <p:sp>
        <p:nvSpPr>
          <p:cNvPr id="5" name="Footer Placeholder 4">
            <a:extLst>
              <a:ext uri="{FF2B5EF4-FFF2-40B4-BE49-F238E27FC236}">
                <a16:creationId xmlns:a16="http://schemas.microsoft.com/office/drawing/2014/main" id="{72E8E65C-C4E8-1E34-A432-FBB28C92A3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C162C-A9D5-9CDD-E2AF-DD913AAE7589}"/>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2548639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46FC15-D929-D9C8-C7BB-3AE589BCCB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0AEE26-9EB8-E614-2D09-112B36F10C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012199-9FFF-E758-BB40-D077D5232CB2}"/>
              </a:ext>
            </a:extLst>
          </p:cNvPr>
          <p:cNvSpPr>
            <a:spLocks noGrp="1"/>
          </p:cNvSpPr>
          <p:nvPr>
            <p:ph type="dt" sz="half" idx="10"/>
          </p:nvPr>
        </p:nvSpPr>
        <p:spPr/>
        <p:txBody>
          <a:bodyPr/>
          <a:lstStyle/>
          <a:p>
            <a:fld id="{4D6AF674-F76E-4FE0-B5F0-CE0D35611F57}" type="datetime1">
              <a:rPr lang="en-US" smtClean="0"/>
              <a:t>2/18/2024</a:t>
            </a:fld>
            <a:endParaRPr lang="en-US"/>
          </a:p>
        </p:txBody>
      </p:sp>
      <p:sp>
        <p:nvSpPr>
          <p:cNvPr id="5" name="Footer Placeholder 4">
            <a:extLst>
              <a:ext uri="{FF2B5EF4-FFF2-40B4-BE49-F238E27FC236}">
                <a16:creationId xmlns:a16="http://schemas.microsoft.com/office/drawing/2014/main" id="{9F67916F-6854-A20E-9253-90B861F534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0A8B05-8A2D-D3C9-281E-17CB5125BB95}"/>
              </a:ext>
            </a:extLst>
          </p:cNvPr>
          <p:cNvSpPr>
            <a:spLocks noGrp="1"/>
          </p:cNvSpPr>
          <p:nvPr>
            <p:ph type="sldNum" sz="quarter" idx="12"/>
          </p:nvPr>
        </p:nvSpPr>
        <p:spPr/>
        <p:txBody>
          <a:bodyPr/>
          <a:lstStyle/>
          <a:p>
            <a:fld id="{9CD80953-8827-44EA-AC42-DA30F7527C82}" type="slidenum">
              <a:rPr lang="en-US" smtClean="0"/>
              <a:t>‹#›</a:t>
            </a:fld>
            <a:endParaRPr lang="en-US"/>
          </a:p>
        </p:txBody>
      </p:sp>
    </p:spTree>
    <p:extLst>
      <p:ext uri="{BB962C8B-B14F-4D97-AF65-F5344CB8AC3E}">
        <p14:creationId xmlns:p14="http://schemas.microsoft.com/office/powerpoint/2010/main" val="284289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DCD83-A4BF-F1BF-3F09-1AE5120EFF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B811B2-B0D6-57E2-F59B-571BF101D0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2AB618-D2B3-398C-1EB4-730EDE5AA168}"/>
              </a:ext>
            </a:extLst>
          </p:cNvPr>
          <p:cNvSpPr>
            <a:spLocks noGrp="1"/>
          </p:cNvSpPr>
          <p:nvPr>
            <p:ph type="dt" sz="half" idx="10"/>
          </p:nvPr>
        </p:nvSpPr>
        <p:spPr/>
        <p:txBody>
          <a:bodyPr/>
          <a:lstStyle/>
          <a:p>
            <a:fld id="{68FDD46A-FA51-45E4-B3B2-CBE0EF0FD38A}" type="datetimeFigureOut">
              <a:rPr lang="en-US" smtClean="0"/>
              <a:t>2/18/2024</a:t>
            </a:fld>
            <a:endParaRPr lang="en-US"/>
          </a:p>
        </p:txBody>
      </p:sp>
      <p:sp>
        <p:nvSpPr>
          <p:cNvPr id="5" name="Footer Placeholder 4">
            <a:extLst>
              <a:ext uri="{FF2B5EF4-FFF2-40B4-BE49-F238E27FC236}">
                <a16:creationId xmlns:a16="http://schemas.microsoft.com/office/drawing/2014/main" id="{BBA2D17C-60CD-B0AB-6A5F-A37731ECB6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678E4C-DBBA-D20A-6A3B-D4631938410A}"/>
              </a:ext>
            </a:extLst>
          </p:cNvPr>
          <p:cNvSpPr>
            <a:spLocks noGrp="1"/>
          </p:cNvSpPr>
          <p:nvPr>
            <p:ph type="sldNum" sz="quarter" idx="12"/>
          </p:nvPr>
        </p:nvSpPr>
        <p:spPr/>
        <p:txBody>
          <a:bodyPr/>
          <a:lstStyle/>
          <a:p>
            <a:fld id="{94E231EF-F6A2-4E41-A954-B58F656BF29F}" type="slidenum">
              <a:rPr lang="en-US" smtClean="0"/>
              <a:t>‹#›</a:t>
            </a:fld>
            <a:endParaRPr lang="en-US"/>
          </a:p>
        </p:txBody>
      </p:sp>
    </p:spTree>
    <p:extLst>
      <p:ext uri="{BB962C8B-B14F-4D97-AF65-F5344CB8AC3E}">
        <p14:creationId xmlns:p14="http://schemas.microsoft.com/office/powerpoint/2010/main" val="3060176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C21AF-8E1A-38D8-C265-7A86E24D0B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32F83B-957E-0145-064D-EB119D1190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BEB0E57-FEF2-35D4-F502-7EB933AC9E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8431DD-A7FC-E091-A5D7-1387C2136DE1}"/>
              </a:ext>
            </a:extLst>
          </p:cNvPr>
          <p:cNvSpPr>
            <a:spLocks noGrp="1"/>
          </p:cNvSpPr>
          <p:nvPr>
            <p:ph type="dt" sz="half" idx="10"/>
          </p:nvPr>
        </p:nvSpPr>
        <p:spPr/>
        <p:txBody>
          <a:bodyPr/>
          <a:lstStyle/>
          <a:p>
            <a:fld id="{68FDD46A-FA51-45E4-B3B2-CBE0EF0FD38A}" type="datetimeFigureOut">
              <a:rPr lang="en-US" smtClean="0"/>
              <a:t>2/18/2024</a:t>
            </a:fld>
            <a:endParaRPr lang="en-US"/>
          </a:p>
        </p:txBody>
      </p:sp>
      <p:sp>
        <p:nvSpPr>
          <p:cNvPr id="6" name="Footer Placeholder 5">
            <a:extLst>
              <a:ext uri="{FF2B5EF4-FFF2-40B4-BE49-F238E27FC236}">
                <a16:creationId xmlns:a16="http://schemas.microsoft.com/office/drawing/2014/main" id="{46E4F486-0EDB-4651-741D-2231211897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E0E604-821C-0751-7842-7E5742E93D1A}"/>
              </a:ext>
            </a:extLst>
          </p:cNvPr>
          <p:cNvSpPr>
            <a:spLocks noGrp="1"/>
          </p:cNvSpPr>
          <p:nvPr>
            <p:ph type="sldNum" sz="quarter" idx="12"/>
          </p:nvPr>
        </p:nvSpPr>
        <p:spPr/>
        <p:txBody>
          <a:bodyPr/>
          <a:lstStyle/>
          <a:p>
            <a:fld id="{94E231EF-F6A2-4E41-A954-B58F656BF29F}" type="slidenum">
              <a:rPr lang="en-US" smtClean="0"/>
              <a:t>‹#›</a:t>
            </a:fld>
            <a:endParaRPr lang="en-US"/>
          </a:p>
        </p:txBody>
      </p:sp>
    </p:spTree>
    <p:extLst>
      <p:ext uri="{BB962C8B-B14F-4D97-AF65-F5344CB8AC3E}">
        <p14:creationId xmlns:p14="http://schemas.microsoft.com/office/powerpoint/2010/main" val="100464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B762-4043-ADB7-C7A3-D893A4C08CC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8DC203-BF51-C3F5-885F-14B5F9EE27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91E402-039B-8F5A-8A2E-895F4B8EF0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A8DB57-9872-863E-DB97-A1F9C5815F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DD16AA-61A0-7586-464F-AC1D9F8D173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1FBFF6-BCD2-F08D-D757-7F4C921B8D50}"/>
              </a:ext>
            </a:extLst>
          </p:cNvPr>
          <p:cNvSpPr>
            <a:spLocks noGrp="1"/>
          </p:cNvSpPr>
          <p:nvPr>
            <p:ph type="dt" sz="half" idx="10"/>
          </p:nvPr>
        </p:nvSpPr>
        <p:spPr/>
        <p:txBody>
          <a:bodyPr/>
          <a:lstStyle/>
          <a:p>
            <a:fld id="{68FDD46A-FA51-45E4-B3B2-CBE0EF0FD38A}" type="datetimeFigureOut">
              <a:rPr lang="en-US" smtClean="0"/>
              <a:t>2/18/2024</a:t>
            </a:fld>
            <a:endParaRPr lang="en-US"/>
          </a:p>
        </p:txBody>
      </p:sp>
      <p:sp>
        <p:nvSpPr>
          <p:cNvPr id="8" name="Footer Placeholder 7">
            <a:extLst>
              <a:ext uri="{FF2B5EF4-FFF2-40B4-BE49-F238E27FC236}">
                <a16:creationId xmlns:a16="http://schemas.microsoft.com/office/drawing/2014/main" id="{C1F4A2EA-6B52-8193-2C72-7B26B8C2145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EA6EE1-25DA-86FC-101E-338B24878A81}"/>
              </a:ext>
            </a:extLst>
          </p:cNvPr>
          <p:cNvSpPr>
            <a:spLocks noGrp="1"/>
          </p:cNvSpPr>
          <p:nvPr>
            <p:ph type="sldNum" sz="quarter" idx="12"/>
          </p:nvPr>
        </p:nvSpPr>
        <p:spPr/>
        <p:txBody>
          <a:bodyPr/>
          <a:lstStyle/>
          <a:p>
            <a:fld id="{94E231EF-F6A2-4E41-A954-B58F656BF29F}" type="slidenum">
              <a:rPr lang="en-US" smtClean="0"/>
              <a:t>‹#›</a:t>
            </a:fld>
            <a:endParaRPr lang="en-US"/>
          </a:p>
        </p:txBody>
      </p:sp>
    </p:spTree>
    <p:extLst>
      <p:ext uri="{BB962C8B-B14F-4D97-AF65-F5344CB8AC3E}">
        <p14:creationId xmlns:p14="http://schemas.microsoft.com/office/powerpoint/2010/main" val="1753160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9FC74-F1F0-DF96-5C2C-6B0C3CF1A1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DCB9D58-2ADF-9B6D-0616-C888107A6994}"/>
              </a:ext>
            </a:extLst>
          </p:cNvPr>
          <p:cNvSpPr>
            <a:spLocks noGrp="1"/>
          </p:cNvSpPr>
          <p:nvPr>
            <p:ph type="dt" sz="half" idx="10"/>
          </p:nvPr>
        </p:nvSpPr>
        <p:spPr/>
        <p:txBody>
          <a:bodyPr/>
          <a:lstStyle/>
          <a:p>
            <a:fld id="{68FDD46A-FA51-45E4-B3B2-CBE0EF0FD38A}" type="datetimeFigureOut">
              <a:rPr lang="en-US" smtClean="0"/>
              <a:t>2/18/2024</a:t>
            </a:fld>
            <a:endParaRPr lang="en-US"/>
          </a:p>
        </p:txBody>
      </p:sp>
      <p:sp>
        <p:nvSpPr>
          <p:cNvPr id="4" name="Footer Placeholder 3">
            <a:extLst>
              <a:ext uri="{FF2B5EF4-FFF2-40B4-BE49-F238E27FC236}">
                <a16:creationId xmlns:a16="http://schemas.microsoft.com/office/drawing/2014/main" id="{FCDE587F-7D13-0C7C-B18E-70585DEFEC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DEFCEE-9020-4B55-4617-14D88D3A5471}"/>
              </a:ext>
            </a:extLst>
          </p:cNvPr>
          <p:cNvSpPr>
            <a:spLocks noGrp="1"/>
          </p:cNvSpPr>
          <p:nvPr>
            <p:ph type="sldNum" sz="quarter" idx="12"/>
          </p:nvPr>
        </p:nvSpPr>
        <p:spPr/>
        <p:txBody>
          <a:bodyPr/>
          <a:lstStyle/>
          <a:p>
            <a:fld id="{94E231EF-F6A2-4E41-A954-B58F656BF29F}" type="slidenum">
              <a:rPr lang="en-US" smtClean="0"/>
              <a:t>‹#›</a:t>
            </a:fld>
            <a:endParaRPr lang="en-US"/>
          </a:p>
        </p:txBody>
      </p:sp>
    </p:spTree>
    <p:extLst>
      <p:ext uri="{BB962C8B-B14F-4D97-AF65-F5344CB8AC3E}">
        <p14:creationId xmlns:p14="http://schemas.microsoft.com/office/powerpoint/2010/main" val="209146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6E01DB-AEAB-C405-98CF-1FDBF9B32A14}"/>
              </a:ext>
            </a:extLst>
          </p:cNvPr>
          <p:cNvSpPr>
            <a:spLocks noGrp="1"/>
          </p:cNvSpPr>
          <p:nvPr>
            <p:ph type="dt" sz="half" idx="10"/>
          </p:nvPr>
        </p:nvSpPr>
        <p:spPr/>
        <p:txBody>
          <a:bodyPr/>
          <a:lstStyle/>
          <a:p>
            <a:fld id="{68FDD46A-FA51-45E4-B3B2-CBE0EF0FD38A}" type="datetimeFigureOut">
              <a:rPr lang="en-US" smtClean="0"/>
              <a:t>2/18/2024</a:t>
            </a:fld>
            <a:endParaRPr lang="en-US"/>
          </a:p>
        </p:txBody>
      </p:sp>
      <p:sp>
        <p:nvSpPr>
          <p:cNvPr id="3" name="Footer Placeholder 2">
            <a:extLst>
              <a:ext uri="{FF2B5EF4-FFF2-40B4-BE49-F238E27FC236}">
                <a16:creationId xmlns:a16="http://schemas.microsoft.com/office/drawing/2014/main" id="{9CE5DD19-AE68-6C05-EC17-F20EA733AF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4DB099-852F-8D46-20EF-C30D5D6B22E9}"/>
              </a:ext>
            </a:extLst>
          </p:cNvPr>
          <p:cNvSpPr>
            <a:spLocks noGrp="1"/>
          </p:cNvSpPr>
          <p:nvPr>
            <p:ph type="sldNum" sz="quarter" idx="12"/>
          </p:nvPr>
        </p:nvSpPr>
        <p:spPr/>
        <p:txBody>
          <a:bodyPr/>
          <a:lstStyle/>
          <a:p>
            <a:fld id="{94E231EF-F6A2-4E41-A954-B58F656BF29F}" type="slidenum">
              <a:rPr lang="en-US" smtClean="0"/>
              <a:t>‹#›</a:t>
            </a:fld>
            <a:endParaRPr lang="en-US"/>
          </a:p>
        </p:txBody>
      </p:sp>
    </p:spTree>
    <p:extLst>
      <p:ext uri="{BB962C8B-B14F-4D97-AF65-F5344CB8AC3E}">
        <p14:creationId xmlns:p14="http://schemas.microsoft.com/office/powerpoint/2010/main" val="3537200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46CD5-6D9D-DC34-6699-34D633A206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14CF0A-2749-43B7-FF3F-12741E8C36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C9B3A0-2BE9-1168-D9E4-6D4703D1FA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92A8EF-F299-B17D-3FA6-872DD7F129E2}"/>
              </a:ext>
            </a:extLst>
          </p:cNvPr>
          <p:cNvSpPr>
            <a:spLocks noGrp="1"/>
          </p:cNvSpPr>
          <p:nvPr>
            <p:ph type="dt" sz="half" idx="10"/>
          </p:nvPr>
        </p:nvSpPr>
        <p:spPr/>
        <p:txBody>
          <a:bodyPr/>
          <a:lstStyle/>
          <a:p>
            <a:fld id="{68FDD46A-FA51-45E4-B3B2-CBE0EF0FD38A}" type="datetimeFigureOut">
              <a:rPr lang="en-US" smtClean="0"/>
              <a:t>2/18/2024</a:t>
            </a:fld>
            <a:endParaRPr lang="en-US"/>
          </a:p>
        </p:txBody>
      </p:sp>
      <p:sp>
        <p:nvSpPr>
          <p:cNvPr id="6" name="Footer Placeholder 5">
            <a:extLst>
              <a:ext uri="{FF2B5EF4-FFF2-40B4-BE49-F238E27FC236}">
                <a16:creationId xmlns:a16="http://schemas.microsoft.com/office/drawing/2014/main" id="{3CF7B12E-4E93-84B6-4DDD-2F7F97FD1C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B9BDA5-A8C1-FEEA-D54F-FC0F1DD7B023}"/>
              </a:ext>
            </a:extLst>
          </p:cNvPr>
          <p:cNvSpPr>
            <a:spLocks noGrp="1"/>
          </p:cNvSpPr>
          <p:nvPr>
            <p:ph type="sldNum" sz="quarter" idx="12"/>
          </p:nvPr>
        </p:nvSpPr>
        <p:spPr/>
        <p:txBody>
          <a:bodyPr/>
          <a:lstStyle/>
          <a:p>
            <a:fld id="{94E231EF-F6A2-4E41-A954-B58F656BF29F}" type="slidenum">
              <a:rPr lang="en-US" smtClean="0"/>
              <a:t>‹#›</a:t>
            </a:fld>
            <a:endParaRPr lang="en-US"/>
          </a:p>
        </p:txBody>
      </p:sp>
    </p:spTree>
    <p:extLst>
      <p:ext uri="{BB962C8B-B14F-4D97-AF65-F5344CB8AC3E}">
        <p14:creationId xmlns:p14="http://schemas.microsoft.com/office/powerpoint/2010/main" val="2502377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56EB8-45D8-7826-D604-46A7CA3AAE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FDCBFC5-7BA4-9699-64D2-BD3E4B4F11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AE84FD-00AF-367D-29C4-3CDC8C47B9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12A7A9-666F-DDA7-FAEC-E143F03D3969}"/>
              </a:ext>
            </a:extLst>
          </p:cNvPr>
          <p:cNvSpPr>
            <a:spLocks noGrp="1"/>
          </p:cNvSpPr>
          <p:nvPr>
            <p:ph type="dt" sz="half" idx="10"/>
          </p:nvPr>
        </p:nvSpPr>
        <p:spPr/>
        <p:txBody>
          <a:bodyPr/>
          <a:lstStyle/>
          <a:p>
            <a:fld id="{68FDD46A-FA51-45E4-B3B2-CBE0EF0FD38A}" type="datetimeFigureOut">
              <a:rPr lang="en-US" smtClean="0"/>
              <a:t>2/18/2024</a:t>
            </a:fld>
            <a:endParaRPr lang="en-US"/>
          </a:p>
        </p:txBody>
      </p:sp>
      <p:sp>
        <p:nvSpPr>
          <p:cNvPr id="6" name="Footer Placeholder 5">
            <a:extLst>
              <a:ext uri="{FF2B5EF4-FFF2-40B4-BE49-F238E27FC236}">
                <a16:creationId xmlns:a16="http://schemas.microsoft.com/office/drawing/2014/main" id="{865DED6D-2865-D70C-BBE0-4611D4579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1A76C4-AF29-255A-9246-22A83E8E87ED}"/>
              </a:ext>
            </a:extLst>
          </p:cNvPr>
          <p:cNvSpPr>
            <a:spLocks noGrp="1"/>
          </p:cNvSpPr>
          <p:nvPr>
            <p:ph type="sldNum" sz="quarter" idx="12"/>
          </p:nvPr>
        </p:nvSpPr>
        <p:spPr/>
        <p:txBody>
          <a:bodyPr/>
          <a:lstStyle/>
          <a:p>
            <a:fld id="{94E231EF-F6A2-4E41-A954-B58F656BF29F}" type="slidenum">
              <a:rPr lang="en-US" smtClean="0"/>
              <a:t>‹#›</a:t>
            </a:fld>
            <a:endParaRPr lang="en-US"/>
          </a:p>
        </p:txBody>
      </p:sp>
    </p:spTree>
    <p:extLst>
      <p:ext uri="{BB962C8B-B14F-4D97-AF65-F5344CB8AC3E}">
        <p14:creationId xmlns:p14="http://schemas.microsoft.com/office/powerpoint/2010/main" val="3032716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2B78C6-AE14-7FA5-5AF5-99EFEAFBEF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3414D4-3B50-A13F-1438-496C8F45EF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828CFB-BBA0-FFA8-6B14-B922776AC5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FDD46A-FA51-45E4-B3B2-CBE0EF0FD38A}" type="datetimeFigureOut">
              <a:rPr lang="en-US" smtClean="0"/>
              <a:t>2/18/2024</a:t>
            </a:fld>
            <a:endParaRPr lang="en-US"/>
          </a:p>
        </p:txBody>
      </p:sp>
      <p:sp>
        <p:nvSpPr>
          <p:cNvPr id="5" name="Footer Placeholder 4">
            <a:extLst>
              <a:ext uri="{FF2B5EF4-FFF2-40B4-BE49-F238E27FC236}">
                <a16:creationId xmlns:a16="http://schemas.microsoft.com/office/drawing/2014/main" id="{3314B4F8-B1EC-740E-A4D4-761C2C060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5077D5-1DE5-6A0D-F408-9978E1608C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E231EF-F6A2-4E41-A954-B58F656BF29F}" type="slidenum">
              <a:rPr lang="en-US" smtClean="0"/>
              <a:t>‹#›</a:t>
            </a:fld>
            <a:endParaRPr lang="en-US"/>
          </a:p>
        </p:txBody>
      </p:sp>
    </p:spTree>
    <p:extLst>
      <p:ext uri="{BB962C8B-B14F-4D97-AF65-F5344CB8AC3E}">
        <p14:creationId xmlns:p14="http://schemas.microsoft.com/office/powerpoint/2010/main" val="1369906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CBA5CB-83AD-DFD8-9E3A-DD3CFCA192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E624C3-904B-C75D-94C1-DB50CCA02A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3C11B-9DAB-4E6C-5D02-2F6B2A038B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83A742-D6EC-4A97-964A-27A1EE02AF70}" type="datetime1">
              <a:rPr lang="en-US" smtClean="0"/>
              <a:t>2/18/2024</a:t>
            </a:fld>
            <a:endParaRPr lang="en-US"/>
          </a:p>
        </p:txBody>
      </p:sp>
      <p:sp>
        <p:nvSpPr>
          <p:cNvPr id="5" name="Footer Placeholder 4">
            <a:extLst>
              <a:ext uri="{FF2B5EF4-FFF2-40B4-BE49-F238E27FC236}">
                <a16:creationId xmlns:a16="http://schemas.microsoft.com/office/drawing/2014/main" id="{AFE4F0BB-BCF9-A6CC-D755-BE9E07CFB6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0F262F-FA6C-A079-CE61-909B19928E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80953-8827-44EA-AC42-DA30F7527C82}" type="slidenum">
              <a:rPr lang="en-US" smtClean="0"/>
              <a:t>‹#›</a:t>
            </a:fld>
            <a:endParaRPr lang="en-US"/>
          </a:p>
        </p:txBody>
      </p:sp>
    </p:spTree>
    <p:extLst>
      <p:ext uri="{BB962C8B-B14F-4D97-AF65-F5344CB8AC3E}">
        <p14:creationId xmlns:p14="http://schemas.microsoft.com/office/powerpoint/2010/main" val="582510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E1F0B7-5BBC-40C6-1AFE-009A0C1D2430}"/>
              </a:ext>
            </a:extLst>
          </p:cNvPr>
          <p:cNvSpPr>
            <a:spLocks noGrp="1"/>
          </p:cNvSpPr>
          <p:nvPr>
            <p:ph type="ctrTitle"/>
          </p:nvPr>
        </p:nvSpPr>
        <p:spPr>
          <a:xfrm>
            <a:off x="1524000" y="1122363"/>
            <a:ext cx="9144000" cy="1916672"/>
          </a:xfrm>
        </p:spPr>
        <p:txBody>
          <a:bodyPr/>
          <a:lstStyle/>
          <a:p>
            <a:r>
              <a:rPr lang="en-US" dirty="0">
                <a:latin typeface="Algerian" panose="04020705040A02060702" pitchFamily="82" charset="0"/>
              </a:rPr>
              <a:t>1</a:t>
            </a:r>
            <a:r>
              <a:rPr lang="en-US" baseline="30000" dirty="0">
                <a:latin typeface="Algerian" panose="04020705040A02060702" pitchFamily="82" charset="0"/>
              </a:rPr>
              <a:t>st</a:t>
            </a:r>
            <a:r>
              <a:rPr lang="en-US" dirty="0">
                <a:latin typeface="Algerian" panose="04020705040A02060702" pitchFamily="82" charset="0"/>
              </a:rPr>
              <a:t> Timothy</a:t>
            </a:r>
          </a:p>
        </p:txBody>
      </p:sp>
      <p:sp>
        <p:nvSpPr>
          <p:cNvPr id="5" name="Subtitle 4">
            <a:extLst>
              <a:ext uri="{FF2B5EF4-FFF2-40B4-BE49-F238E27FC236}">
                <a16:creationId xmlns:a16="http://schemas.microsoft.com/office/drawing/2014/main" id="{365AC848-DCA4-8A6D-0505-0C9A375C5236}"/>
              </a:ext>
            </a:extLst>
          </p:cNvPr>
          <p:cNvSpPr>
            <a:spLocks noGrp="1"/>
          </p:cNvSpPr>
          <p:nvPr>
            <p:ph type="subTitle" idx="1"/>
          </p:nvPr>
        </p:nvSpPr>
        <p:spPr>
          <a:xfrm>
            <a:off x="1524000" y="3119718"/>
            <a:ext cx="9144000" cy="2138082"/>
          </a:xfrm>
        </p:spPr>
        <p:txBody>
          <a:bodyPr>
            <a:normAutofit/>
          </a:bodyPr>
          <a:lstStyle/>
          <a:p>
            <a:r>
              <a:rPr lang="en-US" sz="4000" dirty="0"/>
              <a:t>Bible Study</a:t>
            </a:r>
          </a:p>
          <a:p>
            <a:r>
              <a:rPr lang="en-US" sz="4000" dirty="0"/>
              <a:t>Day 7</a:t>
            </a:r>
          </a:p>
          <a:p>
            <a:r>
              <a:rPr lang="en-US" sz="4000" dirty="0"/>
              <a:t>Chapter 6a</a:t>
            </a:r>
          </a:p>
        </p:txBody>
      </p:sp>
      <p:sp>
        <p:nvSpPr>
          <p:cNvPr id="3" name="Slide Number Placeholder 2">
            <a:extLst>
              <a:ext uri="{FF2B5EF4-FFF2-40B4-BE49-F238E27FC236}">
                <a16:creationId xmlns:a16="http://schemas.microsoft.com/office/drawing/2014/main" id="{E4395A6D-EC18-8226-EC21-4F00F1CC320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6BCB-662E-4612-9EFF-79C169DC118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0569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D9858-514F-5B15-5437-F5E27AACAB6C}"/>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about false teachers (3-5)</a:t>
            </a:r>
            <a:endParaRPr lang="en-US" dirty="0"/>
          </a:p>
        </p:txBody>
      </p:sp>
      <p:sp>
        <p:nvSpPr>
          <p:cNvPr id="3" name="Content Placeholder 2">
            <a:extLst>
              <a:ext uri="{FF2B5EF4-FFF2-40B4-BE49-F238E27FC236}">
                <a16:creationId xmlns:a16="http://schemas.microsoft.com/office/drawing/2014/main" id="{BE470CD9-9AB5-79E2-6ADF-E92B2FC7CD40}"/>
              </a:ext>
            </a:extLst>
          </p:cNvPr>
          <p:cNvSpPr>
            <a:spLocks noGrp="1"/>
          </p:cNvSpPr>
          <p:nvPr>
            <p:ph idx="1"/>
          </p:nvPr>
        </p:nvSpPr>
        <p:spPr/>
        <p:txBody>
          <a:bodyPr/>
          <a:lstStyle/>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any man teach otherwise, and consent not to wholesome words, </a:t>
            </a:r>
            <a:r>
              <a:rPr lang="en-US" sz="18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even</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words of our Lord Jesus Christ, and to the doctrine which is according to godliness;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anyone advocates with a different doctrine – The gospel Paul presented to people and its basic teachings is clear. There is one God. There is one way to God. There is one revealed word. There is one gospel. There is salvation in one alone. He has given us everything we need for life and for godliness. God is not a universalist. Neither does He accept relative truth. There is one truth, not many forms of it. While genuine believers may disagree on some more minor or obscure points the clear teaching of the gospel is agreed upon by all.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Make no mistake. Satan is a master of lies. He appears an angel of light. His purpose is to thwart and twist God’s good designs. He and his minions infiltrate the church to try to spread heresies.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5100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DD66E-F144-0FB3-AFFC-D62766484F3B}"/>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Why must we vigilant?</a:t>
            </a:r>
            <a:endParaRPr lang="en-US" dirty="0"/>
          </a:p>
        </p:txBody>
      </p:sp>
      <p:sp>
        <p:nvSpPr>
          <p:cNvPr id="3" name="Content Placeholder 2">
            <a:extLst>
              <a:ext uri="{FF2B5EF4-FFF2-40B4-BE49-F238E27FC236}">
                <a16:creationId xmlns:a16="http://schemas.microsoft.com/office/drawing/2014/main" id="{836012CA-4DC0-2DEC-9472-257EBB3E448A}"/>
              </a:ext>
            </a:extLst>
          </p:cNvPr>
          <p:cNvSpPr>
            <a:spLocks noGrp="1"/>
          </p:cNvSpPr>
          <p:nvPr>
            <p:ph idx="1"/>
          </p:nvPr>
        </p:nvSpPr>
        <p:spPr/>
        <p:txBody>
          <a:bodyPr/>
          <a:lstStyle/>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False teachers are everywhere. Never has it been easier to propagate a false teaching. Television, radio, and the internet make it simple to get your agenda in front of many vulnerable eyes and ears.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 become more discerning, we must immerse ourselves in the truth. We must study the truth and be so familiar with it, that we can instantly recognize perversions of it.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73108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06911-F72A-0FC8-0A71-072B0D9814FE}"/>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about false teachers (3-5)</a:t>
            </a:r>
            <a:endParaRPr lang="en-US" dirty="0"/>
          </a:p>
        </p:txBody>
      </p:sp>
      <p:sp>
        <p:nvSpPr>
          <p:cNvPr id="3" name="Content Placeholder 2">
            <a:extLst>
              <a:ext uri="{FF2B5EF4-FFF2-40B4-BE49-F238E27FC236}">
                <a16:creationId xmlns:a16="http://schemas.microsoft.com/office/drawing/2014/main" id="{2D87409E-08EC-A1D9-F8FF-3153BC3A51C6}"/>
              </a:ext>
            </a:extLst>
          </p:cNvPr>
          <p:cNvSpPr>
            <a:spLocks noGrp="1"/>
          </p:cNvSpPr>
          <p:nvPr>
            <p:ph idx="1"/>
          </p:nvPr>
        </p:nvSpPr>
        <p:spPr/>
        <p:txBody>
          <a:bodyPr/>
          <a:lstStyle/>
          <a:p>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is proud, knowing nothing, but doting about questions and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strifes</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of words, whereof cometh envy, strife, railings, evil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surmisings</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Here Paul describes the qualities of the false teacher who is trying to lead sheep astray. Such a person is prideful. He is arrogant and unteachable. At the same time, he is ignorant. While he may like to talk a lot, his eyes haven’t been enlightened by Christ and he therefore doesn’t understand what he is talking about.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false teacher claims to be very smart. He tries to appear to be very wise. He talks about stuff he doesn’t know anything about. And he boasts loudly. Whatever knowledge he has or thinks he has, puffs him up.</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are commanded to be quick to listen and slow to speak. These false teachers are quick to speak and slow to listen. They love to hear themselves talk. They love to share their opinions. They will seldom say “I don’t know” when asked a difficult question. Why? They are prideful. They think they know everything.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0" dirty="0">
                <a:solidFill>
                  <a:srgbClr val="000000"/>
                </a:solidFill>
                <a:effectLst/>
                <a:latin typeface="Times New Roman" panose="02020603050405020304" pitchFamily="18" charset="0"/>
                <a:ea typeface="Times New Roman" panose="02020603050405020304" pitchFamily="18" charset="0"/>
              </a:rPr>
              <a:t>In addition, false teachers have many other character problems. They enjoy arguing and debating about foolish things. Generally, they are divisive. If there is a quarrel in the church, they are likely in the middle of it. Instead of promoting peace and unity, they promote strife, abusive language, and evil suspicions. In other words, you can see a false teacher not only from their teachings, but also from their lifestyle.</a:t>
            </a:r>
            <a:endParaRPr lang="en-US" dirty="0"/>
          </a:p>
        </p:txBody>
      </p:sp>
    </p:spTree>
    <p:extLst>
      <p:ext uri="{BB962C8B-B14F-4D97-AF65-F5344CB8AC3E}">
        <p14:creationId xmlns:p14="http://schemas.microsoft.com/office/powerpoint/2010/main" val="1774966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F1B56-5167-4CB2-3084-6EF6B3B9DD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ABAE34-4490-AE48-2149-232F21FB04D6}"/>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about false teachers (3-5)</a:t>
            </a:r>
            <a:endParaRPr lang="en-US" dirty="0"/>
          </a:p>
        </p:txBody>
      </p:sp>
      <p:sp>
        <p:nvSpPr>
          <p:cNvPr id="3" name="Content Placeholder 2">
            <a:extLst>
              <a:ext uri="{FF2B5EF4-FFF2-40B4-BE49-F238E27FC236}">
                <a16:creationId xmlns:a16="http://schemas.microsoft.com/office/drawing/2014/main" id="{8889C5EE-F3BE-B538-5E6B-1661A0F4AE0A}"/>
              </a:ext>
            </a:extLst>
          </p:cNvPr>
          <p:cNvSpPr>
            <a:spLocks noGrp="1"/>
          </p:cNvSpPr>
          <p:nvPr>
            <p:ph idx="1"/>
          </p:nvPr>
        </p:nvSpPr>
        <p:spPr>
          <a:xfrm>
            <a:off x="466165" y="1825625"/>
            <a:ext cx="11205882" cy="4351338"/>
          </a:xfrm>
        </p:spPr>
        <p:txBody>
          <a:bodyPr>
            <a:normAutofit lnSpcReduction="10000"/>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Perverse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disputings</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of men of corrupt minds, and destitute of the truth, supposing that gain is godliness: from such withdraw thyself.</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False teachers like this are not “misled brethren.” They are not brethren at all. Paul describes them as having a “depraved” mind. Still in the darkness, their minds have not been transformed by the Holy Spirit. Instead, they are still slaves of sin. What they need is salvation.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False teachers teach wrong doctrines about money to justify their greed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Timothy 6:10</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For the love of money is a root of all kinds of evil. Some people, eager for money, have wandered from the faith and pierced themselves.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God does give nice things. In </a:t>
            </a: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James 1:17</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it says that “every perfect gift is from above.” Paul said that Christian workers could make their living by working for God. But that is a far different thing than becoming rich and living a life of wanton luxury, all coming from the money given by those ones supposed to serve.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warns us about these false teachers. They are looking to get rich from the gospel, not realizing that godliness is a gain itself. In other words, godliness is its own reward. Godliness has many other benefits for those who pursue it, but it is wrong to try to pursue God because you think it will make you rich.</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87785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108AD-CF23-EF53-E27A-E49FA93278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D43676-707C-796A-17E7-53048DA1C648}"/>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about money (6-10)</a:t>
            </a:r>
            <a:endParaRPr lang="en-US" dirty="0"/>
          </a:p>
        </p:txBody>
      </p:sp>
      <p:sp>
        <p:nvSpPr>
          <p:cNvPr id="3" name="Content Placeholder 2">
            <a:extLst>
              <a:ext uri="{FF2B5EF4-FFF2-40B4-BE49-F238E27FC236}">
                <a16:creationId xmlns:a16="http://schemas.microsoft.com/office/drawing/2014/main" id="{758E6DB2-8D8B-981F-6447-E8F2F1C3B361}"/>
              </a:ext>
            </a:extLst>
          </p:cNvPr>
          <p:cNvSpPr>
            <a:spLocks noGrp="1"/>
          </p:cNvSpPr>
          <p:nvPr>
            <p:ph idx="1"/>
          </p:nvPr>
        </p:nvSpPr>
        <p:spPr/>
        <p:txBody>
          <a:bodyPr/>
          <a:lstStyle/>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Hebrews 13:5 </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Keep your life free from love of money, and be content with what you have, for he has said, “I will never leave you nor forsake you.”</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Matthew 6:24</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No one can serve two masters, for either he will hate the one and love the other, or he will be devoted to the one and despise the other. You cannot serve God and money.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Ecclesiastes 5:10</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He who loves money will not be satisfied with money, nor he who loves wealth with his income; this also is vanity.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Luke 12:15 </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he said to them, “Take care, and be on your guard against all covetousness, for one’s life does not consist in the abundance of his possessions.”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571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036D-6D61-41D5-CCC9-9036FF8D4844}"/>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about money (6-10)</a:t>
            </a:r>
            <a:endParaRPr lang="en-US" dirty="0"/>
          </a:p>
        </p:txBody>
      </p:sp>
      <p:sp>
        <p:nvSpPr>
          <p:cNvPr id="3" name="Content Placeholder 2">
            <a:extLst>
              <a:ext uri="{FF2B5EF4-FFF2-40B4-BE49-F238E27FC236}">
                <a16:creationId xmlns:a16="http://schemas.microsoft.com/office/drawing/2014/main" id="{82B15593-4A26-E555-983B-61686900914A}"/>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godliness with contentment is great gain.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Godliness is a means of great gain when accompanied by contentment – One time someone asked me, “If I believe in Jesus, what do I get?” He was wondering if following Jesus would help him get a better job, or make more money, or become rich. This is the same trap that the false teachers in the previous verses were falling into. Many people look at religion as a means of gaining wealth.</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says that in fact being godly does result in great gain, but that gain is not material.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9380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57384-90D7-B4A0-D73D-023569EDE96E}"/>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does someone who is godly gain? </a:t>
            </a:r>
            <a:endParaRPr lang="en-US" dirty="0"/>
          </a:p>
        </p:txBody>
      </p:sp>
      <p:sp>
        <p:nvSpPr>
          <p:cNvPr id="3" name="Content Placeholder 2">
            <a:extLst>
              <a:ext uri="{FF2B5EF4-FFF2-40B4-BE49-F238E27FC236}">
                <a16:creationId xmlns:a16="http://schemas.microsoft.com/office/drawing/2014/main" id="{A7DE2B0F-47AF-0793-AC27-8CFCF1D2AC9E}"/>
              </a:ext>
            </a:extLst>
          </p:cNvPr>
          <p:cNvSpPr>
            <a:spLocks noGrp="1"/>
          </p:cNvSpPr>
          <p:nvPr>
            <p:ph idx="1"/>
          </p:nvPr>
        </p:nvSpPr>
        <p:spPr/>
        <p:txBody>
          <a:bodyPr/>
          <a:lstStyle/>
          <a:p>
            <a:pPr marL="342900" marR="0" lvl="0" indent="-342900">
              <a:lnSpc>
                <a:spcPct val="107000"/>
              </a:lnSpc>
              <a:spcBef>
                <a:spcPts val="0"/>
              </a:spcBef>
              <a:spcAft>
                <a:spcPts val="600"/>
              </a:spcAft>
              <a:buFont typeface="Symbol" panose="05050102010706020507" pitchFamily="18" charset="2"/>
              <a:buChar char=""/>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Good friends (Proverbs 27:17)</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Joy (John 15:11)</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Peace (John 14:27)</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Forgiveness (John 1:12)</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Eternal life (Matthew 25:46)</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Victory (Romans 8:37)</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Security (Proverbs 10:24)</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clear conscience (Hebrews 13:18)</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4066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25235-23A8-B6F7-2A0F-2CB8129BD933}"/>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about money (6-10)</a:t>
            </a:r>
            <a:endParaRPr lang="en-US" dirty="0"/>
          </a:p>
        </p:txBody>
      </p:sp>
      <p:sp>
        <p:nvSpPr>
          <p:cNvPr id="3" name="Content Placeholder 2">
            <a:extLst>
              <a:ext uri="{FF2B5EF4-FFF2-40B4-BE49-F238E27FC236}">
                <a16:creationId xmlns:a16="http://schemas.microsoft.com/office/drawing/2014/main" id="{D4142AA6-C4D6-0881-E4F5-820AE6DFC5BC}"/>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we brought nothing into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world,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it is</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certain we can carry nothing out.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we brought nothing into the world and we can take nothing out of it – You cannot take your fancy cars, electronics, golf clubs, or mansion with you when you die. You cannot even take the clothing on your back. Your soul goes and leaves everything on earth behind.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Therefore, we need to have a long-term perspective, asking ourselves the question, “Is what I am doing now going to make a difference one hundred years from now?” Jesus said we should not store up treasure on earth. Moth and rust destroy, stock markets go down, and thieves scam and steal. Even if you manage to keep your money safe, you cannot send it ahead of you to eternity.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9216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A9CB3-B4B7-71C3-2A45-9ABF0DBB7680}"/>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Investing in God’s Kingdom</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810AC3F2-556B-C6F3-3AA3-A41082C07B31}"/>
              </a:ext>
            </a:extLst>
          </p:cNvPr>
          <p:cNvSpPr>
            <a:spLocks noGrp="1"/>
          </p:cNvSpPr>
          <p:nvPr>
            <p:ph idx="1"/>
          </p:nvPr>
        </p:nvSpPr>
        <p:spPr/>
        <p:txBody>
          <a:bodyPr>
            <a:normAutofit/>
          </a:bodyPr>
          <a:lstStyle/>
          <a:p>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can invest in God’s kingdom with our time and money now. In this way we can build up treasures in heaven. Instead of using our money for ourselves, let us consider how to build God’s kingdom with it. We can support missionaries, give toward church planting and discipleship, and spend more time ministering to our families and serving God in or out of church instead of wracking up hours of overtime.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40897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5DB3C-A260-7D5E-B9B1-28D80E638A6C}"/>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about money (6-10)</a:t>
            </a:r>
            <a:endParaRPr lang="en-US" dirty="0"/>
          </a:p>
        </p:txBody>
      </p:sp>
      <p:sp>
        <p:nvSpPr>
          <p:cNvPr id="3" name="Content Placeholder 2">
            <a:extLst>
              <a:ext uri="{FF2B5EF4-FFF2-40B4-BE49-F238E27FC236}">
                <a16:creationId xmlns:a16="http://schemas.microsoft.com/office/drawing/2014/main" id="{FF8BA1BD-D67F-B798-13BE-57B5D96F155F}"/>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having food and raiment let us be therewith content.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if we have food and clothing, we will be content with that – Paul tells us clearly what are the basic needs in life. They are far less than what most people would consider a need. The world is very different now. People have more and expect more. Most people rarely even stop to consider and appreciate basic things that are available to us like running water and electricity. Instead, a charged cell phone, and super-fast internet are considered to be top priorities!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should be grateful for (and parents should teach their kids to be grateful for) all of the many blessings in our lives. Rather than setting our hopes on the latest and greatest thing, let us spend more time to thank God for what we already have. In your prayers spend some time to thank God for some of the many things you have that you don’t need. Then also consider the many people in the world that still struggle with the basics. What can you do to help people who are truly in need?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895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53226C-70CF-DC9C-EA07-32ABDF3CC9B9}"/>
              </a:ext>
            </a:extLst>
          </p:cNvPr>
          <p:cNvSpPr>
            <a:spLocks noGrp="1"/>
          </p:cNvSpPr>
          <p:nvPr>
            <p:ph type="title"/>
          </p:nvPr>
        </p:nvSpPr>
        <p:spPr/>
        <p:txBody>
          <a:bodyPr>
            <a:normAutofit/>
          </a:bodyPr>
          <a:lstStyle/>
          <a:p>
            <a:r>
              <a:rPr lang="en-US" b="1"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for slaves (1-2)</a:t>
            </a:r>
            <a:endParaRPr lang="en-US" dirty="0"/>
          </a:p>
        </p:txBody>
      </p:sp>
      <p:sp>
        <p:nvSpPr>
          <p:cNvPr id="5" name="Content Placeholder 4">
            <a:extLst>
              <a:ext uri="{FF2B5EF4-FFF2-40B4-BE49-F238E27FC236}">
                <a16:creationId xmlns:a16="http://schemas.microsoft.com/office/drawing/2014/main" id="{88413BA8-0D8C-92F5-005C-5DDE25C4BFB4}"/>
              </a:ext>
            </a:extLst>
          </p:cNvPr>
          <p:cNvSpPr>
            <a:spLocks noGrp="1"/>
          </p:cNvSpPr>
          <p:nvPr>
            <p:ph idx="1"/>
          </p:nvPr>
        </p:nvSpPr>
        <p:spPr/>
        <p:txBody>
          <a:bodyPr/>
          <a:lstStyle/>
          <a:p>
            <a:pPr marL="0" marR="0">
              <a:lnSpc>
                <a:spcPct val="107000"/>
              </a:lnSpc>
              <a:spcBef>
                <a:spcPts val="0"/>
              </a:spcBef>
              <a:spcAft>
                <a:spcPts val="600"/>
              </a:spcAft>
            </a:pPr>
            <a:r>
              <a:rPr lang="en-US" sz="1800" b="1"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Colossians 4:1</a:t>
            </a:r>
            <a:r>
              <a:rPr lang="en-US" sz="1800"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 – Masters, treat your slaves justly and fairly, knowing that you also have a Master in heaven.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Ephesians 6:5</a:t>
            </a:r>
            <a:r>
              <a:rPr lang="en-US" sz="1800"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 – Slaves, obey your earthly masters with fear and trembling, with a sincere heart, as you would Christ.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Exodus 21:16</a:t>
            </a:r>
            <a:r>
              <a:rPr lang="en-US" sz="1800"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 – Whoever steals a man and sells him, and anyone found in possession of him, shall be put to death.</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Colossians 3:22-24</a:t>
            </a:r>
            <a:r>
              <a:rPr lang="en-US" sz="1800"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 – Slaves, obey your earthly masters in everything; and do it, not only when their eye is on you and to curry their favor, but with sincerity of heart and reverence for the Lord. </a:t>
            </a:r>
            <a:r>
              <a:rPr lang="en-US" sz="1800" b="1"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23</a:t>
            </a:r>
            <a:r>
              <a:rPr lang="en-US" sz="1800"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 Whatever you do, work at it with all your heart, as working for the Lord, not for human masters, </a:t>
            </a:r>
            <a:r>
              <a:rPr lang="en-US" sz="1800" b="1"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24</a:t>
            </a:r>
            <a:r>
              <a:rPr lang="en-US" sz="1800"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 since you know that you will receive an inheritance from the Lord as a reward. It is the Lord Christ you are serving.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109621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1810B-7FB8-77B3-A179-A8FAED1C57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80EB15-29F7-7E01-0167-B3A6220C2A4D}"/>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about money (6-10)</a:t>
            </a:r>
            <a:endParaRPr lang="en-US" dirty="0"/>
          </a:p>
        </p:txBody>
      </p:sp>
      <p:sp>
        <p:nvSpPr>
          <p:cNvPr id="3" name="Content Placeholder 2">
            <a:extLst>
              <a:ext uri="{FF2B5EF4-FFF2-40B4-BE49-F238E27FC236}">
                <a16:creationId xmlns:a16="http://schemas.microsoft.com/office/drawing/2014/main" id="{89B653E7-741D-B5BA-3831-DE7D5ABFC685}"/>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they that will be rich fall into temptation and a snare, and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into</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many foolish and hurtful lusts, which drown men in destruction and perdition.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People who want to get rich fall into temptation and a trap – Note that Paul does not vilify making money. Neither does he say it is wrong to be rich. He is not advocating some kind of socialist or revolutionary attack against rich people. Rather he is talking about people’s motivations and heart attitude. A person who sets his heart on worldly riches will fall into temptations. His greed will cause him to sin in many potential ways.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lure or riches will seduce him into doing things he would not otherwise have done if he wasn’t setting his heart on money. For example, a person who desires most of all to honor God would not consider telling a lie to save money whereas a person who wants to get rich would. A person who seeks after God first will not consider altering paperwork illegally in order to make more money. A greedy person will.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41646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755D8-324B-A56B-00C9-4767044082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F2BEB6-F578-8FA9-EC67-30762E481010}"/>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about money (6-10)</a:t>
            </a:r>
            <a:endParaRPr lang="en-US" dirty="0"/>
          </a:p>
        </p:txBody>
      </p:sp>
      <p:sp>
        <p:nvSpPr>
          <p:cNvPr id="3" name="Content Placeholder 2">
            <a:extLst>
              <a:ext uri="{FF2B5EF4-FFF2-40B4-BE49-F238E27FC236}">
                <a16:creationId xmlns:a16="http://schemas.microsoft.com/office/drawing/2014/main" id="{23151C84-880D-ED8C-D526-866AD7C393BD}"/>
              </a:ext>
            </a:extLst>
          </p:cNvPr>
          <p:cNvSpPr>
            <a:spLocks noGrp="1"/>
          </p:cNvSpPr>
          <p:nvPr>
            <p:ph idx="1"/>
          </p:nvPr>
        </p:nvSpPr>
        <p:spPr/>
        <p:txBody>
          <a:bodyPr>
            <a:normAutofit/>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the love of money is the root of all evil: which while some coveted after, they have erred from the faith, and pierced themselves through with many sorrows.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live in a world that is obsessed with money. How can you avoid falling into this trap? How can you be sure that your heart is in the right place? How can you decide whether or nor you should work so much overtime in pursuit of a promotion or in order to keep your job?</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2390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72635-3B50-63CC-F7AA-10371F28AC6A}"/>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Fight the Good Fight (11-16)</a:t>
            </a:r>
            <a:endParaRPr lang="en-US" dirty="0"/>
          </a:p>
        </p:txBody>
      </p:sp>
      <p:sp>
        <p:nvSpPr>
          <p:cNvPr id="3" name="Content Placeholder 2">
            <a:extLst>
              <a:ext uri="{FF2B5EF4-FFF2-40B4-BE49-F238E27FC236}">
                <a16:creationId xmlns:a16="http://schemas.microsoft.com/office/drawing/2014/main" id="{224A61CF-A74E-E691-3C1A-D785915B5EA1}"/>
              </a:ext>
            </a:extLst>
          </p:cNvPr>
          <p:cNvSpPr>
            <a:spLocks noGrp="1"/>
          </p:cNvSpPr>
          <p:nvPr>
            <p:ph idx="1"/>
          </p:nvPr>
        </p:nvSpPr>
        <p:spPr/>
        <p:txBody>
          <a:bodyPr/>
          <a:lstStyle/>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Hebrews 13:5 </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Keep your life free from love of money, and be content with what you have, for he has said, “I will never leave you nor forsake you.”</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Ecclesiastes 5:10 </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He who loves money will not be satisfied with money, nor he who loves wealth with his income; this also is vanity.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Timothy 2:22</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So flee youthful passions and pursue righteousness, faith, love, and peace, along with those who call on the Lord from a pure heart.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Timothy 4:7-8</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I have fought the good fight, I have finished the race, I have kept the faith. Henceforth there is laid up for me the crown of righteousness, which the Lord, the righteous judge, will award to me on that Day, and not only to me but also to all who have loved his appearing.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James 4:7</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Submit yourselves therefore to God. Resist the devil, and he will flee from you.</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Ephesians 6:13</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Therefore, take up the whole armor of God, that you may be able to withstand in the evil day, and having done all, to stand firm.</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264975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2235D-D26E-D84A-C87F-152989F42F66}"/>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Fight the Good Fight (11-16)</a:t>
            </a:r>
            <a:endParaRPr lang="en-US" dirty="0"/>
          </a:p>
        </p:txBody>
      </p:sp>
      <p:sp>
        <p:nvSpPr>
          <p:cNvPr id="3" name="Content Placeholder 2">
            <a:extLst>
              <a:ext uri="{FF2B5EF4-FFF2-40B4-BE49-F238E27FC236}">
                <a16:creationId xmlns:a16="http://schemas.microsoft.com/office/drawing/2014/main" id="{669334D9-1873-B4AF-D409-31BE8CE10738}"/>
              </a:ext>
            </a:extLst>
          </p:cNvPr>
          <p:cNvSpPr>
            <a:spLocks noGrp="1"/>
          </p:cNvSpPr>
          <p:nvPr>
            <p:ph idx="1"/>
          </p:nvPr>
        </p:nvSpPr>
        <p:spPr/>
        <p:txBody>
          <a:bodyPr>
            <a:normAutofit fontScale="85000" lnSpcReduction="10000"/>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thou, O man of God, flee these things; and follow after righteousness, godliness, faith, love, patience, meekness.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stresses the fact that Timothy is a man of God, and not a man of the world. In the previous verses he talked about the dangers of loving money. A worldly person pursues worldly things. But a follower of God loves God first and makes serving Him the priority. Followers of Jesus are called “Christians,” not “</a:t>
            </a:r>
            <a:r>
              <a:rPr lang="en-US" sz="18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wealthtians</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We follow Christ, not money. Next time you are tempted to compromise in order to get more money remember that as a man or woman of God your allegiance is to Him.</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Flee these things – The things Timothy is supposed to flee are the ones mentioned in verses four to ten. It includes both the teachings of the false teacher and his wayward lifestyle which leads him to greed and materialism. “Flee” is a word often used in Scripture denoting a believer’s correct response to temptation. We are to run away from things which can tempt and snare us.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Someone may say that fleeing is a coward’s way out. After all, believer’s are strong and resilient, right? Surely, we can stand up to temptation! Such thoughts are actually tricks of the enemy. A famous Chinese tactician named Sun Tzu said that one key aspect of warfare is to “know your enemy and know yourself.” We should realize that our enemy (Satan and the world) are strong. The temptations they throw at us are very alluring. Satan’s temptations are not one size fits all. He is clever enough to develop a custom package for each person. In other words, he will tempt you where you are weak. If you are not interested in alcohol, he will not tempt you with it. If you are a very diligent person, he won’t focus on trying to get you to lazily sleep in. He will attack your weakness.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884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7A479-D4F3-A589-7CFF-7AC4864E27E0}"/>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 you know your own weaknesses? </a:t>
            </a:r>
            <a:endParaRPr lang="en-US" dirty="0"/>
          </a:p>
        </p:txBody>
      </p:sp>
      <p:sp>
        <p:nvSpPr>
          <p:cNvPr id="3" name="Content Placeholder 2">
            <a:extLst>
              <a:ext uri="{FF2B5EF4-FFF2-40B4-BE49-F238E27FC236}">
                <a16:creationId xmlns:a16="http://schemas.microsoft.com/office/drawing/2014/main" id="{546420F0-3469-DE95-71E5-CA528C3F05D7}"/>
              </a:ext>
            </a:extLst>
          </p:cNvPr>
          <p:cNvSpPr>
            <a:spLocks noGrp="1"/>
          </p:cNvSpPr>
          <p:nvPr>
            <p:ph idx="1"/>
          </p:nvPr>
        </p:nvSpPr>
        <p:spPr/>
        <p:txBody>
          <a:bodyPr>
            <a:normAutofit/>
          </a:bodyPr>
          <a:lstStyle/>
          <a:p>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Which temptations are more effective on you? Part of the key to victory is understanding your own weaknesses. When you know the temptations that often work against you, then you need to run away when you face these things. The difference between Joseph and Samson is that Joseph ran away when faced with a temptation from his master’s wife while Samson would see a beautiful woman, keep looking, and then go closer to enjoy a bit.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5282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FFABB-BF27-07B1-B6C3-39129D051ED5}"/>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 how does a person flee from the love of money?</a:t>
            </a:r>
            <a:endParaRPr lang="en-US" dirty="0"/>
          </a:p>
        </p:txBody>
      </p:sp>
      <p:sp>
        <p:nvSpPr>
          <p:cNvPr id="3" name="Content Placeholder 2">
            <a:extLst>
              <a:ext uri="{FF2B5EF4-FFF2-40B4-BE49-F238E27FC236}">
                <a16:creationId xmlns:a16="http://schemas.microsoft.com/office/drawing/2014/main" id="{A6D7CF81-B95F-C7DA-C1D4-90D576684BB2}"/>
              </a:ext>
            </a:extLst>
          </p:cNvPr>
          <p:cNvSpPr>
            <a:spLocks noGrp="1"/>
          </p:cNvSpPr>
          <p:nvPr>
            <p:ph idx="1"/>
          </p:nvPr>
        </p:nvSpPr>
        <p:spPr/>
        <p:txBody>
          <a:bodyPr>
            <a:normAutofit/>
          </a:bodyPr>
          <a:lstStyle/>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Leave when a person tries to bribe you.</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Avoid hanging out with people that encourage you toward dishonest business practices.</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Avoid people who always talk about money or obsessed with fashion, luxury, etc.</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Make intentional decisions about our careers and vocation to choose ones where we can serve God rather than focusing on getting rich.</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Pursue – The Bible often has negative instructions paired with positive instructions. What would it look like if a believer is only running away from many things, but not running toward something? He would be lost and purposeless. He would lack direction and meaning. He would be focused on a list of “do nots,” but not have any idea about what he should do. A person can flee temptation and pursue godliness at the same time. He can do this because they are in opposite directions. Fleeing one is pursuing another. This tells us we don’t just stay in place.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man of God should take initiative to seek out ways to be righteous, to love others, to increase his faith, and to show gentleness.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37080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39F4E-BF1A-F4AA-79B5-6E8A85471D8D}"/>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Fight the Good Fight (11-14)</a:t>
            </a:r>
            <a:endParaRPr lang="en-US" dirty="0"/>
          </a:p>
        </p:txBody>
      </p:sp>
      <p:sp>
        <p:nvSpPr>
          <p:cNvPr id="3" name="Content Placeholder 2">
            <a:extLst>
              <a:ext uri="{FF2B5EF4-FFF2-40B4-BE49-F238E27FC236}">
                <a16:creationId xmlns:a16="http://schemas.microsoft.com/office/drawing/2014/main" id="{90BC69DD-8DE0-81C4-F55D-73F74AAE1E86}"/>
              </a:ext>
            </a:extLst>
          </p:cNvPr>
          <p:cNvSpPr>
            <a:spLocks noGrp="1"/>
          </p:cNvSpPr>
          <p:nvPr>
            <p:ph idx="1"/>
          </p:nvPr>
        </p:nvSpPr>
        <p:spPr/>
        <p:txBody>
          <a:bodyPr>
            <a:normAutofit fontScale="85000" lnSpcReduction="10000"/>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Fight the good fight of faith, lay hold on eternal life, whereunto thou art also called, and hast professed a good profession before many witnesses.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Fight the good fight – You must realize you are in a fight. Christians are not on a cruise. You are not floating on a lazy river in the local water park. You are in a fight. Your enemy the devil is like a lion who wants to devour you. He is not satisfied until your life is in ruins and you and everyone you know are in hell. He hates God with a malice and bitterness unlike anything we have ever seen and he hates you as a follower of God. All his time is spent in seeking ways to thwart God and to attack the saints. He has many weapons in his arsenal: the world, media, internet, entertainment, psychology, peer pressure, alcohol, drugs, and your own flesh. Not all of those are inherently evil, but he uses them as evil weapons to hurt our walks with God.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a wild animal entered your home to eat your children, would you just keep streaming Netflix while he carried your child out of the home? You would try to stop it, fighting it with your bare hands if you had to. You would fight to the death.</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are to keep up the fight against Satan, not resting, not relaxing, not ignoring it, not giving up. We are to resist the devil so that he will flee from us. In this fight, the very best weapon is prayer. You don’t have to fight it on your own. The pride of thinking “I can handle it” will sink us faster than anything else. Gotham City has the bat signal to get help from their super hero. We have prayer to get help from ours, God. Next time you face that temptation, pray these simple words, “God help me.” He will send you the help and resolve that you need. The very process of turning to God and saying those words will help you to resist evil and fight Satan’s advances.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50087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1F3B0-FCCC-2FF8-2BEC-193520BC92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BF0A51-8628-2BB1-68DF-D7BDCD12A843}"/>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Fight the Good Fight (11-14)</a:t>
            </a:r>
            <a:endParaRPr lang="en-US" dirty="0"/>
          </a:p>
        </p:txBody>
      </p:sp>
      <p:sp>
        <p:nvSpPr>
          <p:cNvPr id="3" name="Content Placeholder 2">
            <a:extLst>
              <a:ext uri="{FF2B5EF4-FFF2-40B4-BE49-F238E27FC236}">
                <a16:creationId xmlns:a16="http://schemas.microsoft.com/office/drawing/2014/main" id="{385EA1E2-455B-01B7-D72E-B42061DAD64E}"/>
              </a:ext>
            </a:extLst>
          </p:cNvPr>
          <p:cNvSpPr>
            <a:spLocks noGrp="1"/>
          </p:cNvSpPr>
          <p:nvPr>
            <p:ph idx="1"/>
          </p:nvPr>
        </p:nvSpPr>
        <p:spPr/>
        <p:txBody>
          <a:bodyPr>
            <a:normAutofit fontScale="92500" lnSpcReduction="20000"/>
          </a:bodyPr>
          <a:lstStyle/>
          <a:p>
            <a:pPr marL="0" marR="0">
              <a:lnSpc>
                <a:spcPct val="107000"/>
              </a:lnSpc>
              <a:spcBef>
                <a:spcPts val="0"/>
              </a:spcBef>
              <a:spcAft>
                <a:spcPts val="600"/>
              </a:spcAft>
            </a:pPr>
            <a:r>
              <a:rPr lang="en-US"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 </a:t>
            </a:r>
            <a:r>
              <a:rPr lang="en-US"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 give thee charge in the sight of God, who </a:t>
            </a:r>
            <a:r>
              <a:rPr lang="en-US" sz="22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quickeneth</a:t>
            </a:r>
            <a:r>
              <a:rPr lang="en-US"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all things, and </a:t>
            </a:r>
            <a:r>
              <a:rPr lang="en-US" sz="22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before</a:t>
            </a:r>
            <a:r>
              <a:rPr lang="en-US"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Christ Jesus, who before Pontius Pilate witnessed a good confession;</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Take hold of eternal life – Here is an instruction similar to the one above about pursuing righteousness. You are to grab hold of eternal life and never let go. The knowledge of and hope for eternal life motivates us to live a certain way. When you know that there is eternal life waiting for you, it encourages you to fight against temptation and not give up. It encourages you to be faithful in the midst of persecution because this life is not all there is. It inspires you to pray more to God and develop your relationship with Him because you will be with Him face to face forever. It gives you strength to say “no” to the world because what it is has to offer is temporary and fading away.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Timothy had already confessed his belief in Christ. Many people witnessed it. But a past decision was not enough. He had to live it out every day. The same is true for us.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Your </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salvation is not just a thing of the past, something that happened when you walked the aisle in your childhood. It is not just a decision you made a long time ago. It is something which you need to live out today. You should reaffirm your spoken confession and internal commitment to living for Jesus everyday. When you use your hands to grab onto the things of God, you cannot at the same time hold on to the world. Our hands can only cling to one thing at a time.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52611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2B8D4-8AE2-5B02-0A30-6F30746E27B4}"/>
              </a:ext>
            </a:extLst>
          </p:cNvPr>
          <p:cNvSpPr>
            <a:spLocks noGrp="1"/>
          </p:cNvSpPr>
          <p:nvPr>
            <p:ph type="title"/>
          </p:nvPr>
        </p:nvSpPr>
        <p:spPr/>
        <p:txBody>
          <a:bodyPr/>
          <a:lstStyle/>
          <a:p>
            <a:r>
              <a:rPr lang="en-US" sz="4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Salvation</a:t>
            </a:r>
            <a:endParaRPr lang="en-US" dirty="0"/>
          </a:p>
        </p:txBody>
      </p:sp>
      <p:sp>
        <p:nvSpPr>
          <p:cNvPr id="3" name="Content Placeholder 2">
            <a:extLst>
              <a:ext uri="{FF2B5EF4-FFF2-40B4-BE49-F238E27FC236}">
                <a16:creationId xmlns:a16="http://schemas.microsoft.com/office/drawing/2014/main" id="{5F278C64-ADDD-98FF-94DE-8534BFED080A}"/>
              </a:ext>
            </a:extLst>
          </p:cNvPr>
          <p:cNvSpPr>
            <a:spLocks noGrp="1"/>
          </p:cNvSpPr>
          <p:nvPr>
            <p:ph idx="1"/>
          </p:nvPr>
        </p:nvSpPr>
        <p:spPr/>
        <p:txBody>
          <a:bodyPr/>
          <a:lstStyle/>
          <a:p>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Your salvation is not just a thing of the past, something that happened when you walked the aisle in your childhood. It is not just a decision you made a long time ago. It is something which you need to live out today. You should reaffirm your spoken confession and internal commitment to living for Jesus everyday. When you use your hands to grab onto the things of God, you cannot at the same time hold on to the world. Our hands can only cling to one thing at a time.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7498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3B1B2-B5A1-6761-682B-0385141AAF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F32B7E-18C7-587E-82DE-C235CACC3DF8}"/>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Fight the Good Fight (11-14)</a:t>
            </a:r>
            <a:endParaRPr lang="en-US" dirty="0"/>
          </a:p>
        </p:txBody>
      </p:sp>
      <p:sp>
        <p:nvSpPr>
          <p:cNvPr id="3" name="Content Placeholder 2">
            <a:extLst>
              <a:ext uri="{FF2B5EF4-FFF2-40B4-BE49-F238E27FC236}">
                <a16:creationId xmlns:a16="http://schemas.microsoft.com/office/drawing/2014/main" id="{0879EEEB-FB4C-2752-7643-0C5CB38CBF02}"/>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That thou keep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commandment without spot,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unrebukeable</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until the appearing of our Lord Jesus Christ: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command could refer to the one in verse to flee these things and pursue righteousness. It could refer to the command in verse 12 to fight the good fight. Or it could refer to the Paul’s exhortation to maintain the good confession he made toward the Lord. Each of these three things are different aspects of the same goal, to keep following after Jesus rather than the world. Timothy should not give up. He should must turn away from the world and keep following after God with his whole heart. Like Timothy, we are charged to stay on the narrow road in pursuit of an ever-closer relationship with our Savior.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appearing of our Lord Jesus – Paul says this is going to happen at the “proper time.” God is the sovereign, immortal, King of Kings. He will return to this world at the perfect time, not one second early and not one second late. It is certain. Knowing that He is coming back should motivate us to be prepared by faithfully living for Him now.</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4064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7EF5A-E560-D8D1-0301-DBD83F24C52D}"/>
              </a:ext>
            </a:extLst>
          </p:cNvPr>
          <p:cNvSpPr>
            <a:spLocks noGrp="1"/>
          </p:cNvSpPr>
          <p:nvPr>
            <p:ph type="title"/>
          </p:nvPr>
        </p:nvSpPr>
        <p:spPr/>
        <p:txBody>
          <a:bodyPr/>
          <a:lstStyle/>
          <a:p>
            <a:r>
              <a:rPr lang="en-US" b="1"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for slaves (1-2)</a:t>
            </a:r>
            <a:endParaRPr lang="en-US" dirty="0"/>
          </a:p>
        </p:txBody>
      </p:sp>
      <p:sp>
        <p:nvSpPr>
          <p:cNvPr id="3" name="Content Placeholder 2">
            <a:extLst>
              <a:ext uri="{FF2B5EF4-FFF2-40B4-BE49-F238E27FC236}">
                <a16:creationId xmlns:a16="http://schemas.microsoft.com/office/drawing/2014/main" id="{8B0FFCE4-7C8F-ED6A-F454-E827E0205382}"/>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Let as many servants as are under the yoke count their own masters worthy of all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honour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that the name of God and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his</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doctrine be not blasphemed.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Neither slavery in New Testament times nor slavery under the Mosaic covenant had anything to do with the sort of slavery where “black” people were bought and sold as property by “white” people in the well-known slave trade over the last few centuries. No “white” Christian should think that they can use any slightly positive comment about slavery in these sections to justify the historic slave trade, which is still a major stain on the histories of both the U.S. and U.K.</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extreme kindness to be shown to slaves/servants commanded in the Bible among the Israelites was often prefaced by a reminder that they too were slaves at the hand of the Egyptians. In other words, they were to treat slaves/servants in a way that they wanted to be treated.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42407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7AF13-7DCD-58FA-D416-6E6996D503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05FB5E-9A8B-D736-821C-36ACC436FB00}"/>
              </a:ext>
            </a:extLst>
          </p:cNvPr>
          <p:cNvSpPr>
            <a:spLocks noGrp="1"/>
          </p:cNvSpPr>
          <p:nvPr>
            <p:ph type="title"/>
          </p:nvPr>
        </p:nvSpPr>
        <p:spPr/>
        <p:txBody>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Fight the Good Fight (11-14)</a:t>
            </a:r>
            <a:endParaRPr lang="en-US" dirty="0"/>
          </a:p>
        </p:txBody>
      </p:sp>
      <p:sp>
        <p:nvSpPr>
          <p:cNvPr id="3" name="Content Placeholder 2">
            <a:extLst>
              <a:ext uri="{FF2B5EF4-FFF2-40B4-BE49-F238E27FC236}">
                <a16:creationId xmlns:a16="http://schemas.microsoft.com/office/drawing/2014/main" id="{E741011F-3A55-7061-8362-CABEB3923E6B}"/>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That thou keep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commandment without spot,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unrebukeable</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until the appearing of our Lord Jesus Christ: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command could refer to the one in verse to flee these things and pursue righteousness. It could refer to the command in verse 12 to fight the good fight. Or it could refer to the Paul’s exhortation to maintain the good confession he made toward the Lord. Each of these three things are different aspects of the same goal, to keep following after Jesus rather than the world. Timothy should not give up. He should must turn away from the world and keep following after God with his whole heart. Like Timothy, we are charged to stay on the narrow road in pursuit of an ever-closer relationship with our Savior.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appearing of our Lord Jesus – Paul says this is going to happen at the “proper time.” God is the sovereign, immortal, King of Kings. He will return to this world at the perfect time, not one second early and not one second late. It is certain. Knowing that He is coming back should motivate us to be prepared by faithfully living for Him now.</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18615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FC95-5B2A-2F6B-38E6-3AB04F2CBB2E}"/>
              </a:ext>
            </a:extLst>
          </p:cNvPr>
          <p:cNvSpPr>
            <a:spLocks noGrp="1"/>
          </p:cNvSpPr>
          <p:nvPr>
            <p:ph type="title"/>
          </p:nvPr>
        </p:nvSpPr>
        <p:spPr/>
        <p:txBody>
          <a:bodyPr/>
          <a:lstStyle/>
          <a:p>
            <a:r>
              <a:rPr lang="en-US" sz="4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How can you give God honor in your daily life?</a:t>
            </a:r>
            <a:endParaRPr lang="en-US" dirty="0"/>
          </a:p>
        </p:txBody>
      </p:sp>
      <p:sp>
        <p:nvSpPr>
          <p:cNvPr id="3" name="Content Placeholder 2">
            <a:extLst>
              <a:ext uri="{FF2B5EF4-FFF2-40B4-BE49-F238E27FC236}">
                <a16:creationId xmlns:a16="http://schemas.microsoft.com/office/drawing/2014/main" id="{9F6B3939-9D3B-B786-C6A4-11A74E53B8AE}"/>
              </a:ext>
            </a:extLst>
          </p:cNvPr>
          <p:cNvSpPr>
            <a:spLocks noGrp="1"/>
          </p:cNvSpPr>
          <p:nvPr>
            <p:ph idx="1"/>
          </p:nvPr>
        </p:nvSpPr>
        <p:spPr/>
        <p:txBody>
          <a:bodyPr>
            <a:normAutofit/>
          </a:bodyPr>
          <a:lstStyle/>
          <a:p>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mentions many aspects of God’s nature. His conclusion is to give Him honor and praise. </a:t>
            </a:r>
          </a:p>
          <a:p>
            <a:endParaRPr lang="en-US" sz="2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Our actions and words can bring honor to Him when we obey Him and testify of Him. At the same time, we can glorify Him as we pray to Him and we can praise Him in the way we talk about Him to the people around us, either believers or unbelievers.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04589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77D9C-97C3-5BA7-75B1-3F9DDB3649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C78434-AC61-4229-54C5-9682D73B9604}"/>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Questions for next time.</a:t>
            </a:r>
            <a:endParaRPr lang="en-US" dirty="0"/>
          </a:p>
        </p:txBody>
      </p:sp>
      <p:sp>
        <p:nvSpPr>
          <p:cNvPr id="3" name="Content Placeholder 2">
            <a:extLst>
              <a:ext uri="{FF2B5EF4-FFF2-40B4-BE49-F238E27FC236}">
                <a16:creationId xmlns:a16="http://schemas.microsoft.com/office/drawing/2014/main" id="{B599F25C-CD39-6092-DA56-D8C74B62F919}"/>
              </a:ext>
            </a:extLst>
          </p:cNvPr>
          <p:cNvSpPr>
            <a:spLocks noGrp="1"/>
          </p:cNvSpPr>
          <p:nvPr>
            <p:ph idx="1"/>
          </p:nvPr>
        </p:nvSpPr>
        <p:spPr/>
        <p:txBody>
          <a:bodyPr/>
          <a:lstStyle/>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do we learn about Jesus’ return in these verses?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How can you prepare for His return?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How can you give God honor in your daily life?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074049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9C9C0-BC2F-391D-0E92-CE2593C759DB}"/>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rPr>
              <a:t>Historically</a:t>
            </a:r>
            <a:endParaRPr lang="en-US" dirty="0"/>
          </a:p>
        </p:txBody>
      </p:sp>
      <p:sp>
        <p:nvSpPr>
          <p:cNvPr id="3" name="Content Placeholder 2">
            <a:extLst>
              <a:ext uri="{FF2B5EF4-FFF2-40B4-BE49-F238E27FC236}">
                <a16:creationId xmlns:a16="http://schemas.microsoft.com/office/drawing/2014/main" id="{EC0D738B-94E6-5EAA-85AB-0D97DB03469A}"/>
              </a:ext>
            </a:extLst>
          </p:cNvPr>
          <p:cNvSpPr>
            <a:spLocks noGrp="1"/>
          </p:cNvSpPr>
          <p:nvPr>
            <p:ph idx="1"/>
          </p:nvPr>
        </p:nvSpPr>
        <p:spPr/>
        <p:txBody>
          <a:bodyPr/>
          <a:lstStyle/>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 we already know, slavery was common in the Middle East as far back as ancient Egypt. If God had simply ignored it, then there would have been no rules for their treatment and they could have treated them harshly with no rights. But since they did have rights and rules for their protection, it showed that God cared for them as well. However, this is often misconstrued for an endorsement of slavery, which it is not. God listed slave traders among the worst of sinners in 1 Timothy 1:10:</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Also, </a:t>
            </a: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Exodus 21:16</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Whoever steals a man and sells him, and anyone found in possession of him, shall be put to death. According to this verse those people involved in the slave trade in the 16th to 19th centuries should be executed.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b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light of such rules, slaves/servants in Israelite culture came about by their own actions, whether from among the Israelites or neighboring cultures. Slaves in the Roman empire may, however, have been forced into it.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889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E5003-36CA-EA60-5768-BB0696C2D582}"/>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rPr>
              <a:t>Slavery amongst the Israel Culture</a:t>
            </a:r>
            <a:endParaRPr lang="en-US" dirty="0"/>
          </a:p>
        </p:txBody>
      </p:sp>
      <p:sp>
        <p:nvSpPr>
          <p:cNvPr id="3" name="Content Placeholder 2">
            <a:extLst>
              <a:ext uri="{FF2B5EF4-FFF2-40B4-BE49-F238E27FC236}">
                <a16:creationId xmlns:a16="http://schemas.microsoft.com/office/drawing/2014/main" id="{78F0AEB0-BF15-D9CE-329C-352E9078958F}"/>
              </a:ext>
            </a:extLst>
          </p:cNvPr>
          <p:cNvSpPr>
            <a:spLocks noGrp="1"/>
          </p:cNvSpPr>
          <p:nvPr>
            <p:ph idx="1"/>
          </p:nvPr>
        </p:nvSpPr>
        <p:spPr/>
        <p:txBody>
          <a:bodyPr>
            <a:normAutofit/>
          </a:bodyPr>
          <a:lstStyle/>
          <a:p>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Slavery in Israel is a type of bankruptcy law. With this, a government doesn’t step in, but a person, who has lost themselves to debt, can sell the only thing they have left, their ability to perform labor. This is a loan. In six years, the loan was paid off, and they are set free. Bond servants who did this made a wage, had their debt covered, had a home to stay in, on-the-job training, and did it for only six years. This almost sounds better than college, which doesn’t cover debt and you have to pay for it!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9913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ABB45-D0FE-81F8-ABB0-BCA570DCD9B7}"/>
              </a:ext>
            </a:extLst>
          </p:cNvPr>
          <p:cNvSpPr>
            <a:spLocks noGrp="1"/>
          </p:cNvSpPr>
          <p:nvPr>
            <p:ph type="title"/>
          </p:nvPr>
        </p:nvSpPr>
        <p:spPr/>
        <p:txBody>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few pointers to remember:</a:t>
            </a:r>
            <a:endParaRPr lang="en-US" dirty="0"/>
          </a:p>
        </p:txBody>
      </p:sp>
      <p:sp>
        <p:nvSpPr>
          <p:cNvPr id="3" name="Content Placeholder 2">
            <a:extLst>
              <a:ext uri="{FF2B5EF4-FFF2-40B4-BE49-F238E27FC236}">
                <a16:creationId xmlns:a16="http://schemas.microsoft.com/office/drawing/2014/main" id="{E5AB9162-FAD2-AE68-1B57-8B48EE2F7D4F}"/>
              </a:ext>
            </a:extLst>
          </p:cNvPr>
          <p:cNvSpPr>
            <a:spLocks noGrp="1"/>
          </p:cNvSpPr>
          <p:nvPr>
            <p:ph idx="1"/>
          </p:nvPr>
        </p:nvSpPr>
        <p:spPr/>
        <p:txBody>
          <a:bodyPr>
            <a:normAutofit fontScale="92500" lnSpcReduction="20000"/>
          </a:bodyPr>
          <a:lstStyle/>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Slaves under Mosaic Law were different from the harshly treated slaves of other societies, more like servants or bond servants.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The Bible doesn’t give an endorsement of slave traders but the opposite (1 Timothy 1:10). A slave/bond servant was acquired when a person voluntarily entered into it when he needed to pay off his debts.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The Bible recognizes that slavery is a reality in this sin-cursed world and doesn’t ignore it, but instead gives regulations for good treatment by both masters and servants and reveals they are equal under Christ.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 Israelites could sell themselves as a slave/bond servant to have their debts covered, make a wage, have housing and be set free after six years. Foreigners could sell themselves as a slave/bond servant as well. Thus, it was voluntary and temporary.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 In God’s family every person is equal and valued (</a:t>
            </a: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Galatians 3:28</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For example, in 1 Timothy 3 qualifications for elders and deacons were listed out. If slaves met the qualifications through their own character they could also be leaders of the church.</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 Biblical Christians led the fight to abolish slavery.</a:t>
            </a:r>
            <a:b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 inside the church, slaves were not to be treated any differently than anyone else and had the same rights. Outside the church the rules of the government meant that slavery was a reality which Paul taught about so that believing slaves would know how to act.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494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9C09D-A32D-9CD3-94BF-8C10690B07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021256-D1D2-7EA0-D7DB-5FFA399C2194}"/>
              </a:ext>
            </a:extLst>
          </p:cNvPr>
          <p:cNvSpPr>
            <a:spLocks noGrp="1"/>
          </p:cNvSpPr>
          <p:nvPr>
            <p:ph type="title"/>
          </p:nvPr>
        </p:nvSpPr>
        <p:spPr/>
        <p:txBody>
          <a:bodyPr/>
          <a:lstStyle/>
          <a:p>
            <a:r>
              <a:rPr lang="en-US" b="1"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for slaves (1-2)</a:t>
            </a:r>
            <a:endParaRPr lang="en-US" dirty="0"/>
          </a:p>
        </p:txBody>
      </p:sp>
      <p:sp>
        <p:nvSpPr>
          <p:cNvPr id="3" name="Content Placeholder 2">
            <a:extLst>
              <a:ext uri="{FF2B5EF4-FFF2-40B4-BE49-F238E27FC236}">
                <a16:creationId xmlns:a16="http://schemas.microsoft.com/office/drawing/2014/main" id="{15663999-C552-CD87-73EE-D0D3CFCAABDE}"/>
              </a:ext>
            </a:extLst>
          </p:cNvPr>
          <p:cNvSpPr>
            <a:spLocks noGrp="1"/>
          </p:cNvSpPr>
          <p:nvPr>
            <p:ph idx="1"/>
          </p:nvPr>
        </p:nvSpPr>
        <p:spPr/>
        <p:txBody>
          <a:bodyPr>
            <a:normAutofit fontScale="85000" lnSpcReduction="10000"/>
          </a:bodyPr>
          <a:lstStyle/>
          <a:p>
            <a:pPr marL="0" marR="0">
              <a:lnSpc>
                <a:spcPct val="107000"/>
              </a:lnSpc>
              <a:spcBef>
                <a:spcPts val="0"/>
              </a:spcBef>
              <a:spcAft>
                <a:spcPts val="600"/>
              </a:spcAft>
            </a:pPr>
            <a:r>
              <a:rPr lang="en-US"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they that have believing masters, let them not despise </a:t>
            </a:r>
            <a:r>
              <a:rPr lang="en-US" sz="22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them</a:t>
            </a:r>
            <a:r>
              <a:rPr lang="en-US"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because they are brethren; but rather do </a:t>
            </a:r>
            <a:r>
              <a:rPr lang="en-US" sz="22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them</a:t>
            </a:r>
            <a:r>
              <a:rPr lang="en-US"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service, because they are faithful and beloved, partakers of the benefit. These things teach and exhort. </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Regard their own masters as worth of all honor – Paul prescribes the attitude which slaves are to have toward their masters. Slaves are to treat their masters with honor. Honoring a master means respectful, polite, and obedient. A slave who honors his master would be loyal and a hard worker. On the other hand, grumbling, complaining, bitterness, or gossiping about a master are all the opposite of honoring.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 that God and doctrine will not be spoken against – Paul understands the consequences for Christianity if slaves began to revolt against their owners in the name of Christ. “The Way” of Jesus was new to people in the Roman Empire.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slaves revolted then the government would turn against this new faith. Christianity would be viewed as anti-social and trying to topple the current society. Persecution would ramp up. Masters and their families who could be won over through the gracious attitudes of their servants would likely instead turn against this faith which cost them their prosperity. In the end, the cause of the gospel would suffer.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0" dirty="0">
                <a:solidFill>
                  <a:srgbClr val="000000"/>
                </a:solidFill>
                <a:effectLst/>
                <a:latin typeface="Times New Roman" panose="02020603050405020304" pitchFamily="18" charset="0"/>
                <a:ea typeface="Times New Roman" panose="02020603050405020304" pitchFamily="18" charset="0"/>
              </a:rPr>
              <a:t>Generally, the Bible seeks to change society from the inside out one person at a time, rather than working through revolution. Paul, for example, advised Philemon to set his slave, Onesimus, free. This was the Christian thing to do.</a:t>
            </a:r>
            <a:endParaRPr lang="en-US" dirty="0"/>
          </a:p>
        </p:txBody>
      </p:sp>
    </p:spTree>
    <p:extLst>
      <p:ext uri="{BB962C8B-B14F-4D97-AF65-F5344CB8AC3E}">
        <p14:creationId xmlns:p14="http://schemas.microsoft.com/office/powerpoint/2010/main" val="401927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FA5B2-DF92-2C32-6317-F252BAF9CA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25046B-269B-44B3-E05F-3B8AC44DEAFD}"/>
              </a:ext>
            </a:extLst>
          </p:cNvPr>
          <p:cNvSpPr>
            <a:spLocks noGrp="1"/>
          </p:cNvSpPr>
          <p:nvPr>
            <p:ph type="title"/>
          </p:nvPr>
        </p:nvSpPr>
        <p:spPr/>
        <p:txBody>
          <a:bodyPr>
            <a:noAutofit/>
          </a:bodyPr>
          <a:lstStyle/>
          <a:p>
            <a:pPr marL="0" marR="0">
              <a:lnSpc>
                <a:spcPct val="107000"/>
              </a:lnSpc>
              <a:spcBef>
                <a:spcPts val="0"/>
              </a:spcBef>
              <a:spcAft>
                <a:spcPts val="600"/>
              </a:spcAft>
            </a:pP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How does this apply to Employer-Employee relationships?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D81E7D4-ED12-7263-1835-BEEFF2FC1EC0}"/>
              </a:ext>
            </a:extLst>
          </p:cNvPr>
          <p:cNvSpPr>
            <a:spLocks noGrp="1"/>
          </p:cNvSpPr>
          <p:nvPr>
            <p:ph idx="1"/>
          </p:nvPr>
        </p:nvSpPr>
        <p:spPr/>
        <p:txBody>
          <a:bodyPr/>
          <a:lstStyle/>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Employees should be respectful to their bosses and seek to win them to Christ through their actions. Your attitudes and behavior at work should be a testimony for Christ and bring people to Him, not repulse them.</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Note that Paul was talking to the slaves, not the masters here. It is an important distinction. If he were talking to the masters, he would have said something different as in Colossians 4:1 and to Philemon. To slaves, he would emphasize obedience. And to masters, he would emphasize justice and mercy.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you are a parent with multiple children, you know how the idea of highlighting a different principle to different children works. For example, if you leave the house in charge of your teen you may tell him, “Don’t be bossy. Serve your younger sibling.” But to the younger sibling you say, “Obey what your older sister tells you to do. Be helpful and have a good attitude.” Telling the younger sibling to obey in no way means that the older should take advantage by issuing many commands.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88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51DCC-6C09-1B25-7D14-08565F2E78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078CA6-F143-F0A4-49B8-4ADFAD87297C}"/>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about false teachers (3-5)</a:t>
            </a:r>
            <a:endParaRPr lang="en-US" dirty="0"/>
          </a:p>
        </p:txBody>
      </p:sp>
      <p:sp>
        <p:nvSpPr>
          <p:cNvPr id="3" name="Content Placeholder 2">
            <a:extLst>
              <a:ext uri="{FF2B5EF4-FFF2-40B4-BE49-F238E27FC236}">
                <a16:creationId xmlns:a16="http://schemas.microsoft.com/office/drawing/2014/main" id="{552E28A5-E97D-B155-72FE-07B3A70A4A7D}"/>
              </a:ext>
            </a:extLst>
          </p:cNvPr>
          <p:cNvSpPr>
            <a:spLocks noGrp="1"/>
          </p:cNvSpPr>
          <p:nvPr>
            <p:ph idx="1"/>
          </p:nvPr>
        </p:nvSpPr>
        <p:spPr/>
        <p:txBody>
          <a:bodyPr/>
          <a:lstStyle/>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Peter 2:1</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But false prophets also arose among the people, just as there will be false teachers among you, who will secretly bring in destructive heresies, even denying the Master who bought them, bringing upon themselves swift destruction.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Corinthians 11:13-15</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For such men are false apostles, deceitful workmen, disguising themselves as apostles of Christ. And no wonder, for even Satan disguises himself as an angel of light. So, it is no surprise if his servants, also, disguise themselves as servants of righteousness. Their end will correspond to their deeds.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Timothy 4:3-4</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For the time is coming when people will not endure sound teaching, but having itching ears they will accumulate for themselves teachers to suit their own passions, and will turn away from listening to the truth and wander off into myths.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1352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5846</Words>
  <Application>Microsoft Office PowerPoint</Application>
  <PresentationFormat>Widescreen</PresentationFormat>
  <Paragraphs>159</Paragraphs>
  <Slides>32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32</vt:i4>
      </vt:variant>
    </vt:vector>
  </HeadingPairs>
  <TitlesOfParts>
    <vt:vector size="40" baseType="lpstr">
      <vt:lpstr>Algerian</vt:lpstr>
      <vt:lpstr>Arial</vt:lpstr>
      <vt:lpstr>Calibri</vt:lpstr>
      <vt:lpstr>Calibri Light</vt:lpstr>
      <vt:lpstr>Symbol</vt:lpstr>
      <vt:lpstr>Times New Roman</vt:lpstr>
      <vt:lpstr>Office Theme</vt:lpstr>
      <vt:lpstr>1_Office Theme</vt:lpstr>
      <vt:lpstr>1st Timothy</vt:lpstr>
      <vt:lpstr>Instructions for slaves (1-2)</vt:lpstr>
      <vt:lpstr>Instructions for slaves (1-2)</vt:lpstr>
      <vt:lpstr>Historically</vt:lpstr>
      <vt:lpstr>Slavery amongst the Israel Culture</vt:lpstr>
      <vt:lpstr>A few pointers to remember:</vt:lpstr>
      <vt:lpstr>Instructions for slaves (1-2)</vt:lpstr>
      <vt:lpstr>How does this apply to Employer-Employee relationships?</vt:lpstr>
      <vt:lpstr>Instructions about false teachers (3-5)</vt:lpstr>
      <vt:lpstr>Instructions about false teachers (3-5)</vt:lpstr>
      <vt:lpstr>Why must we vigilant?</vt:lpstr>
      <vt:lpstr>Instructions about false teachers (3-5)</vt:lpstr>
      <vt:lpstr>Instructions about false teachers (3-5)</vt:lpstr>
      <vt:lpstr>Instructions about money (6-10)</vt:lpstr>
      <vt:lpstr>Instructions about money (6-10)</vt:lpstr>
      <vt:lpstr>What does someone who is godly gain? </vt:lpstr>
      <vt:lpstr>Instructions about money (6-10)</vt:lpstr>
      <vt:lpstr>Investing in God’s Kingdom </vt:lpstr>
      <vt:lpstr>Instructions about money (6-10)</vt:lpstr>
      <vt:lpstr>Instructions about money (6-10)</vt:lpstr>
      <vt:lpstr>Instructions about money (6-10)</vt:lpstr>
      <vt:lpstr>Fight the Good Fight (11-16)</vt:lpstr>
      <vt:lpstr>Fight the Good Fight (11-16)</vt:lpstr>
      <vt:lpstr>Do you know your own weaknesses? </vt:lpstr>
      <vt:lpstr>So how does a person flee from the love of money?</vt:lpstr>
      <vt:lpstr>Fight the Good Fight (11-14)</vt:lpstr>
      <vt:lpstr>Fight the Good Fight (11-14)</vt:lpstr>
      <vt:lpstr>Salvation</vt:lpstr>
      <vt:lpstr>Fight the Good Fight (11-14)</vt:lpstr>
      <vt:lpstr>Fight the Good Fight (11-14)</vt:lpstr>
      <vt:lpstr>How can you give God honor in your daily life?</vt:lpstr>
      <vt:lpstr>Questions for next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Timothy</dc:title>
  <dc:creator>Jerry Jazbec</dc:creator>
  <cp:lastModifiedBy>Jerry Jazbec</cp:lastModifiedBy>
  <cp:revision>2</cp:revision>
  <dcterms:created xsi:type="dcterms:W3CDTF">2024-02-06T01:44:46Z</dcterms:created>
  <dcterms:modified xsi:type="dcterms:W3CDTF">2024-02-18T16:38:05Z</dcterms:modified>
</cp:coreProperties>
</file>