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96" r:id="rId2"/>
  </p:sldMasterIdLst>
  <p:notesMasterIdLst>
    <p:notesMasterId r:id="rId21"/>
  </p:notesMasterIdLst>
  <p:sldIdLst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20" r:id="rId20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22"/>
      <p:bold r:id="rId23"/>
      <p:italic r:id="rId24"/>
      <p:boldItalic r:id="rId25"/>
    </p:embeddedFont>
    <p:embeddedFont>
      <p:font typeface="Playfair Display" panose="00000500000000000000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592">
          <p15:clr>
            <a:srgbClr val="A4A3A4"/>
          </p15:clr>
        </p15:guide>
        <p15:guide id="3" orient="horz" pos="2376">
          <p15:clr>
            <a:srgbClr val="9AA0A6"/>
          </p15:clr>
        </p15:guide>
        <p15:guide id="4" orient="horz" pos="216">
          <p15:clr>
            <a:srgbClr val="9AA0A6"/>
          </p15:clr>
        </p15:guide>
        <p15:guide id="5" pos="144">
          <p15:clr>
            <a:srgbClr val="9AA0A6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0" roundtripDataSignature="AMtx7miRbxjgyneVXVhUyVRzv5kdef8/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>
        <p:guide orient="horz" pos="1620"/>
        <p:guide pos="2592"/>
        <p:guide orient="horz" pos="2376"/>
        <p:guide orient="horz" pos="216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11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110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14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113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3f600600648_0_1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5" name="Google Shape;475;g3f600600648_0_1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h284e6825819016ea_0_6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3" name="Google Shape;483;h284e6825819016ea_0_641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h284e6825819016ea_0_641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h284e6825819016ea_0_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6" name="Google Shape;496;h284e6825819016ea_0_653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h284e6825819016ea_0_653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h284e6825819016ea_0_6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3" name="Google Shape;503;h284e6825819016ea_0_659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h284e6825819016ea_0_659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h284e6825819016ea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5" name="Google Shape;515;h284e6825819016ea_0_670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h284e6825819016ea_0_670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h284e6825819016ea_0_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5" name="Google Shape;535;h284e6825819016ea_0_689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h284e6825819016ea_0_689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h284e6825819016ea_0_7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7" name="Google Shape;547;h284e6825819016ea_0_700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h284e6825819016ea_0_700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h284e6825819016ea_0_7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8" name="Google Shape;568;h284e6825819016ea_0_720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h284e6825819016ea_0_720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h284e6825819016ea_0_7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1" name="Google Shape;581;h284e6825819016ea_0_732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h284e6825819016ea_0_732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h284e6825819016ea_0_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4" name="Google Shape;594;h284e6825819016ea_0_744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h284e6825819016ea_0_744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h284e6825819016ea_0_7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8" name="Google Shape;608;h284e6825819016ea_0_757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h284e6825819016ea_0_757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h284e6825819016ea_0_7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6" name="Google Shape;616;h284e6825819016ea_0_764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h284e6825819016ea_0_764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h284e6825819016ea_0_7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0" name="Google Shape;630;h284e6825819016ea_0_777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h284e6825819016ea_0_777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h284e6825819016ea_0_7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h284e6825819016ea_0_796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h284e6825819016ea_0_796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h284e6825819016ea_0_8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8" name="Google Shape;668;h284e6825819016ea_0_813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h284e6825819016ea_0_813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h284e6825819016ea_0_8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" name="Google Shape;678;h284e6825819016ea_0_822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Manuscript cue: “Picture that door one more time. (Stained Glass).” Stays up through the close. To use the church’s own stained-glass photo, right-click the window image &gt; Change Picture.</a:t>
            </a:r>
            <a:endParaRPr/>
          </a:p>
        </p:txBody>
      </p:sp>
      <p:sp>
        <p:nvSpPr>
          <p:cNvPr id="679" name="Google Shape;679;h284e6825819016ea_0_822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h69d93d9693bdaf86_0_10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h69d93d9693bdaf86_0_10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9" name="Google Shape;769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6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6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6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6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6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6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6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6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6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6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6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6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6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0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70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7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h284e6825819016ea_0_8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f600600648_0_1109"/>
          <p:cNvSpPr txBox="1">
            <a:spLocks noGrp="1"/>
          </p:cNvSpPr>
          <p:nvPr>
            <p:ph type="subTitle" idx="1"/>
          </p:nvPr>
        </p:nvSpPr>
        <p:spPr>
          <a:xfrm>
            <a:off x="479100" y="259700"/>
            <a:ext cx="8185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60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Community Greeting</a:t>
            </a:r>
            <a:endParaRPr sz="6000" b="1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78" name="Google Shape;478;g3f600600648_0_1109"/>
          <p:cNvPicPr preferRelativeResize="0"/>
          <p:nvPr/>
        </p:nvPicPr>
        <p:blipFill rotWithShape="1">
          <a:blip r:embed="rId4">
            <a:alphaModFix/>
          </a:blip>
          <a:srcRect l="5621" t="3807" r="8829" b="10650"/>
          <a:stretch/>
        </p:blipFill>
        <p:spPr>
          <a:xfrm>
            <a:off x="6780675" y="3021475"/>
            <a:ext cx="2437074" cy="2045809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g3f600600648_0_1109"/>
          <p:cNvSpPr txBox="1"/>
          <p:nvPr/>
        </p:nvSpPr>
        <p:spPr>
          <a:xfrm>
            <a:off x="5849700" y="4478025"/>
            <a:ext cx="33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0" name="Google Shape;480;g3f600600648_0_110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400525" y="-248550"/>
            <a:ext cx="9702325" cy="547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h284e6825819016ea_0_641"/>
          <p:cNvSpPr/>
          <p:nvPr/>
        </p:nvSpPr>
        <p:spPr>
          <a:xfrm>
            <a:off x="822960" y="685800"/>
            <a:ext cx="1509000" cy="2949000"/>
          </a:xfrm>
          <a:prstGeom prst="rect">
            <a:avLst/>
          </a:prstGeom>
          <a:solidFill>
            <a:srgbClr val="1E2D3B"/>
          </a:solidFill>
          <a:ln w="28575" cap="flat" cmpd="sng">
            <a:solidFill>
              <a:srgbClr val="E3B5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h284e6825819016ea_0_641"/>
          <p:cNvSpPr/>
          <p:nvPr/>
        </p:nvSpPr>
        <p:spPr>
          <a:xfrm>
            <a:off x="877824" y="740664"/>
            <a:ext cx="829800" cy="2839200"/>
          </a:xfrm>
          <a:prstGeom prst="rect">
            <a:avLst/>
          </a:prstGeom>
          <a:solidFill>
            <a:srgbClr val="E3B54A">
              <a:alpha val="7490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h284e6825819016ea_0_641"/>
          <p:cNvSpPr/>
          <p:nvPr/>
        </p:nvSpPr>
        <p:spPr>
          <a:xfrm>
            <a:off x="1094537" y="921716"/>
            <a:ext cx="965700" cy="1061700"/>
          </a:xfrm>
          <a:prstGeom prst="rect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h284e6825819016ea_0_641"/>
          <p:cNvSpPr/>
          <p:nvPr/>
        </p:nvSpPr>
        <p:spPr>
          <a:xfrm>
            <a:off x="1094537" y="2219249"/>
            <a:ext cx="965700" cy="1179600"/>
          </a:xfrm>
          <a:prstGeom prst="rect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h284e6825819016ea_0_641"/>
          <p:cNvSpPr txBox="1"/>
          <p:nvPr/>
        </p:nvSpPr>
        <p:spPr>
          <a:xfrm>
            <a:off x="2743200" y="754380"/>
            <a:ext cx="60351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B07E"/>
              </a:buClr>
              <a:buSzPts val="2300"/>
              <a:buFont typeface="Georgia"/>
              <a:buNone/>
            </a:pPr>
            <a:r>
              <a:rPr lang="en" sz="2300" b="0" i="0" u="none" strike="noStrike" cap="none">
                <a:solidFill>
                  <a:srgbClr val="C8B07E"/>
                </a:solidFill>
                <a:latin typeface="Georgia"/>
                <a:ea typeface="Georgia"/>
                <a:cs typeface="Georgia"/>
                <a:sym typeface="Georgia"/>
              </a:rPr>
              <a:t>THE SEVEN CHURCHES OF JESUS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h284e6825819016ea_0_641"/>
          <p:cNvSpPr txBox="1"/>
          <p:nvPr/>
        </p:nvSpPr>
        <p:spPr>
          <a:xfrm>
            <a:off x="2743200" y="1337310"/>
            <a:ext cx="60351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4100"/>
              <a:buFont typeface="Georgia"/>
              <a:buNone/>
            </a:pPr>
            <a:r>
              <a:rPr lang="en" sz="41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Laodicea:</a:t>
            </a:r>
            <a:endParaRPr sz="4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h284e6825819016ea_0_641"/>
          <p:cNvSpPr txBox="1"/>
          <p:nvPr/>
        </p:nvSpPr>
        <p:spPr>
          <a:xfrm>
            <a:off x="2743200" y="2023110"/>
            <a:ext cx="60351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3B54A"/>
              </a:buClr>
              <a:buSzPts val="4100"/>
              <a:buFont typeface="Georgia"/>
              <a:buNone/>
            </a:pPr>
            <a:r>
              <a:rPr lang="en" sz="4100" b="1" i="0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Open the Door</a:t>
            </a:r>
            <a:endParaRPr sz="4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h284e6825819016ea_0_641"/>
          <p:cNvSpPr txBox="1"/>
          <p:nvPr/>
        </p:nvSpPr>
        <p:spPr>
          <a:xfrm>
            <a:off x="2743200" y="2983230"/>
            <a:ext cx="60351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600"/>
              <a:buFont typeface="Georgia"/>
              <a:buNone/>
            </a:pPr>
            <a:r>
              <a:rPr lang="en" sz="2600" b="0" i="1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Part Two  ·  Revelation 3:18–22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h284e6825819016ea_0_653"/>
          <p:cNvSpPr txBox="1"/>
          <p:nvPr/>
        </p:nvSpPr>
        <p:spPr>
          <a:xfrm>
            <a:off x="548640" y="411480"/>
            <a:ext cx="8023800" cy="3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900"/>
              <a:buFont typeface="Georgia"/>
              <a:buNone/>
            </a:pPr>
            <a:r>
              <a:rPr lang="en" sz="29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“I counsel you to </a:t>
            </a:r>
            <a:r>
              <a:rPr lang="en" sz="2900" b="1" i="1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buy from me</a:t>
            </a:r>
            <a:r>
              <a:rPr lang="en" sz="29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 gold refined in the fire, so you can become rich; and white clothes to wear, so you can cover your shameful nakedness; and salve to put on your eyes, so you can see.”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h284e6825819016ea_0_653"/>
          <p:cNvSpPr txBox="1"/>
          <p:nvPr/>
        </p:nvSpPr>
        <p:spPr>
          <a:xfrm>
            <a:off x="480060" y="4423410"/>
            <a:ext cx="8160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3B54A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Revelation 3:18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h284e6825819016ea_0_659"/>
          <p:cNvSpPr/>
          <p:nvPr/>
        </p:nvSpPr>
        <p:spPr>
          <a:xfrm>
            <a:off x="617220" y="617220"/>
            <a:ext cx="2880600" cy="2880600"/>
          </a:xfrm>
          <a:prstGeom prst="ellipse">
            <a:avLst/>
          </a:prstGeom>
          <a:solidFill>
            <a:srgbClr val="1E2D3B"/>
          </a:solidFill>
          <a:ln w="38100" cap="flat" cmpd="sng">
            <a:solidFill>
              <a:srgbClr val="E3B5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h284e6825819016ea_0_659"/>
          <p:cNvSpPr txBox="1"/>
          <p:nvPr/>
        </p:nvSpPr>
        <p:spPr>
          <a:xfrm>
            <a:off x="617220" y="822960"/>
            <a:ext cx="2880600" cy="17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E3B54A"/>
              </a:buClr>
              <a:buSzPts val="9000"/>
              <a:buFont typeface="Times New Roman"/>
              <a:buNone/>
            </a:pPr>
            <a:r>
              <a:rPr lang="en" sz="9000" b="0" i="0" u="none" strike="noStrike" cap="none">
                <a:solidFill>
                  <a:srgbClr val="E3B5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פָּז</a:t>
            </a:r>
            <a:endParaRPr sz="9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h284e6825819016ea_0_659"/>
          <p:cNvSpPr txBox="1"/>
          <p:nvPr/>
        </p:nvSpPr>
        <p:spPr>
          <a:xfrm>
            <a:off x="617220" y="2503170"/>
            <a:ext cx="28806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3000"/>
              <a:buFont typeface="Georgia"/>
              <a:buNone/>
            </a:pPr>
            <a:r>
              <a:rPr lang="en" sz="30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paz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h284e6825819016ea_0_659"/>
          <p:cNvSpPr txBox="1"/>
          <p:nvPr/>
        </p:nvSpPr>
        <p:spPr>
          <a:xfrm>
            <a:off x="3909060" y="548640"/>
            <a:ext cx="50064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700"/>
              <a:buFont typeface="Georgia"/>
              <a:buNone/>
            </a:pPr>
            <a:r>
              <a:rPr lang="en" sz="27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Fine, pure, refined gold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h284e6825819016ea_0_659"/>
          <p:cNvSpPr txBox="1"/>
          <p:nvPr/>
        </p:nvSpPr>
        <p:spPr>
          <a:xfrm>
            <a:off x="3909060" y="1234440"/>
            <a:ext cx="48006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Refined, purified and made precious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h284e6825819016ea_0_659"/>
          <p:cNvSpPr txBox="1"/>
          <p:nvPr/>
        </p:nvSpPr>
        <p:spPr>
          <a:xfrm>
            <a:off x="3909060" y="1885950"/>
            <a:ext cx="48006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400"/>
              <a:buFont typeface="Georgia"/>
              <a:buNone/>
            </a:pPr>
            <a:r>
              <a:rPr lang="en" sz="24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“More precious than gold, than much </a:t>
            </a:r>
            <a:r>
              <a:rPr lang="en" sz="2400" b="1" i="0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pure gold</a:t>
            </a:r>
            <a:r>
              <a:rPr lang="en" sz="24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.”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B07E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C8B07E"/>
                </a:solidFill>
                <a:latin typeface="Georgia"/>
                <a:ea typeface="Georgia"/>
                <a:cs typeface="Georgia"/>
                <a:sym typeface="Georgia"/>
              </a:rPr>
              <a:t>Psalm 19:10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h284e6825819016ea_0_659"/>
          <p:cNvSpPr txBox="1"/>
          <p:nvPr/>
        </p:nvSpPr>
        <p:spPr>
          <a:xfrm>
            <a:off x="3909060" y="3086100"/>
            <a:ext cx="4800600" cy="12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400"/>
              <a:buFont typeface="Georgia"/>
              <a:buNone/>
            </a:pPr>
            <a:r>
              <a:rPr lang="en" sz="24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“I love your commands more than gold, more than </a:t>
            </a:r>
            <a:r>
              <a:rPr lang="en" sz="2400" b="1" i="0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pure gold</a:t>
            </a:r>
            <a:r>
              <a:rPr lang="en" sz="24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.”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B07E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C8B07E"/>
                </a:solidFill>
                <a:latin typeface="Georgia"/>
                <a:ea typeface="Georgia"/>
                <a:cs typeface="Georgia"/>
                <a:sym typeface="Georgia"/>
              </a:rPr>
              <a:t>Psalm 119:127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h284e6825819016ea_0_670"/>
          <p:cNvSpPr txBox="1"/>
          <p:nvPr/>
        </p:nvSpPr>
        <p:spPr>
          <a:xfrm>
            <a:off x="480060" y="274320"/>
            <a:ext cx="81609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3000"/>
              <a:buFont typeface="Georgia"/>
              <a:buNone/>
            </a:pPr>
            <a:r>
              <a:rPr lang="en" sz="30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The Hebrew year 5787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h284e6825819016ea_0_670"/>
          <p:cNvSpPr txBox="1"/>
          <p:nvPr/>
        </p:nvSpPr>
        <p:spPr>
          <a:xfrm>
            <a:off x="480060" y="891540"/>
            <a:ext cx="8160900" cy="13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8300"/>
              <a:buFont typeface="Times New Roman"/>
              <a:buNone/>
            </a:pPr>
            <a:r>
              <a:rPr lang="en" sz="8300" b="0" i="0" u="none" strike="noStrike" cap="none">
                <a:solidFill>
                  <a:srgbClr val="F3EEE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תשפ״ז</a:t>
            </a:r>
            <a:endParaRPr sz="8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h284e6825819016ea_0_670"/>
          <p:cNvSpPr/>
          <p:nvPr/>
        </p:nvSpPr>
        <p:spPr>
          <a:xfrm>
            <a:off x="6858000" y="2366010"/>
            <a:ext cx="1645800" cy="1509000"/>
          </a:xfrm>
          <a:prstGeom prst="roundRect">
            <a:avLst>
              <a:gd name="adj" fmla="val 5455"/>
            </a:avLst>
          </a:prstGeom>
          <a:solidFill>
            <a:srgbClr val="1E2D3B"/>
          </a:solidFill>
          <a:ln w="9525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h284e6825819016ea_0_670"/>
          <p:cNvSpPr txBox="1"/>
          <p:nvPr/>
        </p:nvSpPr>
        <p:spPr>
          <a:xfrm>
            <a:off x="6858000" y="2400300"/>
            <a:ext cx="16458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4500"/>
              <a:buFont typeface="Times New Roman"/>
              <a:buNone/>
            </a:pPr>
            <a:r>
              <a:rPr lang="en" sz="4500" b="0" i="0" u="none" strike="noStrike" cap="none">
                <a:solidFill>
                  <a:srgbClr val="F3EEE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h284e6825819016ea_0_670"/>
          <p:cNvSpPr txBox="1"/>
          <p:nvPr/>
        </p:nvSpPr>
        <p:spPr>
          <a:xfrm>
            <a:off x="6858000" y="3120390"/>
            <a:ext cx="16458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300"/>
              <a:buFont typeface="Georgia"/>
              <a:buNone/>
            </a:pPr>
            <a:r>
              <a:rPr lang="en" sz="2300" b="0" i="0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Tav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400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h284e6825819016ea_0_670"/>
          <p:cNvSpPr/>
          <p:nvPr/>
        </p:nvSpPr>
        <p:spPr>
          <a:xfrm>
            <a:off x="4972050" y="2366010"/>
            <a:ext cx="1645800" cy="1509000"/>
          </a:xfrm>
          <a:prstGeom prst="roundRect">
            <a:avLst>
              <a:gd name="adj" fmla="val 5455"/>
            </a:avLst>
          </a:prstGeom>
          <a:solidFill>
            <a:srgbClr val="1E2D3B"/>
          </a:solidFill>
          <a:ln w="9525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h284e6825819016ea_0_670"/>
          <p:cNvSpPr txBox="1"/>
          <p:nvPr/>
        </p:nvSpPr>
        <p:spPr>
          <a:xfrm>
            <a:off x="4972050" y="2400300"/>
            <a:ext cx="16458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4500"/>
              <a:buFont typeface="Times New Roman"/>
              <a:buNone/>
            </a:pPr>
            <a:r>
              <a:rPr lang="en" sz="4500" b="0" i="0" u="none" strike="noStrike" cap="none">
                <a:solidFill>
                  <a:srgbClr val="F3EEE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h284e6825819016ea_0_670"/>
          <p:cNvSpPr txBox="1"/>
          <p:nvPr/>
        </p:nvSpPr>
        <p:spPr>
          <a:xfrm>
            <a:off x="4972050" y="3120390"/>
            <a:ext cx="16458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300"/>
              <a:buFont typeface="Georgia"/>
              <a:buNone/>
            </a:pPr>
            <a:r>
              <a:rPr lang="en" sz="2300" b="0" i="0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Shin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300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h284e6825819016ea_0_670"/>
          <p:cNvSpPr/>
          <p:nvPr/>
        </p:nvSpPr>
        <p:spPr>
          <a:xfrm>
            <a:off x="3086100" y="2366010"/>
            <a:ext cx="1645800" cy="1509000"/>
          </a:xfrm>
          <a:prstGeom prst="roundRect">
            <a:avLst>
              <a:gd name="adj" fmla="val 5455"/>
            </a:avLst>
          </a:prstGeom>
          <a:solidFill>
            <a:srgbClr val="3A301A"/>
          </a:solidFill>
          <a:ln w="28575" cap="flat" cmpd="sng">
            <a:solidFill>
              <a:srgbClr val="E3B5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h284e6825819016ea_0_670"/>
          <p:cNvSpPr txBox="1"/>
          <p:nvPr/>
        </p:nvSpPr>
        <p:spPr>
          <a:xfrm>
            <a:off x="3086100" y="2400300"/>
            <a:ext cx="16458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3B54A"/>
              </a:buClr>
              <a:buSzPts val="4500"/>
              <a:buFont typeface="Times New Roman"/>
              <a:buNone/>
            </a:pPr>
            <a:r>
              <a:rPr lang="en" sz="4500" b="0" i="0" u="none" strike="noStrike" cap="none">
                <a:solidFill>
                  <a:srgbClr val="E3B5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פ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h284e6825819016ea_0_670"/>
          <p:cNvSpPr txBox="1"/>
          <p:nvPr/>
        </p:nvSpPr>
        <p:spPr>
          <a:xfrm>
            <a:off x="3086100" y="3120390"/>
            <a:ext cx="16458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3B54A"/>
              </a:buClr>
              <a:buSzPts val="2300"/>
              <a:buFont typeface="Georgia"/>
              <a:buNone/>
            </a:pPr>
            <a:r>
              <a:rPr lang="en" sz="2300" b="0" i="0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Peh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3B54A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80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h284e6825819016ea_0_670"/>
          <p:cNvSpPr/>
          <p:nvPr/>
        </p:nvSpPr>
        <p:spPr>
          <a:xfrm>
            <a:off x="1200150" y="2366010"/>
            <a:ext cx="1645800" cy="1509000"/>
          </a:xfrm>
          <a:prstGeom prst="roundRect">
            <a:avLst>
              <a:gd name="adj" fmla="val 5455"/>
            </a:avLst>
          </a:prstGeom>
          <a:solidFill>
            <a:srgbClr val="3A301A"/>
          </a:solidFill>
          <a:ln w="28575" cap="flat" cmpd="sng">
            <a:solidFill>
              <a:srgbClr val="E3B5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h284e6825819016ea_0_670"/>
          <p:cNvSpPr txBox="1"/>
          <p:nvPr/>
        </p:nvSpPr>
        <p:spPr>
          <a:xfrm>
            <a:off x="1200150" y="2400300"/>
            <a:ext cx="16458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3B54A"/>
              </a:buClr>
              <a:buSzPts val="4500"/>
              <a:buFont typeface="Times New Roman"/>
              <a:buNone/>
            </a:pPr>
            <a:r>
              <a:rPr lang="en" sz="4500" b="0" i="0" u="none" strike="noStrike" cap="none">
                <a:solidFill>
                  <a:srgbClr val="E3B5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ז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h284e6825819016ea_0_670"/>
          <p:cNvSpPr txBox="1"/>
          <p:nvPr/>
        </p:nvSpPr>
        <p:spPr>
          <a:xfrm>
            <a:off x="1200150" y="3120390"/>
            <a:ext cx="16458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3B54A"/>
              </a:buClr>
              <a:buSzPts val="2300"/>
              <a:buFont typeface="Georgia"/>
              <a:buNone/>
            </a:pPr>
            <a:r>
              <a:rPr lang="en" sz="2300" b="0" i="0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Zayin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3B54A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7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h284e6825819016ea_0_670"/>
          <p:cNvSpPr txBox="1"/>
          <p:nvPr/>
        </p:nvSpPr>
        <p:spPr>
          <a:xfrm>
            <a:off x="480060" y="4114800"/>
            <a:ext cx="81609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400"/>
              <a:buFont typeface="Georgia"/>
              <a:buNone/>
            </a:pPr>
            <a:r>
              <a:rPr lang="en" sz="24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Peh-Zayin = </a:t>
            </a:r>
            <a:r>
              <a:rPr lang="en" sz="2400" b="1" i="0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פז  Paz</a:t>
            </a:r>
            <a:r>
              <a:rPr lang="en" sz="2400" b="0" i="1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   ·   A picture, not a prediction.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h284e6825819016ea_0_689"/>
          <p:cNvSpPr txBox="1"/>
          <p:nvPr/>
        </p:nvSpPr>
        <p:spPr>
          <a:xfrm>
            <a:off x="548640" y="274320"/>
            <a:ext cx="8023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3500"/>
              <a:buFont typeface="Georgia"/>
              <a:buNone/>
            </a:pPr>
            <a:r>
              <a:rPr lang="en" sz="35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A season of refinement?</a:t>
            </a:r>
            <a:endParaRPr sz="3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h284e6825819016ea_0_689"/>
          <p:cNvSpPr txBox="1"/>
          <p:nvPr/>
        </p:nvSpPr>
        <p:spPr>
          <a:xfrm>
            <a:off x="548640" y="1097280"/>
            <a:ext cx="3771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NOT SIMPLY…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h284e6825819016ea_0_689"/>
          <p:cNvSpPr txBox="1"/>
          <p:nvPr/>
        </p:nvSpPr>
        <p:spPr>
          <a:xfrm>
            <a:off x="548640" y="1543050"/>
            <a:ext cx="3771900" cy="16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400"/>
              <a:buFont typeface="Georgia"/>
              <a:buNone/>
            </a:pPr>
            <a:r>
              <a:rPr lang="en" sz="2400" b="0" i="0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More activity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800"/>
              </a:spcBef>
              <a:spcAft>
                <a:spcPts val="0"/>
              </a:spcAft>
              <a:buClr>
                <a:srgbClr val="A9B3BC"/>
              </a:buClr>
              <a:buSzPts val="2400"/>
              <a:buFont typeface="Georgia"/>
              <a:buNone/>
            </a:pPr>
            <a:r>
              <a:rPr lang="en" sz="2400" b="0" i="0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Bigger or busier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800"/>
              </a:spcBef>
              <a:spcAft>
                <a:spcPts val="0"/>
              </a:spcAft>
              <a:buClr>
                <a:srgbClr val="A9B3BC"/>
              </a:buClr>
              <a:buSzPts val="2400"/>
              <a:buFont typeface="Georgia"/>
              <a:buNone/>
            </a:pPr>
            <a:r>
              <a:rPr lang="en" sz="2400" b="0" i="0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More impressive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h284e6825819016ea_0_689"/>
          <p:cNvSpPr txBox="1"/>
          <p:nvPr/>
        </p:nvSpPr>
        <p:spPr>
          <a:xfrm>
            <a:off x="4800600" y="1097280"/>
            <a:ext cx="3771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3B54A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BUT…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h284e6825819016ea_0_689"/>
          <p:cNvSpPr txBox="1"/>
          <p:nvPr/>
        </p:nvSpPr>
        <p:spPr>
          <a:xfrm>
            <a:off x="4800600" y="1543050"/>
            <a:ext cx="4046100" cy="16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400"/>
              <a:buFont typeface="Georgia"/>
              <a:buNone/>
            </a:pPr>
            <a:r>
              <a:rPr lang="en" sz="24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Purer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800"/>
              </a:spcBef>
              <a:spcAft>
                <a:spcPts val="0"/>
              </a:spcAft>
              <a:buClr>
                <a:srgbClr val="F3EEE5"/>
              </a:buClr>
              <a:buSzPts val="2400"/>
              <a:buFont typeface="Georgia"/>
              <a:buNone/>
            </a:pPr>
            <a:r>
              <a:rPr lang="en" sz="24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More genuine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800"/>
              </a:spcBef>
              <a:spcAft>
                <a:spcPts val="0"/>
              </a:spcAft>
              <a:buClr>
                <a:srgbClr val="F3EEE5"/>
              </a:buClr>
              <a:buSzPts val="2400"/>
              <a:buFont typeface="Georgia"/>
              <a:buNone/>
            </a:pPr>
            <a:r>
              <a:rPr lang="en" sz="24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More dependent on Him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h284e6825819016ea_0_689"/>
          <p:cNvSpPr/>
          <p:nvPr/>
        </p:nvSpPr>
        <p:spPr>
          <a:xfrm>
            <a:off x="548640" y="3463290"/>
            <a:ext cx="8023800" cy="1028700"/>
          </a:xfrm>
          <a:prstGeom prst="roundRect">
            <a:avLst>
              <a:gd name="adj" fmla="val 8000"/>
            </a:avLst>
          </a:prstGeom>
          <a:solidFill>
            <a:srgbClr val="3A301A"/>
          </a:solidFill>
          <a:ln w="19050" cap="flat" cmpd="sng">
            <a:solidFill>
              <a:srgbClr val="E3B5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h284e6825819016ea_0_689"/>
          <p:cNvSpPr txBox="1"/>
          <p:nvPr/>
        </p:nvSpPr>
        <p:spPr>
          <a:xfrm>
            <a:off x="548640" y="3463290"/>
            <a:ext cx="80238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3B54A"/>
              </a:buClr>
              <a:buSzPts val="2900"/>
              <a:buFont typeface="Georgia"/>
              <a:buNone/>
            </a:pPr>
            <a:r>
              <a:rPr lang="en" sz="2900" b="1" i="1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Gold does not become pure by avoiding the fire.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h284e6825819016ea_0_700"/>
          <p:cNvSpPr txBox="1"/>
          <p:nvPr/>
        </p:nvSpPr>
        <p:spPr>
          <a:xfrm>
            <a:off x="480060" y="342900"/>
            <a:ext cx="8160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3300"/>
              <a:buFont typeface="Georgia"/>
              <a:buNone/>
            </a:pPr>
            <a:r>
              <a:rPr lang="en" sz="33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Do you see the movement?</a:t>
            </a: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h284e6825819016ea_0_700"/>
          <p:cNvSpPr/>
          <p:nvPr/>
        </p:nvSpPr>
        <p:spPr>
          <a:xfrm>
            <a:off x="1028700" y="1303020"/>
            <a:ext cx="1509000" cy="1509000"/>
          </a:xfrm>
          <a:prstGeom prst="ellipse">
            <a:avLst/>
          </a:prstGeom>
          <a:solidFill>
            <a:srgbClr val="1E2D3B"/>
          </a:solidFill>
          <a:ln w="38100" cap="flat" cmpd="sng">
            <a:solidFill>
              <a:srgbClr val="E3B5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h284e6825819016ea_0_700"/>
          <p:cNvSpPr txBox="1"/>
          <p:nvPr/>
        </p:nvSpPr>
        <p:spPr>
          <a:xfrm>
            <a:off x="1028700" y="1303020"/>
            <a:ext cx="1509000" cy="15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3B54A"/>
              </a:buClr>
              <a:buSzPts val="5400"/>
              <a:buFont typeface="Georgia"/>
              <a:buNone/>
            </a:pPr>
            <a:r>
              <a:rPr lang="en" sz="5400" b="1" i="0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1</a:t>
            </a: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h284e6825819016ea_0_700"/>
          <p:cNvSpPr txBox="1"/>
          <p:nvPr/>
        </p:nvSpPr>
        <p:spPr>
          <a:xfrm>
            <a:off x="377190" y="2948940"/>
            <a:ext cx="28119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3B54A"/>
              </a:buClr>
              <a:buSzPts val="2600"/>
              <a:buFont typeface="Georgia"/>
              <a:buNone/>
            </a:pPr>
            <a:r>
              <a:rPr lang="en" sz="2600" b="1" i="0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Refined Gold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h284e6825819016ea_0_700"/>
          <p:cNvSpPr txBox="1"/>
          <p:nvPr/>
        </p:nvSpPr>
        <p:spPr>
          <a:xfrm>
            <a:off x="377190" y="3497580"/>
            <a:ext cx="2811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v. 18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h284e6825819016ea_0_700"/>
          <p:cNvSpPr/>
          <p:nvPr/>
        </p:nvSpPr>
        <p:spPr>
          <a:xfrm>
            <a:off x="2846070" y="1885950"/>
            <a:ext cx="411600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9B3B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h284e6825819016ea_0_700"/>
          <p:cNvSpPr/>
          <p:nvPr/>
        </p:nvSpPr>
        <p:spPr>
          <a:xfrm>
            <a:off x="3874770" y="1303020"/>
            <a:ext cx="1509000" cy="1509000"/>
          </a:xfrm>
          <a:prstGeom prst="ellipse">
            <a:avLst/>
          </a:prstGeom>
          <a:solidFill>
            <a:srgbClr val="1E2D3B"/>
          </a:solidFill>
          <a:ln w="38100" cap="flat" cmpd="sng">
            <a:solidFill>
              <a:srgbClr val="E0662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h284e6825819016ea_0_700"/>
          <p:cNvSpPr txBox="1"/>
          <p:nvPr/>
        </p:nvSpPr>
        <p:spPr>
          <a:xfrm>
            <a:off x="3874770" y="1303020"/>
            <a:ext cx="1509000" cy="15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0662F"/>
              </a:buClr>
              <a:buSzPts val="5400"/>
              <a:buFont typeface="Georgia"/>
              <a:buNone/>
            </a:pPr>
            <a:r>
              <a:rPr lang="en" sz="5400" b="1" i="0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2</a:t>
            </a: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h284e6825819016ea_0_700"/>
          <p:cNvSpPr txBox="1"/>
          <p:nvPr/>
        </p:nvSpPr>
        <p:spPr>
          <a:xfrm>
            <a:off x="3223260" y="2948940"/>
            <a:ext cx="28119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0662F"/>
              </a:buClr>
              <a:buSzPts val="2600"/>
              <a:buFont typeface="Georgia"/>
              <a:buNone/>
            </a:pPr>
            <a:r>
              <a:rPr lang="en" sz="2600" b="1" i="0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Repentance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h284e6825819016ea_0_700"/>
          <p:cNvSpPr txBox="1"/>
          <p:nvPr/>
        </p:nvSpPr>
        <p:spPr>
          <a:xfrm>
            <a:off x="3223260" y="3497580"/>
            <a:ext cx="2811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v. 19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h284e6825819016ea_0_700"/>
          <p:cNvSpPr/>
          <p:nvPr/>
        </p:nvSpPr>
        <p:spPr>
          <a:xfrm>
            <a:off x="5692140" y="1885950"/>
            <a:ext cx="411600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9B3B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h284e6825819016ea_0_700"/>
          <p:cNvSpPr/>
          <p:nvPr/>
        </p:nvSpPr>
        <p:spPr>
          <a:xfrm>
            <a:off x="6720840" y="1303020"/>
            <a:ext cx="1509000" cy="1509000"/>
          </a:xfrm>
          <a:prstGeom prst="ellipse">
            <a:avLst/>
          </a:prstGeom>
          <a:solidFill>
            <a:srgbClr val="1E2D3B"/>
          </a:solidFill>
          <a:ln w="38100" cap="flat" cmpd="sng">
            <a:solidFill>
              <a:srgbClr val="86BCD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h284e6825819016ea_0_700"/>
          <p:cNvSpPr txBox="1"/>
          <p:nvPr/>
        </p:nvSpPr>
        <p:spPr>
          <a:xfrm>
            <a:off x="6720840" y="1303020"/>
            <a:ext cx="1509000" cy="15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5400"/>
              <a:buFont typeface="Georgia"/>
              <a:buNone/>
            </a:pPr>
            <a:r>
              <a:rPr lang="en" sz="5400" b="1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3</a:t>
            </a: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h284e6825819016ea_0_700"/>
          <p:cNvSpPr txBox="1"/>
          <p:nvPr/>
        </p:nvSpPr>
        <p:spPr>
          <a:xfrm>
            <a:off x="6069330" y="2948940"/>
            <a:ext cx="28119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600"/>
              <a:buFont typeface="Georgia"/>
              <a:buNone/>
            </a:pPr>
            <a:r>
              <a:rPr lang="en" sz="2600" b="1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Relationship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h284e6825819016ea_0_700"/>
          <p:cNvSpPr txBox="1"/>
          <p:nvPr/>
        </p:nvSpPr>
        <p:spPr>
          <a:xfrm>
            <a:off x="6069330" y="3497580"/>
            <a:ext cx="2811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v. 20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h284e6825819016ea_0_700"/>
          <p:cNvSpPr txBox="1"/>
          <p:nvPr/>
        </p:nvSpPr>
        <p:spPr>
          <a:xfrm>
            <a:off x="480060" y="4114800"/>
            <a:ext cx="81609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400"/>
              <a:buFont typeface="Georgia"/>
              <a:buNone/>
            </a:pPr>
            <a:r>
              <a:rPr lang="en" sz="24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The Jesus who refines us is the Jesus who loves us.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h284e6825819016ea_0_720"/>
          <p:cNvSpPr txBox="1"/>
          <p:nvPr/>
        </p:nvSpPr>
        <p:spPr>
          <a:xfrm>
            <a:off x="548640" y="377190"/>
            <a:ext cx="2743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0662F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POINT 1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h284e6825819016ea_0_720"/>
          <p:cNvSpPr txBox="1"/>
          <p:nvPr/>
        </p:nvSpPr>
        <p:spPr>
          <a:xfrm>
            <a:off x="548640" y="788670"/>
            <a:ext cx="6858000" cy="13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3300"/>
              <a:buFont typeface="Georgia"/>
              <a:buNone/>
            </a:pPr>
            <a:r>
              <a:rPr lang="en" sz="33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Jesus Corrects the People He Loves</a:t>
            </a: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h284e6825819016ea_0_720"/>
          <p:cNvSpPr/>
          <p:nvPr/>
        </p:nvSpPr>
        <p:spPr>
          <a:xfrm>
            <a:off x="7886700" y="377190"/>
            <a:ext cx="891600" cy="1714500"/>
          </a:xfrm>
          <a:prstGeom prst="rect">
            <a:avLst/>
          </a:prstGeom>
          <a:solidFill>
            <a:srgbClr val="1E2D3B"/>
          </a:solidFill>
          <a:ln w="28575" cap="flat" cmpd="sng">
            <a:solidFill>
              <a:srgbClr val="E3B5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h284e6825819016ea_0_720"/>
          <p:cNvSpPr/>
          <p:nvPr/>
        </p:nvSpPr>
        <p:spPr>
          <a:xfrm>
            <a:off x="7941564" y="432054"/>
            <a:ext cx="267600" cy="1604700"/>
          </a:xfrm>
          <a:prstGeom prst="rect">
            <a:avLst/>
          </a:prstGeom>
          <a:solidFill>
            <a:srgbClr val="E3B54A">
              <a:alpha val="7490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h284e6825819016ea_0_720"/>
          <p:cNvSpPr/>
          <p:nvPr/>
        </p:nvSpPr>
        <p:spPr>
          <a:xfrm>
            <a:off x="8047178" y="514350"/>
            <a:ext cx="570600" cy="617100"/>
          </a:xfrm>
          <a:prstGeom prst="rect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h284e6825819016ea_0_720"/>
          <p:cNvSpPr/>
          <p:nvPr/>
        </p:nvSpPr>
        <p:spPr>
          <a:xfrm>
            <a:off x="8047178" y="1268730"/>
            <a:ext cx="570600" cy="685800"/>
          </a:xfrm>
          <a:prstGeom prst="rect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h284e6825819016ea_0_720"/>
          <p:cNvSpPr txBox="1"/>
          <p:nvPr/>
        </p:nvSpPr>
        <p:spPr>
          <a:xfrm>
            <a:off x="548640" y="2263140"/>
            <a:ext cx="8023800" cy="15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900"/>
              <a:buFont typeface="Georgia"/>
              <a:buNone/>
            </a:pPr>
            <a:r>
              <a:rPr lang="en" sz="29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“Those whom I </a:t>
            </a:r>
            <a:r>
              <a:rPr lang="en" sz="2900" b="1" i="1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love</a:t>
            </a:r>
            <a:r>
              <a:rPr lang="en" sz="29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 I rebuke and discipline. So be earnest and repent.”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h284e6825819016ea_0_720"/>
          <p:cNvSpPr txBox="1"/>
          <p:nvPr/>
        </p:nvSpPr>
        <p:spPr>
          <a:xfrm>
            <a:off x="480060" y="4423410"/>
            <a:ext cx="8160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0662F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Revelation 3:19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h284e6825819016ea_0_732"/>
          <p:cNvSpPr/>
          <p:nvPr/>
        </p:nvSpPr>
        <p:spPr>
          <a:xfrm>
            <a:off x="548640" y="480060"/>
            <a:ext cx="3874800" cy="4046100"/>
          </a:xfrm>
          <a:prstGeom prst="roundRect">
            <a:avLst>
              <a:gd name="adj" fmla="val 2655"/>
            </a:avLst>
          </a:prstGeom>
          <a:solidFill>
            <a:srgbClr val="1E2D3B"/>
          </a:solidFill>
          <a:ln w="28575" cap="flat" cmpd="sng">
            <a:solidFill>
              <a:srgbClr val="E0662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h284e6825819016ea_0_732"/>
          <p:cNvSpPr txBox="1"/>
          <p:nvPr/>
        </p:nvSpPr>
        <p:spPr>
          <a:xfrm>
            <a:off x="548640" y="651510"/>
            <a:ext cx="38748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0662F"/>
              </a:buClr>
              <a:buSzPts val="3000"/>
              <a:buFont typeface="Georgia"/>
              <a:buNone/>
            </a:pPr>
            <a:r>
              <a:rPr lang="en" sz="3000" b="1" i="0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BE EARNEST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h284e6825819016ea_0_732"/>
          <p:cNvSpPr txBox="1"/>
          <p:nvPr/>
        </p:nvSpPr>
        <p:spPr>
          <a:xfrm>
            <a:off x="754380" y="1371600"/>
            <a:ext cx="3463200" cy="1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700"/>
              <a:buFont typeface="Georgia"/>
              <a:buNone/>
            </a:pPr>
            <a:r>
              <a:rPr lang="en" sz="27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Wake up.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F3EEE5"/>
              </a:buClr>
              <a:buSzPts val="2700"/>
              <a:buFont typeface="Georgia"/>
              <a:buNone/>
            </a:pPr>
            <a:r>
              <a:rPr lang="en" sz="27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Get serious.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F3EEE5"/>
              </a:buClr>
              <a:buSzPts val="2700"/>
              <a:buFont typeface="Georgia"/>
              <a:buNone/>
            </a:pPr>
            <a:r>
              <a:rPr lang="en" sz="27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Rekindle the fire.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h284e6825819016ea_0_732"/>
          <p:cNvSpPr txBox="1"/>
          <p:nvPr/>
        </p:nvSpPr>
        <p:spPr>
          <a:xfrm>
            <a:off x="754380" y="3429000"/>
            <a:ext cx="34632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0662F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Not casual. Not halfhearted.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h284e6825819016ea_0_732"/>
          <p:cNvSpPr/>
          <p:nvPr/>
        </p:nvSpPr>
        <p:spPr>
          <a:xfrm>
            <a:off x="4697730" y="480060"/>
            <a:ext cx="3874800" cy="4046100"/>
          </a:xfrm>
          <a:prstGeom prst="roundRect">
            <a:avLst>
              <a:gd name="adj" fmla="val 2655"/>
            </a:avLst>
          </a:prstGeom>
          <a:solidFill>
            <a:srgbClr val="1E2D3B"/>
          </a:solidFill>
          <a:ln w="28575" cap="flat" cmpd="sng">
            <a:solidFill>
              <a:srgbClr val="86BCD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h284e6825819016ea_0_732"/>
          <p:cNvSpPr txBox="1"/>
          <p:nvPr/>
        </p:nvSpPr>
        <p:spPr>
          <a:xfrm>
            <a:off x="4697730" y="651510"/>
            <a:ext cx="38748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3000"/>
              <a:buFont typeface="Georgia"/>
              <a:buNone/>
            </a:pPr>
            <a:r>
              <a:rPr lang="en" sz="3000" b="1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REPENT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h284e6825819016ea_0_732"/>
          <p:cNvSpPr txBox="1"/>
          <p:nvPr/>
        </p:nvSpPr>
        <p:spPr>
          <a:xfrm>
            <a:off x="4903470" y="1371600"/>
            <a:ext cx="3463200" cy="1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700"/>
              <a:buFont typeface="Georgia"/>
              <a:buNone/>
            </a:pPr>
            <a:r>
              <a:rPr lang="en" sz="27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A change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F3EEE5"/>
              </a:buClr>
              <a:buSzPts val="2700"/>
              <a:buFont typeface="Georgia"/>
              <a:buNone/>
            </a:pPr>
            <a:r>
              <a:rPr lang="en" sz="27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of direction.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F3EEE5"/>
              </a:buClr>
              <a:buSzPts val="2700"/>
              <a:buFont typeface="Georgia"/>
              <a:buNone/>
            </a:pPr>
            <a:r>
              <a:rPr lang="en" sz="27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“I am turning back.”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h284e6825819016ea_0_732"/>
          <p:cNvSpPr txBox="1"/>
          <p:nvPr/>
        </p:nvSpPr>
        <p:spPr>
          <a:xfrm>
            <a:off x="4903470" y="3429000"/>
            <a:ext cx="34632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Repentance is the road home.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h284e6825819016ea_0_744"/>
          <p:cNvSpPr txBox="1"/>
          <p:nvPr/>
        </p:nvSpPr>
        <p:spPr>
          <a:xfrm>
            <a:off x="548640" y="377190"/>
            <a:ext cx="2743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3B54A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POINT 2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h284e6825819016ea_0_744"/>
          <p:cNvSpPr txBox="1"/>
          <p:nvPr/>
        </p:nvSpPr>
        <p:spPr>
          <a:xfrm>
            <a:off x="548640" y="788670"/>
            <a:ext cx="6858000" cy="13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3300"/>
              <a:buFont typeface="Georgia"/>
              <a:buNone/>
            </a:pPr>
            <a:r>
              <a:rPr lang="en" sz="33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Jesus Is Still Knocking</a:t>
            </a: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h284e6825819016ea_0_744"/>
          <p:cNvSpPr/>
          <p:nvPr/>
        </p:nvSpPr>
        <p:spPr>
          <a:xfrm>
            <a:off x="7886700" y="377190"/>
            <a:ext cx="891600" cy="1714500"/>
          </a:xfrm>
          <a:prstGeom prst="rect">
            <a:avLst/>
          </a:prstGeom>
          <a:solidFill>
            <a:srgbClr val="1E2D3B"/>
          </a:solidFill>
          <a:ln w="28575" cap="flat" cmpd="sng">
            <a:solidFill>
              <a:srgbClr val="E3B5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h284e6825819016ea_0_744"/>
          <p:cNvSpPr/>
          <p:nvPr/>
        </p:nvSpPr>
        <p:spPr>
          <a:xfrm>
            <a:off x="7941564" y="432054"/>
            <a:ext cx="534900" cy="1604700"/>
          </a:xfrm>
          <a:prstGeom prst="rect">
            <a:avLst/>
          </a:prstGeom>
          <a:solidFill>
            <a:srgbClr val="E3B54A">
              <a:alpha val="7490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h284e6825819016ea_0_744"/>
          <p:cNvSpPr/>
          <p:nvPr/>
        </p:nvSpPr>
        <p:spPr>
          <a:xfrm>
            <a:off x="8047178" y="514350"/>
            <a:ext cx="570600" cy="617100"/>
          </a:xfrm>
          <a:prstGeom prst="rect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h284e6825819016ea_0_744"/>
          <p:cNvSpPr/>
          <p:nvPr/>
        </p:nvSpPr>
        <p:spPr>
          <a:xfrm>
            <a:off x="8047178" y="1268730"/>
            <a:ext cx="570600" cy="685800"/>
          </a:xfrm>
          <a:prstGeom prst="rect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h284e6825819016ea_0_744"/>
          <p:cNvSpPr txBox="1"/>
          <p:nvPr/>
        </p:nvSpPr>
        <p:spPr>
          <a:xfrm>
            <a:off x="548640" y="2263140"/>
            <a:ext cx="80238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3300"/>
              <a:buFont typeface="Georgia"/>
              <a:buNone/>
            </a:pPr>
            <a:r>
              <a:rPr lang="en" sz="33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“Here I am! I </a:t>
            </a:r>
            <a:r>
              <a:rPr lang="en" sz="3300" b="1" i="1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stand</a:t>
            </a:r>
            <a:r>
              <a:rPr lang="en" sz="33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 at the door and </a:t>
            </a:r>
            <a:r>
              <a:rPr lang="en" sz="3300" b="1" i="1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knock</a:t>
            </a:r>
            <a:r>
              <a:rPr lang="en" sz="33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.”</a:t>
            </a: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h284e6825819016ea_0_744"/>
          <p:cNvSpPr txBox="1"/>
          <p:nvPr/>
        </p:nvSpPr>
        <p:spPr>
          <a:xfrm>
            <a:off x="548640" y="3394710"/>
            <a:ext cx="80238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400"/>
              <a:buFont typeface="Georgia"/>
              <a:buNone/>
            </a:pPr>
            <a:r>
              <a:rPr lang="en" sz="2400" b="0" i="0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Not “I stood there once.”  I stand.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h284e6825819016ea_0_744"/>
          <p:cNvSpPr txBox="1"/>
          <p:nvPr/>
        </p:nvSpPr>
        <p:spPr>
          <a:xfrm>
            <a:off x="480060" y="4423410"/>
            <a:ext cx="8160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3B54A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Revelation 3:20a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h284e6825819016ea_0_757"/>
          <p:cNvSpPr txBox="1"/>
          <p:nvPr/>
        </p:nvSpPr>
        <p:spPr>
          <a:xfrm>
            <a:off x="548640" y="342900"/>
            <a:ext cx="80238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3B54A"/>
              </a:buClr>
              <a:buSzPts val="2900"/>
              <a:buFont typeface="Georgia"/>
              <a:buNone/>
            </a:pPr>
            <a:r>
              <a:rPr lang="en" sz="2900" b="0" i="1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“If anyone hears my voice and opens the door…”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h284e6825819016ea_0_757"/>
          <p:cNvSpPr txBox="1"/>
          <p:nvPr/>
        </p:nvSpPr>
        <p:spPr>
          <a:xfrm>
            <a:off x="548640" y="1371600"/>
            <a:ext cx="80238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400"/>
              <a:buFont typeface="Georgia"/>
              <a:buNone/>
            </a:pPr>
            <a:r>
              <a:rPr lang="en" sz="2400" b="0" i="0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Not: </a:t>
            </a:r>
            <a:r>
              <a:rPr lang="en" sz="2400" b="0" i="1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“The Church needs…”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h284e6825819016ea_0_757"/>
          <p:cNvSpPr txBox="1"/>
          <p:nvPr/>
        </p:nvSpPr>
        <p:spPr>
          <a:xfrm>
            <a:off x="548640" y="1988820"/>
            <a:ext cx="8023800" cy="26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700"/>
              <a:buFont typeface="Georgia"/>
              <a:buNone/>
            </a:pPr>
            <a:r>
              <a:rPr lang="en" sz="27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Lord, revive me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300"/>
              </a:spcBef>
              <a:spcAft>
                <a:spcPts val="0"/>
              </a:spcAft>
              <a:buClr>
                <a:srgbClr val="F3EEE5"/>
              </a:buClr>
              <a:buSzPts val="2700"/>
              <a:buFont typeface="Georgia"/>
              <a:buNone/>
            </a:pPr>
            <a:r>
              <a:rPr lang="en" sz="27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Lord, search me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300"/>
              </a:spcBef>
              <a:spcAft>
                <a:spcPts val="0"/>
              </a:spcAft>
              <a:buClr>
                <a:srgbClr val="F3EEE5"/>
              </a:buClr>
              <a:buSzPts val="2700"/>
              <a:buFont typeface="Georgia"/>
              <a:buNone/>
            </a:pPr>
            <a:r>
              <a:rPr lang="en" sz="27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Lord, change me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300"/>
              </a:spcBef>
              <a:spcAft>
                <a:spcPts val="0"/>
              </a:spcAft>
              <a:buClr>
                <a:srgbClr val="F3EEE5"/>
              </a:buClr>
              <a:buSzPts val="2700"/>
              <a:buFont typeface="Georgia"/>
              <a:buNone/>
            </a:pPr>
            <a:r>
              <a:rPr lang="en" sz="27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Lord, open my eyes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300"/>
              </a:spcBef>
              <a:spcAft>
                <a:spcPts val="0"/>
              </a:spcAft>
              <a:buClr>
                <a:srgbClr val="E3B54A"/>
              </a:buClr>
              <a:buSzPts val="2700"/>
              <a:buFont typeface="Georgia"/>
              <a:buNone/>
            </a:pPr>
            <a:r>
              <a:rPr lang="en" sz="2700" b="1" i="0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Lord, start with me.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h284e6825819016ea_0_764"/>
          <p:cNvSpPr txBox="1"/>
          <p:nvPr/>
        </p:nvSpPr>
        <p:spPr>
          <a:xfrm>
            <a:off x="548640" y="377190"/>
            <a:ext cx="2743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POINT 3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h284e6825819016ea_0_764"/>
          <p:cNvSpPr txBox="1"/>
          <p:nvPr/>
        </p:nvSpPr>
        <p:spPr>
          <a:xfrm>
            <a:off x="548640" y="788670"/>
            <a:ext cx="6858000" cy="13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3300"/>
              <a:buFont typeface="Georgia"/>
              <a:buNone/>
            </a:pPr>
            <a:r>
              <a:rPr lang="en" sz="33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Jesus Wants Relationship, Not Just Religion</a:t>
            </a: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h284e6825819016ea_0_764"/>
          <p:cNvSpPr/>
          <p:nvPr/>
        </p:nvSpPr>
        <p:spPr>
          <a:xfrm>
            <a:off x="7886700" y="377190"/>
            <a:ext cx="891600" cy="1714500"/>
          </a:xfrm>
          <a:prstGeom prst="rect">
            <a:avLst/>
          </a:prstGeom>
          <a:solidFill>
            <a:srgbClr val="1E2D3B"/>
          </a:solidFill>
          <a:ln w="28575" cap="flat" cmpd="sng">
            <a:solidFill>
              <a:srgbClr val="E3B5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h284e6825819016ea_0_764"/>
          <p:cNvSpPr/>
          <p:nvPr/>
        </p:nvSpPr>
        <p:spPr>
          <a:xfrm>
            <a:off x="7941564" y="432054"/>
            <a:ext cx="802200" cy="1604700"/>
          </a:xfrm>
          <a:prstGeom prst="rect">
            <a:avLst/>
          </a:prstGeom>
          <a:solidFill>
            <a:srgbClr val="E3B54A">
              <a:alpha val="7490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h284e6825819016ea_0_764"/>
          <p:cNvSpPr/>
          <p:nvPr/>
        </p:nvSpPr>
        <p:spPr>
          <a:xfrm>
            <a:off x="8047178" y="514350"/>
            <a:ext cx="570600" cy="617100"/>
          </a:xfrm>
          <a:prstGeom prst="rect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h284e6825819016ea_0_764"/>
          <p:cNvSpPr/>
          <p:nvPr/>
        </p:nvSpPr>
        <p:spPr>
          <a:xfrm>
            <a:off x="8047178" y="1268730"/>
            <a:ext cx="570600" cy="685800"/>
          </a:xfrm>
          <a:prstGeom prst="rect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h284e6825819016ea_0_764"/>
          <p:cNvSpPr txBox="1"/>
          <p:nvPr/>
        </p:nvSpPr>
        <p:spPr>
          <a:xfrm>
            <a:off x="548640" y="2263140"/>
            <a:ext cx="80238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3000"/>
              <a:buFont typeface="Georgia"/>
              <a:buNone/>
            </a:pPr>
            <a:r>
              <a:rPr lang="en" sz="30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“I will come in and </a:t>
            </a:r>
            <a:r>
              <a:rPr lang="en" sz="3000" b="1" i="1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eat with that person</a:t>
            </a:r>
            <a:r>
              <a:rPr lang="en" sz="30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, and they with me.”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h284e6825819016ea_0_764"/>
          <p:cNvSpPr txBox="1"/>
          <p:nvPr/>
        </p:nvSpPr>
        <p:spPr>
          <a:xfrm>
            <a:off x="548640" y="3394710"/>
            <a:ext cx="8023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300"/>
              <a:buFont typeface="Georgia"/>
              <a:buNone/>
            </a:pPr>
            <a:r>
              <a:rPr lang="en" sz="2300" b="0" i="0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Not “so I can lecture you,” but “I want to sit at the table with you.”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h284e6825819016ea_0_764"/>
          <p:cNvSpPr txBox="1"/>
          <p:nvPr/>
        </p:nvSpPr>
        <p:spPr>
          <a:xfrm>
            <a:off x="480060" y="4423410"/>
            <a:ext cx="8160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Revelation 3:20b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h284e6825819016ea_0_777"/>
          <p:cNvSpPr txBox="1"/>
          <p:nvPr/>
        </p:nvSpPr>
        <p:spPr>
          <a:xfrm>
            <a:off x="548640" y="308610"/>
            <a:ext cx="38406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400"/>
              <a:buFont typeface="Georgia"/>
              <a:buNone/>
            </a:pPr>
            <a:r>
              <a:rPr lang="en" sz="2400" b="1" i="0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LAODICEA HAD…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h284e6825819016ea_0_777"/>
          <p:cNvSpPr txBox="1"/>
          <p:nvPr/>
        </p:nvSpPr>
        <p:spPr>
          <a:xfrm>
            <a:off x="4732020" y="308610"/>
            <a:ext cx="38406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400"/>
              <a:buFont typeface="Georgia"/>
              <a:buNone/>
            </a:pPr>
            <a:r>
              <a:rPr lang="en" sz="2400" b="1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WHAT THEY LACKED…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h284e6825819016ea_0_777"/>
          <p:cNvSpPr/>
          <p:nvPr/>
        </p:nvSpPr>
        <p:spPr>
          <a:xfrm>
            <a:off x="548640" y="960120"/>
            <a:ext cx="8023800" cy="754500"/>
          </a:xfrm>
          <a:prstGeom prst="roundRect">
            <a:avLst>
              <a:gd name="adj" fmla="val 10909"/>
            </a:avLst>
          </a:prstGeom>
          <a:solidFill>
            <a:srgbClr val="1E2D3B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h284e6825819016ea_0_777"/>
          <p:cNvSpPr txBox="1"/>
          <p:nvPr/>
        </p:nvSpPr>
        <p:spPr>
          <a:xfrm>
            <a:off x="548640" y="960120"/>
            <a:ext cx="38406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900"/>
              <a:buFont typeface="Georgia"/>
              <a:buNone/>
            </a:pPr>
            <a:r>
              <a:rPr lang="en" sz="2900" b="0" i="0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Religion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h284e6825819016ea_0_777"/>
          <p:cNvSpPr txBox="1"/>
          <p:nvPr/>
        </p:nvSpPr>
        <p:spPr>
          <a:xfrm>
            <a:off x="4732020" y="960120"/>
            <a:ext cx="38406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900"/>
              <a:buFont typeface="Georgia"/>
              <a:buNone/>
            </a:pPr>
            <a:r>
              <a:rPr lang="en" sz="2900" b="1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Intimacy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h284e6825819016ea_0_777"/>
          <p:cNvSpPr/>
          <p:nvPr/>
        </p:nvSpPr>
        <p:spPr>
          <a:xfrm>
            <a:off x="548640" y="1885950"/>
            <a:ext cx="8023800" cy="754500"/>
          </a:xfrm>
          <a:prstGeom prst="roundRect">
            <a:avLst>
              <a:gd name="adj" fmla="val 10909"/>
            </a:avLst>
          </a:prstGeom>
          <a:solidFill>
            <a:srgbClr val="1E2D3B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h284e6825819016ea_0_777"/>
          <p:cNvSpPr txBox="1"/>
          <p:nvPr/>
        </p:nvSpPr>
        <p:spPr>
          <a:xfrm>
            <a:off x="548640" y="1885950"/>
            <a:ext cx="38406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900"/>
              <a:buFont typeface="Georgia"/>
              <a:buNone/>
            </a:pPr>
            <a:r>
              <a:rPr lang="en" sz="2900" b="0" i="0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Activity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h284e6825819016ea_0_777"/>
          <p:cNvSpPr txBox="1"/>
          <p:nvPr/>
        </p:nvSpPr>
        <p:spPr>
          <a:xfrm>
            <a:off x="4732020" y="1885950"/>
            <a:ext cx="38406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900"/>
              <a:buFont typeface="Georgia"/>
              <a:buNone/>
            </a:pPr>
            <a:r>
              <a:rPr lang="en" sz="2900" b="1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Closeness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h284e6825819016ea_0_777"/>
          <p:cNvSpPr/>
          <p:nvPr/>
        </p:nvSpPr>
        <p:spPr>
          <a:xfrm>
            <a:off x="548640" y="2811780"/>
            <a:ext cx="8023800" cy="754500"/>
          </a:xfrm>
          <a:prstGeom prst="roundRect">
            <a:avLst>
              <a:gd name="adj" fmla="val 10909"/>
            </a:avLst>
          </a:prstGeom>
          <a:solidFill>
            <a:srgbClr val="1E2D3B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h284e6825819016ea_0_777"/>
          <p:cNvSpPr txBox="1"/>
          <p:nvPr/>
        </p:nvSpPr>
        <p:spPr>
          <a:xfrm>
            <a:off x="548640" y="2811780"/>
            <a:ext cx="38406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900"/>
              <a:buFont typeface="Georgia"/>
              <a:buNone/>
            </a:pPr>
            <a:r>
              <a:rPr lang="en" sz="2900" b="0" i="0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Resources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h284e6825819016ea_0_777"/>
          <p:cNvSpPr txBox="1"/>
          <p:nvPr/>
        </p:nvSpPr>
        <p:spPr>
          <a:xfrm>
            <a:off x="4732020" y="2811780"/>
            <a:ext cx="38406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900"/>
              <a:buFont typeface="Georgia"/>
              <a:buNone/>
            </a:pPr>
            <a:r>
              <a:rPr lang="en" sz="2900" b="1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Dependence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h284e6825819016ea_0_777"/>
          <p:cNvSpPr/>
          <p:nvPr/>
        </p:nvSpPr>
        <p:spPr>
          <a:xfrm>
            <a:off x="548640" y="3737610"/>
            <a:ext cx="8023800" cy="754500"/>
          </a:xfrm>
          <a:prstGeom prst="roundRect">
            <a:avLst>
              <a:gd name="adj" fmla="val 10909"/>
            </a:avLst>
          </a:prstGeom>
          <a:solidFill>
            <a:srgbClr val="1E2D3B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h284e6825819016ea_0_777"/>
          <p:cNvSpPr txBox="1"/>
          <p:nvPr/>
        </p:nvSpPr>
        <p:spPr>
          <a:xfrm>
            <a:off x="548640" y="3737610"/>
            <a:ext cx="38406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900"/>
              <a:buFont typeface="Georgia"/>
              <a:buNone/>
            </a:pPr>
            <a:r>
              <a:rPr lang="en" sz="2900" b="0" i="0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Church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h284e6825819016ea_0_777"/>
          <p:cNvSpPr txBox="1"/>
          <p:nvPr/>
        </p:nvSpPr>
        <p:spPr>
          <a:xfrm>
            <a:off x="4732020" y="3737610"/>
            <a:ext cx="38406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900"/>
              <a:buFont typeface="Georgia"/>
              <a:buNone/>
            </a:pPr>
            <a:r>
              <a:rPr lang="en" sz="2900" b="1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Communion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h284e6825819016ea_0_777"/>
          <p:cNvSpPr txBox="1"/>
          <p:nvPr/>
        </p:nvSpPr>
        <p:spPr>
          <a:xfrm>
            <a:off x="548640" y="4491990"/>
            <a:ext cx="80238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He wants to sit at the table of our lives.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h284e6825819016ea_0_796"/>
          <p:cNvSpPr txBox="1"/>
          <p:nvPr/>
        </p:nvSpPr>
        <p:spPr>
          <a:xfrm>
            <a:off x="548640" y="274320"/>
            <a:ext cx="8023800" cy="11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700"/>
              <a:buFont typeface="Georgia"/>
              <a:buNone/>
            </a:pPr>
            <a:r>
              <a:rPr lang="en" sz="27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“To the one who is victorious, I will give the right to </a:t>
            </a:r>
            <a:r>
              <a:rPr lang="en" sz="2700" b="1" i="1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sit with me on my throne</a:t>
            </a:r>
            <a:r>
              <a:rPr lang="en" sz="27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…”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h284e6825819016ea_0_796"/>
          <p:cNvSpPr txBox="1"/>
          <p:nvPr/>
        </p:nvSpPr>
        <p:spPr>
          <a:xfrm>
            <a:off x="548640" y="1405890"/>
            <a:ext cx="80238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C8B07E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C8B07E"/>
                </a:solidFill>
                <a:latin typeface="Georgia"/>
                <a:ea typeface="Georgia"/>
                <a:cs typeface="Georgia"/>
                <a:sym typeface="Georgia"/>
              </a:rPr>
              <a:t>Revelation 3:21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h284e6825819016ea_0_796"/>
          <p:cNvSpPr txBox="1"/>
          <p:nvPr/>
        </p:nvSpPr>
        <p:spPr>
          <a:xfrm>
            <a:off x="1028700" y="1885950"/>
            <a:ext cx="2743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Ephesus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h284e6825819016ea_0_796"/>
          <p:cNvSpPr txBox="1"/>
          <p:nvPr/>
        </p:nvSpPr>
        <p:spPr>
          <a:xfrm>
            <a:off x="3977640" y="1885950"/>
            <a:ext cx="44577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could return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h284e6825819016ea_0_796"/>
          <p:cNvSpPr txBox="1"/>
          <p:nvPr/>
        </p:nvSpPr>
        <p:spPr>
          <a:xfrm>
            <a:off x="1028700" y="2263140"/>
            <a:ext cx="2743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Pergamum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h284e6825819016ea_0_796"/>
          <p:cNvSpPr txBox="1"/>
          <p:nvPr/>
        </p:nvSpPr>
        <p:spPr>
          <a:xfrm>
            <a:off x="3977640" y="2263140"/>
            <a:ext cx="44577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could repent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h284e6825819016ea_0_796"/>
          <p:cNvSpPr txBox="1"/>
          <p:nvPr/>
        </p:nvSpPr>
        <p:spPr>
          <a:xfrm>
            <a:off x="1028700" y="2640330"/>
            <a:ext cx="2743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Thyatira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h284e6825819016ea_0_796"/>
          <p:cNvSpPr txBox="1"/>
          <p:nvPr/>
        </p:nvSpPr>
        <p:spPr>
          <a:xfrm>
            <a:off x="3977640" y="2640330"/>
            <a:ext cx="44577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could hold fast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h284e6825819016ea_0_796"/>
          <p:cNvSpPr txBox="1"/>
          <p:nvPr/>
        </p:nvSpPr>
        <p:spPr>
          <a:xfrm>
            <a:off x="1028700" y="3017520"/>
            <a:ext cx="2743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Sardis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h284e6825819016ea_0_796"/>
          <p:cNvSpPr txBox="1"/>
          <p:nvPr/>
        </p:nvSpPr>
        <p:spPr>
          <a:xfrm>
            <a:off x="3977640" y="3017520"/>
            <a:ext cx="44577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could wake up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h284e6825819016ea_0_796"/>
          <p:cNvSpPr txBox="1"/>
          <p:nvPr/>
        </p:nvSpPr>
        <p:spPr>
          <a:xfrm>
            <a:off x="1028700" y="3394710"/>
            <a:ext cx="2743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3B54A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Laodicea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h284e6825819016ea_0_796"/>
          <p:cNvSpPr txBox="1"/>
          <p:nvPr/>
        </p:nvSpPr>
        <p:spPr>
          <a:xfrm>
            <a:off x="3977640" y="3394710"/>
            <a:ext cx="44577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3B54A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could open the door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h284e6825819016ea_0_796"/>
          <p:cNvSpPr txBox="1"/>
          <p:nvPr/>
        </p:nvSpPr>
        <p:spPr>
          <a:xfrm>
            <a:off x="548640" y="4011930"/>
            <a:ext cx="8023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400"/>
              <a:buFont typeface="Georgia"/>
              <a:buNone/>
            </a:pPr>
            <a:r>
              <a:rPr lang="en" sz="24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Failure does not have to be final. The fire can burn again.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h284e6825819016ea_0_813"/>
          <p:cNvSpPr txBox="1"/>
          <p:nvPr/>
        </p:nvSpPr>
        <p:spPr>
          <a:xfrm>
            <a:off x="548640" y="342900"/>
            <a:ext cx="80238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3600"/>
              <a:buFont typeface="Georgia"/>
              <a:buNone/>
            </a:pPr>
            <a:r>
              <a:rPr lang="en" sz="36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Is Jesus inside or outside?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h284e6825819016ea_0_813"/>
          <p:cNvSpPr/>
          <p:nvPr/>
        </p:nvSpPr>
        <p:spPr>
          <a:xfrm>
            <a:off x="1028700" y="1337310"/>
            <a:ext cx="7063800" cy="1645800"/>
          </a:xfrm>
          <a:prstGeom prst="roundRect">
            <a:avLst>
              <a:gd name="adj" fmla="val 5000"/>
            </a:avLst>
          </a:prstGeom>
          <a:solidFill>
            <a:srgbClr val="1E2D3B"/>
          </a:solidFill>
          <a:ln w="19050" cap="flat" cmpd="sng">
            <a:solidFill>
              <a:srgbClr val="E3B5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h284e6825819016ea_0_813"/>
          <p:cNvSpPr txBox="1"/>
          <p:nvPr/>
        </p:nvSpPr>
        <p:spPr>
          <a:xfrm>
            <a:off x="1234440" y="1337310"/>
            <a:ext cx="6652500" cy="16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700"/>
              <a:buFont typeface="Georgia"/>
              <a:buNone/>
            </a:pPr>
            <a:r>
              <a:rPr lang="en" sz="27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“If your Presence does not go with us, do not send us up from here.”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8B07E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C8B07E"/>
                </a:solidFill>
                <a:latin typeface="Georgia"/>
                <a:ea typeface="Georgia"/>
                <a:cs typeface="Georgia"/>
                <a:sym typeface="Georgia"/>
              </a:rPr>
              <a:t>Exodus 33:15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h284e6825819016ea_0_813"/>
          <p:cNvSpPr txBox="1"/>
          <p:nvPr/>
        </p:nvSpPr>
        <p:spPr>
          <a:xfrm>
            <a:off x="548640" y="3154680"/>
            <a:ext cx="80238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“Lord, if You are not in it, we do not want it.”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h284e6825819016ea_0_813"/>
          <p:cNvSpPr txBox="1"/>
          <p:nvPr/>
        </p:nvSpPr>
        <p:spPr>
          <a:xfrm>
            <a:off x="548640" y="3840480"/>
            <a:ext cx="8023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3B54A"/>
              </a:buClr>
              <a:buSzPts val="3600"/>
              <a:buFont typeface="Georgia"/>
              <a:buNone/>
            </a:pPr>
            <a:r>
              <a:rPr lang="en" sz="3600" b="1" i="0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THE GOAL IS JESUS!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h284e6825819016ea_0_822" descr="stained_glass_door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7220" y="240030"/>
            <a:ext cx="2948940" cy="4588003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h284e6825819016ea_0_822"/>
          <p:cNvSpPr txBox="1"/>
          <p:nvPr/>
        </p:nvSpPr>
        <p:spPr>
          <a:xfrm>
            <a:off x="3977640" y="342900"/>
            <a:ext cx="4938000" cy="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900"/>
              <a:buFont typeface="Georgia"/>
              <a:buNone/>
            </a:pPr>
            <a:r>
              <a:rPr lang="en" sz="29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He is still standing at the door.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h284e6825819016ea_0_822"/>
          <p:cNvSpPr txBox="1"/>
          <p:nvPr/>
        </p:nvSpPr>
        <p:spPr>
          <a:xfrm>
            <a:off x="3977640" y="1440180"/>
            <a:ext cx="49380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0662F"/>
              </a:buClr>
              <a:buSzPts val="3000"/>
              <a:buFont typeface="Georgia"/>
              <a:buNone/>
            </a:pPr>
            <a:r>
              <a:rPr lang="en" sz="3000" b="0" i="0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Still loving.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Clr>
                <a:srgbClr val="C8B07E"/>
              </a:buClr>
              <a:buSzPts val="3000"/>
              <a:buFont typeface="Georgia"/>
              <a:buNone/>
            </a:pPr>
            <a:r>
              <a:rPr lang="en" sz="3000" b="0" i="0" u="none" strike="noStrike" cap="none">
                <a:solidFill>
                  <a:srgbClr val="C8B07E"/>
                </a:solidFill>
                <a:latin typeface="Georgia"/>
                <a:ea typeface="Georgia"/>
                <a:cs typeface="Georgia"/>
                <a:sym typeface="Georgia"/>
              </a:rPr>
              <a:t>Still correcting.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Clr>
                <a:srgbClr val="86BCDD"/>
              </a:buClr>
              <a:buSzPts val="3000"/>
              <a:buFont typeface="Georgia"/>
              <a:buNone/>
            </a:pPr>
            <a:r>
              <a:rPr lang="en" sz="3000" b="0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Still calling.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Clr>
                <a:srgbClr val="E3B54A"/>
              </a:buClr>
              <a:buSzPts val="3000"/>
              <a:buFont typeface="Georgia"/>
              <a:buNone/>
            </a:pPr>
            <a:r>
              <a:rPr lang="en" sz="3000" b="1" i="0" u="none" strike="noStrike" cap="none">
                <a:solidFill>
                  <a:srgbClr val="E3B54A"/>
                </a:solidFill>
                <a:latin typeface="Georgia"/>
                <a:ea typeface="Georgia"/>
                <a:cs typeface="Georgia"/>
                <a:sym typeface="Georgia"/>
              </a:rPr>
              <a:t>Still knocking.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h284e6825819016ea_0_822"/>
          <p:cNvSpPr txBox="1"/>
          <p:nvPr/>
        </p:nvSpPr>
        <p:spPr>
          <a:xfrm>
            <a:off x="3977640" y="3669030"/>
            <a:ext cx="49380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“Whoever has ears, let them hear what the Spirit says to the churches.”  — Rev. 3:22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h69d93d9693bdaf86_0_1059"/>
          <p:cNvPicPr preferRelativeResize="0"/>
          <p:nvPr/>
        </p:nvPicPr>
        <p:blipFill rotWithShape="1">
          <a:blip r:embed="rId4">
            <a:alphaModFix/>
          </a:blip>
          <a:srcRect l="5621" t="3807" r="8829" b="10650"/>
          <a:stretch/>
        </p:blipFill>
        <p:spPr>
          <a:xfrm>
            <a:off x="6840549" y="3130875"/>
            <a:ext cx="2434949" cy="2044027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h69d93d9693bdaf86_0_1059"/>
          <p:cNvSpPr txBox="1"/>
          <p:nvPr/>
        </p:nvSpPr>
        <p:spPr>
          <a:xfrm>
            <a:off x="5849700" y="4478025"/>
            <a:ext cx="33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" name="Google Shape;771;p39"/>
          <p:cNvPicPr preferRelativeResize="0"/>
          <p:nvPr/>
        </p:nvPicPr>
        <p:blipFill rotWithShape="1">
          <a:blip r:embed="rId4">
            <a:alphaModFix/>
          </a:blip>
          <a:srcRect l="5621" t="3807" r="8829" b="10650"/>
          <a:stretch/>
        </p:blipFill>
        <p:spPr>
          <a:xfrm>
            <a:off x="6807924" y="-12"/>
            <a:ext cx="2434949" cy="2044027"/>
          </a:xfrm>
          <a:prstGeom prst="rect">
            <a:avLst/>
          </a:prstGeom>
          <a:noFill/>
          <a:ln>
            <a:noFill/>
          </a:ln>
        </p:spPr>
      </p:pic>
      <p:sp>
        <p:nvSpPr>
          <p:cNvPr id="772" name="Google Shape;772;p39"/>
          <p:cNvSpPr txBox="1"/>
          <p:nvPr/>
        </p:nvSpPr>
        <p:spPr>
          <a:xfrm>
            <a:off x="5849700" y="4478025"/>
            <a:ext cx="33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98AF47-D2AD-BF1F-BD5A-E6AEEE89491C}"/>
              </a:ext>
            </a:extLst>
          </p:cNvPr>
          <p:cNvSpPr txBox="1"/>
          <p:nvPr/>
        </p:nvSpPr>
        <p:spPr>
          <a:xfrm>
            <a:off x="2536945" y="4200739"/>
            <a:ext cx="4543231" cy="40011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dirty="0">
                <a:ln/>
                <a:solidFill>
                  <a:schemeClr val="accent4"/>
                </a:solidFill>
              </a:rPr>
              <a:t>www.covingtonwacc.org/7churches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617</Words>
  <Application>Microsoft Office PowerPoint</Application>
  <PresentationFormat>On-screen Show (16:9)</PresentationFormat>
  <Paragraphs>134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Georgia</vt:lpstr>
      <vt:lpstr>Calibri</vt:lpstr>
      <vt:lpstr>Times New Roman</vt:lpstr>
      <vt:lpstr>Arial</vt:lpstr>
      <vt:lpstr>Playfair Display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ccc media</dc:creator>
  <cp:lastModifiedBy>ccc media</cp:lastModifiedBy>
  <cp:revision>1</cp:revision>
  <dcterms:modified xsi:type="dcterms:W3CDTF">2026-10-03T21:12:58Z</dcterms:modified>
</cp:coreProperties>
</file>