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58" r:id="rId3"/>
    <p:sldId id="259" r:id="rId4"/>
    <p:sldId id="269" r:id="rId5"/>
    <p:sldId id="263" r:id="rId6"/>
    <p:sldId id="264" r:id="rId7"/>
    <p:sldId id="270" r:id="rId8"/>
    <p:sldId id="265" r:id="rId9"/>
    <p:sldId id="260" r:id="rId10"/>
    <p:sldId id="281" r:id="rId11"/>
    <p:sldId id="271" r:id="rId12"/>
    <p:sldId id="272" r:id="rId13"/>
    <p:sldId id="273" r:id="rId14"/>
    <p:sldId id="274" r:id="rId15"/>
    <p:sldId id="282" r:id="rId16"/>
    <p:sldId id="275" r:id="rId17"/>
    <p:sldId id="276" r:id="rId18"/>
    <p:sldId id="277" r:id="rId19"/>
    <p:sldId id="261" r:id="rId20"/>
    <p:sldId id="278" r:id="rId21"/>
    <p:sldId id="283" r:id="rId22"/>
    <p:sldId id="284" r:id="rId23"/>
    <p:sldId id="280" r:id="rId24"/>
    <p:sldId id="262"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rry Jazbec" userId="f7e2c40266921d4c" providerId="LiveId" clId="{55EE4503-F109-47C3-93F3-F73C37F154CC}"/>
    <pc:docChg chg="modSld">
      <pc:chgData name="Jerry Jazbec" userId="f7e2c40266921d4c" providerId="LiveId" clId="{55EE4503-F109-47C3-93F3-F73C37F154CC}" dt="2024-01-31T18:39:23.469" v="10" actId="255"/>
      <pc:docMkLst>
        <pc:docMk/>
      </pc:docMkLst>
      <pc:sldChg chg="modSp mod">
        <pc:chgData name="Jerry Jazbec" userId="f7e2c40266921d4c" providerId="LiveId" clId="{55EE4503-F109-47C3-93F3-F73C37F154CC}" dt="2024-01-31T18:39:23.469" v="10" actId="255"/>
        <pc:sldMkLst>
          <pc:docMk/>
          <pc:sldMk cId="886527401" sldId="262"/>
        </pc:sldMkLst>
        <pc:spChg chg="mod">
          <ac:chgData name="Jerry Jazbec" userId="f7e2c40266921d4c" providerId="LiveId" clId="{55EE4503-F109-47C3-93F3-F73C37F154CC}" dt="2024-01-31T18:39:23.469" v="10" actId="255"/>
          <ac:spMkLst>
            <pc:docMk/>
            <pc:sldMk cId="886527401" sldId="262"/>
            <ac:spMk id="2" creationId="{1626B669-0EEE-1207-C8B7-B6E8E57158DB}"/>
          </ac:spMkLst>
        </pc:spChg>
        <pc:spChg chg="mod">
          <ac:chgData name="Jerry Jazbec" userId="f7e2c40266921d4c" providerId="LiveId" clId="{55EE4503-F109-47C3-93F3-F73C37F154CC}" dt="2024-01-31T18:38:46.603" v="8" actId="2711"/>
          <ac:spMkLst>
            <pc:docMk/>
            <pc:sldMk cId="886527401" sldId="262"/>
            <ac:spMk id="3" creationId="{102AF67C-5214-CE28-D79D-2E1E595C467B}"/>
          </ac:spMkLst>
        </pc:spChg>
      </pc:sldChg>
      <pc:sldChg chg="modSp mod">
        <pc:chgData name="Jerry Jazbec" userId="f7e2c40266921d4c" providerId="LiveId" clId="{55EE4503-F109-47C3-93F3-F73C37F154CC}" dt="2024-01-31T18:37:19.683" v="5" actId="255"/>
        <pc:sldMkLst>
          <pc:docMk/>
          <pc:sldMk cId="777760894" sldId="280"/>
        </pc:sldMkLst>
        <pc:spChg chg="mod">
          <ac:chgData name="Jerry Jazbec" userId="f7e2c40266921d4c" providerId="LiveId" clId="{55EE4503-F109-47C3-93F3-F73C37F154CC}" dt="2024-01-31T18:37:19.683" v="5" actId="255"/>
          <ac:spMkLst>
            <pc:docMk/>
            <pc:sldMk cId="777760894" sldId="280"/>
            <ac:spMk id="2" creationId="{AD6AEC7C-B4D2-869D-E102-14877DCA6CB6}"/>
          </ac:spMkLst>
        </pc:spChg>
        <pc:spChg chg="mod">
          <ac:chgData name="Jerry Jazbec" userId="f7e2c40266921d4c" providerId="LiveId" clId="{55EE4503-F109-47C3-93F3-F73C37F154CC}" dt="2024-01-31T18:36:50.918" v="2" actId="255"/>
          <ac:spMkLst>
            <pc:docMk/>
            <pc:sldMk cId="777760894" sldId="280"/>
            <ac:spMk id="3" creationId="{8AD46A7E-E30B-7B05-24E5-604E6E82CB6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795FF9-2AC3-445D-A46F-21C27178A187}" type="datetimeFigureOut">
              <a:rPr lang="en-US" smtClean="0"/>
              <a:t>1/31/2024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8AEF3F-CBDD-442C-9423-39D48A8507EB}" type="slidenum">
              <a:rPr lang="en-US" smtClean="0"/>
              <a:t>‹#›</a:t>
            </a:fld>
            <a:endParaRPr lang="en-US"/>
          </a:p>
        </p:txBody>
      </p:sp>
    </p:spTree>
    <p:extLst>
      <p:ext uri="{BB962C8B-B14F-4D97-AF65-F5344CB8AC3E}">
        <p14:creationId xmlns:p14="http://schemas.microsoft.com/office/powerpoint/2010/main" val="1106805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971A9-6972-F9A5-F20F-20262BA539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22CFFD-6967-8C53-8E6E-85073E7B3E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6AB63B-B5A5-7ADE-22A0-A5725FFEDBAA}"/>
              </a:ext>
            </a:extLst>
          </p:cNvPr>
          <p:cNvSpPr>
            <a:spLocks noGrp="1"/>
          </p:cNvSpPr>
          <p:nvPr>
            <p:ph type="dt" sz="half" idx="10"/>
          </p:nvPr>
        </p:nvSpPr>
        <p:spPr/>
        <p:txBody>
          <a:bodyPr/>
          <a:lstStyle/>
          <a:p>
            <a:fld id="{D5507A7E-76E1-4D7A-9549-C8FB5BEECB31}" type="datetime1">
              <a:rPr lang="en-US" smtClean="0"/>
              <a:t>1/31/2024</a:t>
            </a:fld>
            <a:endParaRPr lang="en-US"/>
          </a:p>
        </p:txBody>
      </p:sp>
      <p:sp>
        <p:nvSpPr>
          <p:cNvPr id="5" name="Footer Placeholder 4">
            <a:extLst>
              <a:ext uri="{FF2B5EF4-FFF2-40B4-BE49-F238E27FC236}">
                <a16:creationId xmlns:a16="http://schemas.microsoft.com/office/drawing/2014/main" id="{219D67FD-7600-EFA8-B1B4-5D2DA83329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CED688-42D8-E696-428E-5371F57BDCC9}"/>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4263582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1F3B4-6819-1D73-B662-90CB0EE0000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393689E-179C-62D0-A65D-BB04E724FFF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A6FD4D-7CC9-E82C-720E-9179EFCB1157}"/>
              </a:ext>
            </a:extLst>
          </p:cNvPr>
          <p:cNvSpPr>
            <a:spLocks noGrp="1"/>
          </p:cNvSpPr>
          <p:nvPr>
            <p:ph type="dt" sz="half" idx="10"/>
          </p:nvPr>
        </p:nvSpPr>
        <p:spPr/>
        <p:txBody>
          <a:bodyPr/>
          <a:lstStyle/>
          <a:p>
            <a:fld id="{1A97CAF4-1464-439E-A286-E5C1DF44AC61}" type="datetime1">
              <a:rPr lang="en-US" smtClean="0"/>
              <a:t>1/31/2024</a:t>
            </a:fld>
            <a:endParaRPr lang="en-US"/>
          </a:p>
        </p:txBody>
      </p:sp>
      <p:sp>
        <p:nvSpPr>
          <p:cNvPr id="5" name="Footer Placeholder 4">
            <a:extLst>
              <a:ext uri="{FF2B5EF4-FFF2-40B4-BE49-F238E27FC236}">
                <a16:creationId xmlns:a16="http://schemas.microsoft.com/office/drawing/2014/main" id="{7F7990A4-6B1C-0BC4-1F6B-7B72D360D5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504F53-6776-ED57-0715-AA34E94A335B}"/>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2624203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9A157-6939-75A1-E1D1-205358332BC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F6AF16D-1F15-AF5B-49B5-D5BC364E7B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415C30-4F48-9119-6FE2-134EEBF1FF4A}"/>
              </a:ext>
            </a:extLst>
          </p:cNvPr>
          <p:cNvSpPr>
            <a:spLocks noGrp="1"/>
          </p:cNvSpPr>
          <p:nvPr>
            <p:ph type="dt" sz="half" idx="10"/>
          </p:nvPr>
        </p:nvSpPr>
        <p:spPr/>
        <p:txBody>
          <a:bodyPr/>
          <a:lstStyle/>
          <a:p>
            <a:fld id="{1D6C5CFC-7B0E-48E0-8CF1-B252CFC65ED5}" type="datetime1">
              <a:rPr lang="en-US" smtClean="0"/>
              <a:t>1/31/2024</a:t>
            </a:fld>
            <a:endParaRPr lang="en-US"/>
          </a:p>
        </p:txBody>
      </p:sp>
      <p:sp>
        <p:nvSpPr>
          <p:cNvPr id="5" name="Footer Placeholder 4">
            <a:extLst>
              <a:ext uri="{FF2B5EF4-FFF2-40B4-BE49-F238E27FC236}">
                <a16:creationId xmlns:a16="http://schemas.microsoft.com/office/drawing/2014/main" id="{613ACA9D-3E6C-D689-8EF4-CCA13756BB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0F0530-87E5-2DB9-8EAF-D0C67E7E20A9}"/>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4112168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2EFEF-2D8A-B52F-B92A-9DE93365CA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C4E48A-158D-7760-B7D8-2538040D76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23D7F5-BBB7-DC41-0F46-A4AA3BD67EF6}"/>
              </a:ext>
            </a:extLst>
          </p:cNvPr>
          <p:cNvSpPr>
            <a:spLocks noGrp="1"/>
          </p:cNvSpPr>
          <p:nvPr>
            <p:ph type="dt" sz="half" idx="10"/>
          </p:nvPr>
        </p:nvSpPr>
        <p:spPr/>
        <p:txBody>
          <a:bodyPr/>
          <a:lstStyle/>
          <a:p>
            <a:fld id="{DB9CBB35-E8DC-4086-8DA6-87E64123BCFD}" type="datetime1">
              <a:rPr lang="en-US" smtClean="0"/>
              <a:t>1/31/2024</a:t>
            </a:fld>
            <a:endParaRPr lang="en-US"/>
          </a:p>
        </p:txBody>
      </p:sp>
      <p:sp>
        <p:nvSpPr>
          <p:cNvPr id="5" name="Footer Placeholder 4">
            <a:extLst>
              <a:ext uri="{FF2B5EF4-FFF2-40B4-BE49-F238E27FC236}">
                <a16:creationId xmlns:a16="http://schemas.microsoft.com/office/drawing/2014/main" id="{9F22EB24-8119-7838-8395-052C9F1D40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902B6C-91D3-1803-EBA4-53D0C70A96F9}"/>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2605588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A2B5F-4903-78C3-E7B5-D65D8CBCDD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3EDBA2-8AF2-447B-1429-5E76B9085D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BA5728-5134-1FA7-AFD4-865D1FF80F5D}"/>
              </a:ext>
            </a:extLst>
          </p:cNvPr>
          <p:cNvSpPr>
            <a:spLocks noGrp="1"/>
          </p:cNvSpPr>
          <p:nvPr>
            <p:ph type="dt" sz="half" idx="10"/>
          </p:nvPr>
        </p:nvSpPr>
        <p:spPr/>
        <p:txBody>
          <a:bodyPr/>
          <a:lstStyle/>
          <a:p>
            <a:fld id="{5A86AE42-0B05-48E1-A89B-D12DE64A9CF3}" type="datetime1">
              <a:rPr lang="en-US" smtClean="0"/>
              <a:t>1/31/2024</a:t>
            </a:fld>
            <a:endParaRPr lang="en-US"/>
          </a:p>
        </p:txBody>
      </p:sp>
      <p:sp>
        <p:nvSpPr>
          <p:cNvPr id="5" name="Footer Placeholder 4">
            <a:extLst>
              <a:ext uri="{FF2B5EF4-FFF2-40B4-BE49-F238E27FC236}">
                <a16:creationId xmlns:a16="http://schemas.microsoft.com/office/drawing/2014/main" id="{A71519AC-3773-E8F8-0827-41A067AD9E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B8CCDC-5886-1FE6-4476-D0CBC77C8050}"/>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3527567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A4795-8473-74EC-3EDD-9EF232E962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BC2C57-95F2-27ED-0AE1-96088F0161D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FDEF973-732E-AA95-D3E0-F134AE7307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B30045-9EF6-182A-C520-4E8F6D2815F2}"/>
              </a:ext>
            </a:extLst>
          </p:cNvPr>
          <p:cNvSpPr>
            <a:spLocks noGrp="1"/>
          </p:cNvSpPr>
          <p:nvPr>
            <p:ph type="dt" sz="half" idx="10"/>
          </p:nvPr>
        </p:nvSpPr>
        <p:spPr/>
        <p:txBody>
          <a:bodyPr/>
          <a:lstStyle/>
          <a:p>
            <a:fld id="{7FCFBDF9-0576-441A-AB93-A01EEDF4D816}" type="datetime1">
              <a:rPr lang="en-US" smtClean="0"/>
              <a:t>1/31/2024</a:t>
            </a:fld>
            <a:endParaRPr lang="en-US"/>
          </a:p>
        </p:txBody>
      </p:sp>
      <p:sp>
        <p:nvSpPr>
          <p:cNvPr id="6" name="Footer Placeholder 5">
            <a:extLst>
              <a:ext uri="{FF2B5EF4-FFF2-40B4-BE49-F238E27FC236}">
                <a16:creationId xmlns:a16="http://schemas.microsoft.com/office/drawing/2014/main" id="{9A3E57C2-DB17-9F31-31C8-45EE2231AD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FF4A40-F88D-4055-BC36-9962DBCFA02D}"/>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290267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4E14F-2DDB-4E67-FD6D-023743FB3E9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5AAC5DA-FF20-2319-D747-5388D9FD8A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DD31E0-A34E-850F-B424-60BAD03522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100AEC-1C72-8307-BD32-00304DB5E4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2BC067-131E-FE39-1011-34A0DC730C7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37F37D-CD52-DCE9-1F49-F34A05E31FD8}"/>
              </a:ext>
            </a:extLst>
          </p:cNvPr>
          <p:cNvSpPr>
            <a:spLocks noGrp="1"/>
          </p:cNvSpPr>
          <p:nvPr>
            <p:ph type="dt" sz="half" idx="10"/>
          </p:nvPr>
        </p:nvSpPr>
        <p:spPr/>
        <p:txBody>
          <a:bodyPr/>
          <a:lstStyle/>
          <a:p>
            <a:fld id="{609F7B33-0ACE-4949-B4F0-8056DF743C10}" type="datetime1">
              <a:rPr lang="en-US" smtClean="0"/>
              <a:t>1/31/2024</a:t>
            </a:fld>
            <a:endParaRPr lang="en-US"/>
          </a:p>
        </p:txBody>
      </p:sp>
      <p:sp>
        <p:nvSpPr>
          <p:cNvPr id="8" name="Footer Placeholder 7">
            <a:extLst>
              <a:ext uri="{FF2B5EF4-FFF2-40B4-BE49-F238E27FC236}">
                <a16:creationId xmlns:a16="http://schemas.microsoft.com/office/drawing/2014/main" id="{EC0DE8A6-1882-8CFA-B11A-2FDE3E11363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B2CE799-7568-8434-57D7-3DF749E59F86}"/>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1526392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51835-04A7-0B5A-5D45-B3840C4A98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427E38E-5522-A572-4008-16AE92611081}"/>
              </a:ext>
            </a:extLst>
          </p:cNvPr>
          <p:cNvSpPr>
            <a:spLocks noGrp="1"/>
          </p:cNvSpPr>
          <p:nvPr>
            <p:ph type="dt" sz="half" idx="10"/>
          </p:nvPr>
        </p:nvSpPr>
        <p:spPr/>
        <p:txBody>
          <a:bodyPr/>
          <a:lstStyle/>
          <a:p>
            <a:fld id="{74B796FD-CCB5-42F5-8991-2BC117CA28C7}" type="datetime1">
              <a:rPr lang="en-US" smtClean="0"/>
              <a:t>1/31/2024</a:t>
            </a:fld>
            <a:endParaRPr lang="en-US"/>
          </a:p>
        </p:txBody>
      </p:sp>
      <p:sp>
        <p:nvSpPr>
          <p:cNvPr id="4" name="Footer Placeholder 3">
            <a:extLst>
              <a:ext uri="{FF2B5EF4-FFF2-40B4-BE49-F238E27FC236}">
                <a16:creationId xmlns:a16="http://schemas.microsoft.com/office/drawing/2014/main" id="{91B241D4-E904-3488-46E7-FCB37F4FF47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AC6B978-B21B-9DEC-9BE3-4B727853D21D}"/>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2253264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E35D57-7E6F-5535-C0FB-06F98CD3D661}"/>
              </a:ext>
            </a:extLst>
          </p:cNvPr>
          <p:cNvSpPr>
            <a:spLocks noGrp="1"/>
          </p:cNvSpPr>
          <p:nvPr>
            <p:ph type="dt" sz="half" idx="10"/>
          </p:nvPr>
        </p:nvSpPr>
        <p:spPr/>
        <p:txBody>
          <a:bodyPr/>
          <a:lstStyle/>
          <a:p>
            <a:fld id="{0F604180-2ECA-4155-81A1-B4A21A63B63F}" type="datetime1">
              <a:rPr lang="en-US" smtClean="0"/>
              <a:t>1/31/2024</a:t>
            </a:fld>
            <a:endParaRPr lang="en-US"/>
          </a:p>
        </p:txBody>
      </p:sp>
      <p:sp>
        <p:nvSpPr>
          <p:cNvPr id="3" name="Footer Placeholder 2">
            <a:extLst>
              <a:ext uri="{FF2B5EF4-FFF2-40B4-BE49-F238E27FC236}">
                <a16:creationId xmlns:a16="http://schemas.microsoft.com/office/drawing/2014/main" id="{1D0587D1-42CA-D448-BC41-9E93A9DBD20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518CC4F-BCA1-4BC6-FF64-FED32C85B6F3}"/>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3304375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8BAAD-B10F-1842-E856-4BE0B5FBB0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59C30B8-3A6A-5EC0-C247-0AF58F0996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BD355CB-C083-258A-9F90-4F17D95205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60B2C0-5C6D-5ECE-E63D-D283E7D68AEA}"/>
              </a:ext>
            </a:extLst>
          </p:cNvPr>
          <p:cNvSpPr>
            <a:spLocks noGrp="1"/>
          </p:cNvSpPr>
          <p:nvPr>
            <p:ph type="dt" sz="half" idx="10"/>
          </p:nvPr>
        </p:nvSpPr>
        <p:spPr/>
        <p:txBody>
          <a:bodyPr/>
          <a:lstStyle/>
          <a:p>
            <a:fld id="{6DEFE0D7-CD83-489A-B61E-82CA291FA1B3}" type="datetime1">
              <a:rPr lang="en-US" smtClean="0"/>
              <a:t>1/31/2024</a:t>
            </a:fld>
            <a:endParaRPr lang="en-US"/>
          </a:p>
        </p:txBody>
      </p:sp>
      <p:sp>
        <p:nvSpPr>
          <p:cNvPr id="6" name="Footer Placeholder 5">
            <a:extLst>
              <a:ext uri="{FF2B5EF4-FFF2-40B4-BE49-F238E27FC236}">
                <a16:creationId xmlns:a16="http://schemas.microsoft.com/office/drawing/2014/main" id="{2E1C2555-F567-1D01-5FAD-9163C6ADC6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3CC30B-C7CE-F0C8-4061-17A920AEC2C3}"/>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350448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BB826-FF95-51D5-DAA4-7344DD09C8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D9DE16-76D3-8135-62E2-87DF173C62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CA71654-A6AC-09DF-9519-6BBABF1CDB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3C74B-6D37-44B4-8A44-F039369D0201}"/>
              </a:ext>
            </a:extLst>
          </p:cNvPr>
          <p:cNvSpPr>
            <a:spLocks noGrp="1"/>
          </p:cNvSpPr>
          <p:nvPr>
            <p:ph type="dt" sz="half" idx="10"/>
          </p:nvPr>
        </p:nvSpPr>
        <p:spPr/>
        <p:txBody>
          <a:bodyPr/>
          <a:lstStyle/>
          <a:p>
            <a:fld id="{30A53220-6AD5-4114-813E-0A301BBA0F59}" type="datetime1">
              <a:rPr lang="en-US" smtClean="0"/>
              <a:t>1/31/2024</a:t>
            </a:fld>
            <a:endParaRPr lang="en-US"/>
          </a:p>
        </p:txBody>
      </p:sp>
      <p:sp>
        <p:nvSpPr>
          <p:cNvPr id="6" name="Footer Placeholder 5">
            <a:extLst>
              <a:ext uri="{FF2B5EF4-FFF2-40B4-BE49-F238E27FC236}">
                <a16:creationId xmlns:a16="http://schemas.microsoft.com/office/drawing/2014/main" id="{C2473BD8-9E97-C456-4034-B2AE51B870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55E0B-D814-4DAE-FA73-1E54EF7E8B7D}"/>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518533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7147C0-AE40-27D4-6F58-173CAB5E74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06A1870-CCC2-687E-8F88-8FC01FE242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691801-8930-7CD4-2F9B-D670F03891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09FF4F-E730-467E-B143-F049C87C04EA}" type="datetime1">
              <a:rPr lang="en-US" smtClean="0"/>
              <a:t>1/31/2024</a:t>
            </a:fld>
            <a:endParaRPr lang="en-US"/>
          </a:p>
        </p:txBody>
      </p:sp>
      <p:sp>
        <p:nvSpPr>
          <p:cNvPr id="5" name="Footer Placeholder 4">
            <a:extLst>
              <a:ext uri="{FF2B5EF4-FFF2-40B4-BE49-F238E27FC236}">
                <a16:creationId xmlns:a16="http://schemas.microsoft.com/office/drawing/2014/main" id="{4E592874-6385-C11D-767E-F0830BB0F2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E268443-8D5F-60B1-0C88-1C80ADE8A9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BB6BCB-662E-4612-9EFF-79C169DC118E}" type="slidenum">
              <a:rPr lang="en-US" smtClean="0"/>
              <a:t>‹#›</a:t>
            </a:fld>
            <a:endParaRPr lang="en-US"/>
          </a:p>
        </p:txBody>
      </p:sp>
    </p:spTree>
    <p:extLst>
      <p:ext uri="{BB962C8B-B14F-4D97-AF65-F5344CB8AC3E}">
        <p14:creationId xmlns:p14="http://schemas.microsoft.com/office/powerpoint/2010/main" val="6997256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studyandobey.com/character-studies/joseph-character-study/"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DE1F0B7-5BBC-40C6-1AFE-009A0C1D2430}"/>
              </a:ext>
            </a:extLst>
          </p:cNvPr>
          <p:cNvSpPr>
            <a:spLocks noGrp="1"/>
          </p:cNvSpPr>
          <p:nvPr>
            <p:ph type="ctrTitle"/>
          </p:nvPr>
        </p:nvSpPr>
        <p:spPr>
          <a:xfrm>
            <a:off x="1524000" y="1122363"/>
            <a:ext cx="9144000" cy="1916672"/>
          </a:xfrm>
        </p:spPr>
        <p:txBody>
          <a:bodyPr/>
          <a:lstStyle/>
          <a:p>
            <a:r>
              <a:rPr lang="en-US" dirty="0">
                <a:latin typeface="Algerian" panose="04020705040A02060702" pitchFamily="82" charset="0"/>
              </a:rPr>
              <a:t>1</a:t>
            </a:r>
            <a:r>
              <a:rPr lang="en-US" baseline="30000" dirty="0">
                <a:latin typeface="Algerian" panose="04020705040A02060702" pitchFamily="82" charset="0"/>
              </a:rPr>
              <a:t>st</a:t>
            </a:r>
            <a:r>
              <a:rPr lang="en-US" dirty="0">
                <a:latin typeface="Algerian" panose="04020705040A02060702" pitchFamily="82" charset="0"/>
              </a:rPr>
              <a:t> Timothy</a:t>
            </a:r>
          </a:p>
        </p:txBody>
      </p:sp>
      <p:sp>
        <p:nvSpPr>
          <p:cNvPr id="5" name="Subtitle 4">
            <a:extLst>
              <a:ext uri="{FF2B5EF4-FFF2-40B4-BE49-F238E27FC236}">
                <a16:creationId xmlns:a16="http://schemas.microsoft.com/office/drawing/2014/main" id="{365AC848-DCA4-8A6D-0505-0C9A375C5236}"/>
              </a:ext>
            </a:extLst>
          </p:cNvPr>
          <p:cNvSpPr>
            <a:spLocks noGrp="1"/>
          </p:cNvSpPr>
          <p:nvPr>
            <p:ph type="subTitle" idx="1"/>
          </p:nvPr>
        </p:nvSpPr>
        <p:spPr>
          <a:xfrm>
            <a:off x="1524000" y="3119718"/>
            <a:ext cx="9144000" cy="2138082"/>
          </a:xfrm>
        </p:spPr>
        <p:txBody>
          <a:bodyPr>
            <a:normAutofit/>
          </a:bodyPr>
          <a:lstStyle/>
          <a:p>
            <a:r>
              <a:rPr lang="en-US" sz="4000" dirty="0"/>
              <a:t>Bible Study</a:t>
            </a:r>
          </a:p>
          <a:p>
            <a:r>
              <a:rPr lang="en-US" sz="4000" dirty="0"/>
              <a:t>Day 5</a:t>
            </a:r>
          </a:p>
          <a:p>
            <a:r>
              <a:rPr lang="en-US" sz="4000" dirty="0"/>
              <a:t>Chapter 4</a:t>
            </a:r>
          </a:p>
        </p:txBody>
      </p:sp>
      <p:sp>
        <p:nvSpPr>
          <p:cNvPr id="3" name="Slide Number Placeholder 2">
            <a:extLst>
              <a:ext uri="{FF2B5EF4-FFF2-40B4-BE49-F238E27FC236}">
                <a16:creationId xmlns:a16="http://schemas.microsoft.com/office/drawing/2014/main" id="{E4395A6D-EC18-8226-EC21-4F00F1CC3205}"/>
              </a:ext>
            </a:extLst>
          </p:cNvPr>
          <p:cNvSpPr>
            <a:spLocks noGrp="1"/>
          </p:cNvSpPr>
          <p:nvPr>
            <p:ph type="sldNum" sz="quarter" idx="12"/>
          </p:nvPr>
        </p:nvSpPr>
        <p:spPr/>
        <p:txBody>
          <a:bodyPr/>
          <a:lstStyle/>
          <a:p>
            <a:fld id="{CBBB6BCB-662E-4612-9EFF-79C169DC118E}" type="slidenum">
              <a:rPr lang="en-US" smtClean="0"/>
              <a:t>1</a:t>
            </a:fld>
            <a:endParaRPr lang="en-US"/>
          </a:p>
        </p:txBody>
      </p:sp>
    </p:spTree>
    <p:extLst>
      <p:ext uri="{BB962C8B-B14F-4D97-AF65-F5344CB8AC3E}">
        <p14:creationId xmlns:p14="http://schemas.microsoft.com/office/powerpoint/2010/main" val="2150569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4C50A-4605-989B-EC03-4132674350D6}"/>
              </a:ext>
            </a:extLst>
          </p:cNvPr>
          <p:cNvSpPr>
            <a:spLocks noGrp="1"/>
          </p:cNvSpPr>
          <p:nvPr>
            <p:ph type="title"/>
          </p:nvPr>
        </p:nvSpPr>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Here are a few ways to creatively nourish yourselves with the food from the Bible:</a:t>
            </a:r>
            <a:endParaRPr lang="en-US" dirty="0"/>
          </a:p>
        </p:txBody>
      </p:sp>
      <p:sp>
        <p:nvSpPr>
          <p:cNvPr id="3" name="Content Placeholder 2">
            <a:extLst>
              <a:ext uri="{FF2B5EF4-FFF2-40B4-BE49-F238E27FC236}">
                <a16:creationId xmlns:a16="http://schemas.microsoft.com/office/drawing/2014/main" id="{D3E937BD-9594-4E5D-6703-E0A01616A3BA}"/>
              </a:ext>
            </a:extLst>
          </p:cNvPr>
          <p:cNvSpPr>
            <a:spLocks noGrp="1"/>
          </p:cNvSpPr>
          <p:nvPr>
            <p:ph idx="1"/>
          </p:nvPr>
        </p:nvSpPr>
        <p:spPr/>
        <p:txBody>
          <a:bodyPr/>
          <a:lstStyle/>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endPar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Memorize Scripture. You can make up a song to remember it better.</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Listen to audio Bible. While you are doing chores in your house, you can play an audio Bible and the words will go into your mind and cycle there.</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Make use of commute time by listening to Scripture.</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Skip television one night a week (or more) and listen to a sermon instead.</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Join mid-week Bible study.</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b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world constantly bombards us with unhealthy ideas and temptations. It is almost unavoidable. If you do not fight back against these streams of unhealthy input by taking in even more Scripture, then how can you win?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F3B9C351-0C94-CD8F-95B2-F40611FB27EE}"/>
              </a:ext>
            </a:extLst>
          </p:cNvPr>
          <p:cNvSpPr>
            <a:spLocks noGrp="1"/>
          </p:cNvSpPr>
          <p:nvPr>
            <p:ph type="sldNum" sz="quarter" idx="12"/>
          </p:nvPr>
        </p:nvSpPr>
        <p:spPr/>
        <p:txBody>
          <a:bodyPr/>
          <a:lstStyle/>
          <a:p>
            <a:fld id="{CBBB6BCB-662E-4612-9EFF-79C169DC118E}" type="slidenum">
              <a:rPr lang="en-US" smtClean="0"/>
              <a:t>10</a:t>
            </a:fld>
            <a:endParaRPr lang="en-US"/>
          </a:p>
        </p:txBody>
      </p:sp>
    </p:spTree>
    <p:extLst>
      <p:ext uri="{BB962C8B-B14F-4D97-AF65-F5344CB8AC3E}">
        <p14:creationId xmlns:p14="http://schemas.microsoft.com/office/powerpoint/2010/main" val="1399975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E057A-34CA-E6E8-16E3-1BEDB53D57FE}"/>
              </a:ext>
            </a:extLst>
          </p:cNvPr>
          <p:cNvSpPr>
            <a:spLocks noGrp="1"/>
          </p:cNvSpPr>
          <p:nvPr>
            <p:ph type="title"/>
          </p:nvPr>
        </p:nvSpPr>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4:6-16 Defense against the Dangers</a:t>
            </a:r>
            <a:endParaRPr lang="en-US" dirty="0"/>
          </a:p>
        </p:txBody>
      </p:sp>
      <p:sp>
        <p:nvSpPr>
          <p:cNvPr id="3" name="Content Placeholder 2">
            <a:extLst>
              <a:ext uri="{FF2B5EF4-FFF2-40B4-BE49-F238E27FC236}">
                <a16:creationId xmlns:a16="http://schemas.microsoft.com/office/drawing/2014/main" id="{4D06E0DC-F22A-A991-23E4-44163A131D7A}"/>
              </a:ext>
            </a:extLst>
          </p:cNvPr>
          <p:cNvSpPr>
            <a:spLocks noGrp="1"/>
          </p:cNvSpPr>
          <p:nvPr>
            <p:ph idx="1"/>
          </p:nvPr>
        </p:nvSpPr>
        <p:spPr/>
        <p:txBody>
          <a:bodyPr/>
          <a:lstStyle/>
          <a:p>
            <a:pPr marL="0" marR="0">
              <a:lnSpc>
                <a:spcPct val="107000"/>
              </a:lnSpc>
              <a:spcBef>
                <a:spcPts val="0"/>
              </a:spcBef>
              <a:spcAft>
                <a:spcPts val="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refuse profane and old wives' fables, and exercise thyself </a:t>
            </a:r>
            <a:r>
              <a:rPr lang="en-US" sz="2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rather</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unto godliness.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0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Avoid worldly fables – These could refer to superstitions or myths. Basically they are silly things which some people believe who don’t know any better. Paul mentions old women, apparently because they are more prone to believe such things. This is not a knock on old women. Each gender and age group faces its own specific temptations. And it is true that old women would likely be more susceptible to these kinds of things than a recent college graduate.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5" name="Slide Number Placeholder 4">
            <a:extLst>
              <a:ext uri="{FF2B5EF4-FFF2-40B4-BE49-F238E27FC236}">
                <a16:creationId xmlns:a16="http://schemas.microsoft.com/office/drawing/2014/main" id="{AA341B7F-DE30-3F56-D2CF-AEE981C4A5BD}"/>
              </a:ext>
            </a:extLst>
          </p:cNvPr>
          <p:cNvSpPr>
            <a:spLocks noGrp="1"/>
          </p:cNvSpPr>
          <p:nvPr>
            <p:ph type="sldNum" sz="quarter" idx="12"/>
          </p:nvPr>
        </p:nvSpPr>
        <p:spPr/>
        <p:txBody>
          <a:bodyPr/>
          <a:lstStyle/>
          <a:p>
            <a:fld id="{CBBB6BCB-662E-4612-9EFF-79C169DC118E}" type="slidenum">
              <a:rPr lang="en-US" smtClean="0"/>
              <a:t>11</a:t>
            </a:fld>
            <a:endParaRPr lang="en-US"/>
          </a:p>
        </p:txBody>
      </p:sp>
    </p:spTree>
    <p:extLst>
      <p:ext uri="{BB962C8B-B14F-4D97-AF65-F5344CB8AC3E}">
        <p14:creationId xmlns:p14="http://schemas.microsoft.com/office/powerpoint/2010/main" val="239441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E057A-34CA-E6E8-16E3-1BEDB53D57FE}"/>
              </a:ext>
            </a:extLst>
          </p:cNvPr>
          <p:cNvSpPr>
            <a:spLocks noGrp="1"/>
          </p:cNvSpPr>
          <p:nvPr>
            <p:ph type="title"/>
          </p:nvPr>
        </p:nvSpPr>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4:6-16 Defense against the Dangers</a:t>
            </a:r>
            <a:endParaRPr lang="en-US" dirty="0"/>
          </a:p>
        </p:txBody>
      </p:sp>
      <p:sp>
        <p:nvSpPr>
          <p:cNvPr id="3" name="Content Placeholder 2">
            <a:extLst>
              <a:ext uri="{FF2B5EF4-FFF2-40B4-BE49-F238E27FC236}">
                <a16:creationId xmlns:a16="http://schemas.microsoft.com/office/drawing/2014/main" id="{4D06E0DC-F22A-A991-23E4-44163A131D7A}"/>
              </a:ext>
            </a:extLst>
          </p:cNvPr>
          <p:cNvSpPr>
            <a:spLocks noGrp="1"/>
          </p:cNvSpPr>
          <p:nvPr>
            <p:ph idx="1"/>
          </p:nvPr>
        </p:nvSpPr>
        <p:spPr>
          <a:xfrm>
            <a:off x="838200" y="1559859"/>
            <a:ext cx="10515600" cy="4617104"/>
          </a:xfrm>
        </p:spPr>
        <p:txBody>
          <a:bodyPr>
            <a:normAutofit fontScale="92500" lnSpcReduction="10000"/>
          </a:bodyPr>
          <a:lstStyle/>
          <a:p>
            <a:pPr marL="0" marR="0">
              <a:lnSpc>
                <a:spcPct val="107000"/>
              </a:lnSpc>
              <a:spcBef>
                <a:spcPts val="0"/>
              </a:spcBef>
              <a:spcAft>
                <a:spcPts val="600"/>
              </a:spcAft>
            </a:pPr>
            <a:r>
              <a:rPr lang="en-US" sz="22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 </a:t>
            </a:r>
            <a:r>
              <a:rPr lang="en-US"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bodily exercise </a:t>
            </a:r>
            <a:r>
              <a:rPr lang="en-US" sz="22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profiteth</a:t>
            </a:r>
            <a:r>
              <a:rPr lang="en-US"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little: but godliness is profitable unto all things, having promise of the life that now is, and of that which is to come.</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Discipline yourselves for the purpose of godliness – Leading a godly life requires spiritual discipline. You want to read the Bible every day? Not easy. You want to pray a certain amount of time before sleeping at night? Not easy. You want to memorize a book of the Bible? Doesn’t happen by itself. You want to read through some Christian books? You will be tempted to put them down and surf the internet instead. You want to be consistent to join prayer meeting, church, or Bible study. It is easier said than done.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entire Christian life is a battle. And discipline is one of the most important elements for us. A lazy and undisciplined believer is not likely to grow or win battles against temptation. Our flesh is weak. Many times we will be tempted to take the easy way out and go to sleep or turn on the tube, instead of forcing ourselves engage in the more mentally taxing work of studying Scripture. The Bible is not extremely complicated to read or understand in most places. But it is certainly harder to read than your favorite novel series. The pages don’t turn themselves.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Physical discipline is also hard. Committing to exercise is challenging. But it has its reward. The reward is not nearly as great as spiritual discipline. If physical discipline is therefore valuable, how much more spiritual discipline!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AA341B7F-DE30-3F56-D2CF-AEE981C4A5BD}"/>
              </a:ext>
            </a:extLst>
          </p:cNvPr>
          <p:cNvSpPr>
            <a:spLocks noGrp="1"/>
          </p:cNvSpPr>
          <p:nvPr>
            <p:ph type="sldNum" sz="quarter" idx="12"/>
          </p:nvPr>
        </p:nvSpPr>
        <p:spPr/>
        <p:txBody>
          <a:bodyPr/>
          <a:lstStyle/>
          <a:p>
            <a:fld id="{CBBB6BCB-662E-4612-9EFF-79C169DC118E}" type="slidenum">
              <a:rPr lang="en-US" smtClean="0"/>
              <a:t>12</a:t>
            </a:fld>
            <a:endParaRPr lang="en-US"/>
          </a:p>
        </p:txBody>
      </p:sp>
    </p:spTree>
    <p:extLst>
      <p:ext uri="{BB962C8B-B14F-4D97-AF65-F5344CB8AC3E}">
        <p14:creationId xmlns:p14="http://schemas.microsoft.com/office/powerpoint/2010/main" val="4029519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E057A-34CA-E6E8-16E3-1BEDB53D57FE}"/>
              </a:ext>
            </a:extLst>
          </p:cNvPr>
          <p:cNvSpPr>
            <a:spLocks noGrp="1"/>
          </p:cNvSpPr>
          <p:nvPr>
            <p:ph type="title"/>
          </p:nvPr>
        </p:nvSpPr>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4:6-16 Defense against the Dangers</a:t>
            </a:r>
            <a:endParaRPr lang="en-US" dirty="0"/>
          </a:p>
        </p:txBody>
      </p:sp>
      <p:sp>
        <p:nvSpPr>
          <p:cNvPr id="3" name="Content Placeholder 2">
            <a:extLst>
              <a:ext uri="{FF2B5EF4-FFF2-40B4-BE49-F238E27FC236}">
                <a16:creationId xmlns:a16="http://schemas.microsoft.com/office/drawing/2014/main" id="{4D06E0DC-F22A-A991-23E4-44163A131D7A}"/>
              </a:ext>
            </a:extLst>
          </p:cNvPr>
          <p:cNvSpPr>
            <a:spLocks noGrp="1"/>
          </p:cNvSpPr>
          <p:nvPr>
            <p:ph idx="1"/>
          </p:nvPr>
        </p:nvSpPr>
        <p:spPr/>
        <p:txBody>
          <a:bodyPr/>
          <a:lstStyle/>
          <a:p>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This </a:t>
            </a:r>
            <a:r>
              <a:rPr lang="en-US" sz="2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is</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faithful saying and worthy of all acceptation.</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Again, we have the striking formula which always calls attention to some great truth which, in the Church of the first days, had already obtained among the congregations a broad, if not a universal currency, as one of the great watchwords of the faith.</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5" name="Slide Number Placeholder 4">
            <a:extLst>
              <a:ext uri="{FF2B5EF4-FFF2-40B4-BE49-F238E27FC236}">
                <a16:creationId xmlns:a16="http://schemas.microsoft.com/office/drawing/2014/main" id="{AA341B7F-DE30-3F56-D2CF-AEE981C4A5BD}"/>
              </a:ext>
            </a:extLst>
          </p:cNvPr>
          <p:cNvSpPr>
            <a:spLocks noGrp="1"/>
          </p:cNvSpPr>
          <p:nvPr>
            <p:ph type="sldNum" sz="quarter" idx="12"/>
          </p:nvPr>
        </p:nvSpPr>
        <p:spPr/>
        <p:txBody>
          <a:bodyPr/>
          <a:lstStyle/>
          <a:p>
            <a:fld id="{CBBB6BCB-662E-4612-9EFF-79C169DC118E}" type="slidenum">
              <a:rPr lang="en-US" smtClean="0"/>
              <a:t>13</a:t>
            </a:fld>
            <a:endParaRPr lang="en-US"/>
          </a:p>
        </p:txBody>
      </p:sp>
    </p:spTree>
    <p:extLst>
      <p:ext uri="{BB962C8B-B14F-4D97-AF65-F5344CB8AC3E}">
        <p14:creationId xmlns:p14="http://schemas.microsoft.com/office/powerpoint/2010/main" val="17668956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E057A-34CA-E6E8-16E3-1BEDB53D57FE}"/>
              </a:ext>
            </a:extLst>
          </p:cNvPr>
          <p:cNvSpPr>
            <a:spLocks noGrp="1"/>
          </p:cNvSpPr>
          <p:nvPr>
            <p:ph type="title"/>
          </p:nvPr>
        </p:nvSpPr>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4:10-16 Advice to young Timothy</a:t>
            </a:r>
            <a:endParaRPr lang="en-US" dirty="0"/>
          </a:p>
        </p:txBody>
      </p:sp>
      <p:sp>
        <p:nvSpPr>
          <p:cNvPr id="3" name="Content Placeholder 2">
            <a:extLst>
              <a:ext uri="{FF2B5EF4-FFF2-40B4-BE49-F238E27FC236}">
                <a16:creationId xmlns:a16="http://schemas.microsoft.com/office/drawing/2014/main" id="{4D06E0DC-F22A-A991-23E4-44163A131D7A}"/>
              </a:ext>
            </a:extLst>
          </p:cNvPr>
          <p:cNvSpPr>
            <a:spLocks noGrp="1"/>
          </p:cNvSpPr>
          <p:nvPr>
            <p:ph idx="1"/>
          </p:nvPr>
        </p:nvSpPr>
        <p:spPr/>
        <p:txBody>
          <a:bodyPr>
            <a:normAutofit lnSpcReduction="10000"/>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therefore we both </a:t>
            </a:r>
            <a:r>
              <a:rPr lang="en-US" sz="2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labour</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and suffer reproach, because we trust in the living God, who is the </a:t>
            </a:r>
            <a:r>
              <a:rPr lang="en-US" sz="2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Saviour</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of all men, specially of those that believe.</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 learn that we must fix our hope on God, the living God. He alone can fulfill us. He alone can give us the joy we long for. Like an adopted child waiting for her father to take her home, we wait for our Father. We know that one day we will see Him face to face. We know that one day we will be given a new body and made perfect like Him.</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we see in this verse that this hope does not only effect our future, it effects our now. This hope acts as a purifying force on our lives. This hope helps us to “set our mind on things above and not on things on the earth.” As we do that, temptations in this world lose their power. Our love for the world fades as our hope in God increases. The lure of earthly riches will start to lose its luster. You will find yourself less interested in empty, worldly pursuits.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child who knows his parent will soon be returning will be more likely to obey his parents’ instructions. Since we know we will face God, it effects our lives today. We want to be ready.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AA341B7F-DE30-3F56-D2CF-AEE981C4A5BD}"/>
              </a:ext>
            </a:extLst>
          </p:cNvPr>
          <p:cNvSpPr>
            <a:spLocks noGrp="1"/>
          </p:cNvSpPr>
          <p:nvPr>
            <p:ph type="sldNum" sz="quarter" idx="12"/>
          </p:nvPr>
        </p:nvSpPr>
        <p:spPr/>
        <p:txBody>
          <a:bodyPr/>
          <a:lstStyle/>
          <a:p>
            <a:fld id="{CBBB6BCB-662E-4612-9EFF-79C169DC118E}" type="slidenum">
              <a:rPr lang="en-US" smtClean="0"/>
              <a:t>14</a:t>
            </a:fld>
            <a:endParaRPr lang="en-US"/>
          </a:p>
        </p:txBody>
      </p:sp>
    </p:spTree>
    <p:extLst>
      <p:ext uri="{BB962C8B-B14F-4D97-AF65-F5344CB8AC3E}">
        <p14:creationId xmlns:p14="http://schemas.microsoft.com/office/powerpoint/2010/main" val="3143247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6BD26-C5CF-3045-5954-927ACE7E941C}"/>
              </a:ext>
            </a:extLst>
          </p:cNvPr>
          <p:cNvSpPr>
            <a:spLocks noGrp="1"/>
          </p:cNvSpPr>
          <p:nvPr>
            <p:ph type="title"/>
          </p:nvPr>
        </p:nvSpPr>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rPr>
              <a:t>If you want to increase your hope in the Father, it is fairly simple. </a:t>
            </a:r>
            <a:endParaRPr lang="en-US" sz="8800" dirty="0"/>
          </a:p>
        </p:txBody>
      </p:sp>
      <p:sp>
        <p:nvSpPr>
          <p:cNvPr id="3" name="Content Placeholder 2">
            <a:extLst>
              <a:ext uri="{FF2B5EF4-FFF2-40B4-BE49-F238E27FC236}">
                <a16:creationId xmlns:a16="http://schemas.microsoft.com/office/drawing/2014/main" id="{415A2448-18DB-F9B1-6271-4FEB708AF935}"/>
              </a:ext>
            </a:extLst>
          </p:cNvPr>
          <p:cNvSpPr>
            <a:spLocks noGrp="1"/>
          </p:cNvSpPr>
          <p:nvPr>
            <p:ph idx="1"/>
          </p:nvPr>
        </p:nvSpPr>
        <p:spPr/>
        <p:txBody>
          <a:bodyPr/>
          <a:lstStyle/>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Spend more time reading about Him. Spend more time meditating on Him. Spend more time talking about Him. As you do this your hope will grow. And this in turn will push you back into the Word and prayer as the place where you can get close to Him now.</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Who is the Savior of all men, especially those who believe – The second part of this statement is easy to understand. Jesus saves believers from their sin. The first part is a little bit harder to understand. In what way is God a Savior to all men?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Firstly, he offers Himself as our Savior. Jesus died on the cross for the “world” (John 3:16). Salvation is available to all. Thus He is called a Savior to all, even though some steadfastly refuse that salvation.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 Secondly, God extends common grace to all men. Common grace includes things like maintaining natural laws, sending rain, causing the sun to rise each day, and giving us life. The Spirit holds back evil. It is God’s plan that saved the free world from Hitler and the Nazis. In Old Testament times He saved the nation of Israel many times, even though that did not guarantee salvation to any individual.</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B704F8AB-B661-C48F-C047-7D3756B37048}"/>
              </a:ext>
            </a:extLst>
          </p:cNvPr>
          <p:cNvSpPr>
            <a:spLocks noGrp="1"/>
          </p:cNvSpPr>
          <p:nvPr>
            <p:ph type="sldNum" sz="quarter" idx="12"/>
          </p:nvPr>
        </p:nvSpPr>
        <p:spPr/>
        <p:txBody>
          <a:bodyPr/>
          <a:lstStyle/>
          <a:p>
            <a:fld id="{CBBB6BCB-662E-4612-9EFF-79C169DC118E}" type="slidenum">
              <a:rPr lang="en-US" smtClean="0"/>
              <a:t>15</a:t>
            </a:fld>
            <a:endParaRPr lang="en-US"/>
          </a:p>
        </p:txBody>
      </p:sp>
    </p:spTree>
    <p:extLst>
      <p:ext uri="{BB962C8B-B14F-4D97-AF65-F5344CB8AC3E}">
        <p14:creationId xmlns:p14="http://schemas.microsoft.com/office/powerpoint/2010/main" val="8877641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E057A-34CA-E6E8-16E3-1BEDB53D57FE}"/>
              </a:ext>
            </a:extLst>
          </p:cNvPr>
          <p:cNvSpPr>
            <a:spLocks noGrp="1"/>
          </p:cNvSpPr>
          <p:nvPr>
            <p:ph type="title"/>
          </p:nvPr>
        </p:nvSpPr>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4:10-16 Advice to young Timothy</a:t>
            </a:r>
            <a:endParaRPr lang="en-US" dirty="0"/>
          </a:p>
        </p:txBody>
      </p:sp>
      <p:sp>
        <p:nvSpPr>
          <p:cNvPr id="3" name="Content Placeholder 2">
            <a:extLst>
              <a:ext uri="{FF2B5EF4-FFF2-40B4-BE49-F238E27FC236}">
                <a16:creationId xmlns:a16="http://schemas.microsoft.com/office/drawing/2014/main" id="{4D06E0DC-F22A-A991-23E4-44163A131D7A}"/>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These things command and teach.</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speech, conduct, love, faith, and purity, set yourself an example of those who believe – Here are a few areas in which a youth should follow God to the extent that he can be a model to other believers.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5" name="Slide Number Placeholder 4">
            <a:extLst>
              <a:ext uri="{FF2B5EF4-FFF2-40B4-BE49-F238E27FC236}">
                <a16:creationId xmlns:a16="http://schemas.microsoft.com/office/drawing/2014/main" id="{AA341B7F-DE30-3F56-D2CF-AEE981C4A5BD}"/>
              </a:ext>
            </a:extLst>
          </p:cNvPr>
          <p:cNvSpPr>
            <a:spLocks noGrp="1"/>
          </p:cNvSpPr>
          <p:nvPr>
            <p:ph type="sldNum" sz="quarter" idx="12"/>
          </p:nvPr>
        </p:nvSpPr>
        <p:spPr/>
        <p:txBody>
          <a:bodyPr/>
          <a:lstStyle/>
          <a:p>
            <a:fld id="{CBBB6BCB-662E-4612-9EFF-79C169DC118E}" type="slidenum">
              <a:rPr lang="en-US" smtClean="0"/>
              <a:t>16</a:t>
            </a:fld>
            <a:endParaRPr lang="en-US"/>
          </a:p>
        </p:txBody>
      </p:sp>
    </p:spTree>
    <p:extLst>
      <p:ext uri="{BB962C8B-B14F-4D97-AF65-F5344CB8AC3E}">
        <p14:creationId xmlns:p14="http://schemas.microsoft.com/office/powerpoint/2010/main" val="3639442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E057A-34CA-E6E8-16E3-1BEDB53D57FE}"/>
              </a:ext>
            </a:extLst>
          </p:cNvPr>
          <p:cNvSpPr>
            <a:spLocks noGrp="1"/>
          </p:cNvSpPr>
          <p:nvPr>
            <p:ph type="title"/>
          </p:nvPr>
        </p:nvSpPr>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4:10-16 Advice to young Timothy</a:t>
            </a:r>
            <a:endParaRPr lang="en-US" dirty="0"/>
          </a:p>
        </p:txBody>
      </p:sp>
      <p:sp>
        <p:nvSpPr>
          <p:cNvPr id="3" name="Content Placeholder 2">
            <a:extLst>
              <a:ext uri="{FF2B5EF4-FFF2-40B4-BE49-F238E27FC236}">
                <a16:creationId xmlns:a16="http://schemas.microsoft.com/office/drawing/2014/main" id="{4D06E0DC-F22A-A991-23E4-44163A131D7A}"/>
              </a:ext>
            </a:extLst>
          </p:cNvPr>
          <p:cNvSpPr>
            <a:spLocks noGrp="1"/>
          </p:cNvSpPr>
          <p:nvPr>
            <p:ph idx="1"/>
          </p:nvPr>
        </p:nvSpPr>
        <p:spPr/>
        <p:txBody>
          <a:bodyPr>
            <a:normAutofit fontScale="92500" lnSpcReduction="10000"/>
          </a:bodyPr>
          <a:lstStyle/>
          <a:p>
            <a:pPr marL="0" marR="0">
              <a:lnSpc>
                <a:spcPct val="107000"/>
              </a:lnSpc>
              <a:spcBef>
                <a:spcPts val="0"/>
              </a:spcBef>
              <a:spcAft>
                <a:spcPts val="600"/>
              </a:spcAft>
            </a:pPr>
            <a:r>
              <a:rPr lang="en-US" sz="22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 </a:t>
            </a:r>
            <a:r>
              <a:rPr lang="en-US"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Let no man despise thy youth; but be thou an example of the believers, in word, in conversation, in charity, in spirit, in faith, in purity.</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Don’t let anyone look down on you because you are young – Youth is not an excuse for laziness or complacency. Throughout Scripture God has often used youth to accomplish His purposes and has often chosen the younger rather than the old. Examples of youth serving God include: David (he was not considered old enough to be a soldier when he slew Goliath), </a:t>
            </a:r>
            <a:r>
              <a:rPr lang="en-US" sz="1800" u="sng"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Joseph</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(he ended up ruling over his older brothers), Daniel (as a youth he stood up to the might of the pagan Babylonian empire, refusing to eat the defiled food), and Jeremiah (he was young, but a bold prophet.)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old are not always wise. Job’s three friends who rebuked him were older than the fourth (Elihu), but not as wise.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From this passage it would appear that Timothy was young. As he was likely younger than many of the people he was preaching to and leading, he may have felt awkward and self-conscious about this. Paul therefore tells him not to worry about these things, but to live in such a way as to be a good example for all and leave no room for any just criticism. If Timothy’s opponents could only say “’he is too young,” but find no character problem to criticize him for, then their argument was not strong!</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5" name="Slide Number Placeholder 4">
            <a:extLst>
              <a:ext uri="{FF2B5EF4-FFF2-40B4-BE49-F238E27FC236}">
                <a16:creationId xmlns:a16="http://schemas.microsoft.com/office/drawing/2014/main" id="{AA341B7F-DE30-3F56-D2CF-AEE981C4A5BD}"/>
              </a:ext>
            </a:extLst>
          </p:cNvPr>
          <p:cNvSpPr>
            <a:spLocks noGrp="1"/>
          </p:cNvSpPr>
          <p:nvPr>
            <p:ph type="sldNum" sz="quarter" idx="12"/>
          </p:nvPr>
        </p:nvSpPr>
        <p:spPr/>
        <p:txBody>
          <a:bodyPr/>
          <a:lstStyle/>
          <a:p>
            <a:fld id="{CBBB6BCB-662E-4612-9EFF-79C169DC118E}" type="slidenum">
              <a:rPr lang="en-US" smtClean="0"/>
              <a:t>17</a:t>
            </a:fld>
            <a:endParaRPr lang="en-US"/>
          </a:p>
        </p:txBody>
      </p:sp>
    </p:spTree>
    <p:extLst>
      <p:ext uri="{BB962C8B-B14F-4D97-AF65-F5344CB8AC3E}">
        <p14:creationId xmlns:p14="http://schemas.microsoft.com/office/powerpoint/2010/main" val="29659612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E057A-34CA-E6E8-16E3-1BEDB53D57FE}"/>
              </a:ext>
            </a:extLst>
          </p:cNvPr>
          <p:cNvSpPr>
            <a:spLocks noGrp="1"/>
          </p:cNvSpPr>
          <p:nvPr>
            <p:ph type="title"/>
          </p:nvPr>
        </p:nvSpPr>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4:10-16 Advice to young Timothy</a:t>
            </a:r>
            <a:endParaRPr lang="en-US" dirty="0"/>
          </a:p>
        </p:txBody>
      </p:sp>
      <p:sp>
        <p:nvSpPr>
          <p:cNvPr id="3" name="Content Placeholder 2">
            <a:extLst>
              <a:ext uri="{FF2B5EF4-FFF2-40B4-BE49-F238E27FC236}">
                <a16:creationId xmlns:a16="http://schemas.microsoft.com/office/drawing/2014/main" id="{4D06E0DC-F22A-A991-23E4-44163A131D7A}"/>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13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Till I come, give attendance to reading, to exhortation, to doctrine.</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Devote yourself to the public reading, teaching, and preaching of Scripture – Scripture is our nutrition. It is the food that makes us grow spiritually. A church will not be a growing church unless God’s Word is taught and preached there. Timothy was to devote himself to these things. It takes hard work, time, and energy to prepare Bible study lessons and sermons. But it is necessary. Timothy was not to take a casual attitude toward this important area. It takes commitment.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AA341B7F-DE30-3F56-D2CF-AEE981C4A5BD}"/>
              </a:ext>
            </a:extLst>
          </p:cNvPr>
          <p:cNvSpPr>
            <a:spLocks noGrp="1"/>
          </p:cNvSpPr>
          <p:nvPr>
            <p:ph type="sldNum" sz="quarter" idx="12"/>
          </p:nvPr>
        </p:nvSpPr>
        <p:spPr/>
        <p:txBody>
          <a:bodyPr/>
          <a:lstStyle/>
          <a:p>
            <a:fld id="{CBBB6BCB-662E-4612-9EFF-79C169DC118E}" type="slidenum">
              <a:rPr lang="en-US" smtClean="0"/>
              <a:t>18</a:t>
            </a:fld>
            <a:endParaRPr lang="en-US"/>
          </a:p>
        </p:txBody>
      </p:sp>
    </p:spTree>
    <p:extLst>
      <p:ext uri="{BB962C8B-B14F-4D97-AF65-F5344CB8AC3E}">
        <p14:creationId xmlns:p14="http://schemas.microsoft.com/office/powerpoint/2010/main" val="40448054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AEC7C-B4D2-869D-E102-14877DCA6CB6}"/>
              </a:ext>
            </a:extLst>
          </p:cNvPr>
          <p:cNvSpPr>
            <a:spLocks noGrp="1"/>
          </p:cNvSpPr>
          <p:nvPr>
            <p:ph type="title"/>
          </p:nvPr>
        </p:nvSpPr>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rPr>
              <a:t>Take for example leading a Bible study.</a:t>
            </a:r>
            <a:endParaRPr lang="en-US" dirty="0"/>
          </a:p>
        </p:txBody>
      </p:sp>
      <p:sp>
        <p:nvSpPr>
          <p:cNvPr id="3" name="Content Placeholder 2">
            <a:extLst>
              <a:ext uri="{FF2B5EF4-FFF2-40B4-BE49-F238E27FC236}">
                <a16:creationId xmlns:a16="http://schemas.microsoft.com/office/drawing/2014/main" id="{8AD46A7E-E30B-7B05-24E5-604E6E82CB69}"/>
              </a:ext>
            </a:extLst>
          </p:cNvPr>
          <p:cNvSpPr>
            <a:spLocks noGrp="1"/>
          </p:cNvSpPr>
          <p:nvPr>
            <p:ph idx="1"/>
          </p:nvPr>
        </p:nvSpPr>
        <p:spPr/>
        <p:txBody>
          <a:bodyPr/>
          <a:lstStyle/>
          <a:p>
            <a:endParaRPr lang="en-US" dirty="0"/>
          </a:p>
          <a:p>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There may be many times when you are tired or a bit under the weather or had a busy week. You may feel like canceling or just having a fellowship time instead. Of course, it is not wrong to do this every now and then. But if you are devoted to the Scripture then you will make time to prepare and try very hard not to cancel.</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5" name="Slide Number Placeholder 4">
            <a:extLst>
              <a:ext uri="{FF2B5EF4-FFF2-40B4-BE49-F238E27FC236}">
                <a16:creationId xmlns:a16="http://schemas.microsoft.com/office/drawing/2014/main" id="{E0731F86-288E-C67C-505B-10A0B64C3A07}"/>
              </a:ext>
            </a:extLst>
          </p:cNvPr>
          <p:cNvSpPr>
            <a:spLocks noGrp="1"/>
          </p:cNvSpPr>
          <p:nvPr>
            <p:ph type="sldNum" sz="quarter" idx="12"/>
          </p:nvPr>
        </p:nvSpPr>
        <p:spPr/>
        <p:txBody>
          <a:bodyPr/>
          <a:lstStyle/>
          <a:p>
            <a:fld id="{CBBB6BCB-662E-4612-9EFF-79C169DC118E}" type="slidenum">
              <a:rPr lang="en-US" smtClean="0"/>
              <a:t>19</a:t>
            </a:fld>
            <a:endParaRPr lang="en-US"/>
          </a:p>
        </p:txBody>
      </p:sp>
    </p:spTree>
    <p:extLst>
      <p:ext uri="{BB962C8B-B14F-4D97-AF65-F5344CB8AC3E}">
        <p14:creationId xmlns:p14="http://schemas.microsoft.com/office/powerpoint/2010/main" val="2713911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B87C4-59B9-BC4C-F4C8-E51CBA2BAA66}"/>
              </a:ext>
            </a:extLst>
          </p:cNvPr>
          <p:cNvSpPr>
            <a:spLocks noGrp="1"/>
          </p:cNvSpPr>
          <p:nvPr>
            <p:ph type="title"/>
          </p:nvPr>
        </p:nvSpPr>
        <p:spPr/>
        <p:txBody>
          <a:bodyPr>
            <a:normAutofit/>
          </a:bodyPr>
          <a:lstStyle/>
          <a:p>
            <a:r>
              <a:rPr lang="en-US"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Dangerous Times</a:t>
            </a:r>
            <a:endParaRPr lang="en-US" dirty="0"/>
          </a:p>
        </p:txBody>
      </p:sp>
      <p:sp>
        <p:nvSpPr>
          <p:cNvPr id="3" name="Content Placeholder 2">
            <a:extLst>
              <a:ext uri="{FF2B5EF4-FFF2-40B4-BE49-F238E27FC236}">
                <a16:creationId xmlns:a16="http://schemas.microsoft.com/office/drawing/2014/main" id="{E7772EE2-FD79-080E-BFDC-C69B42F89C65}"/>
              </a:ext>
            </a:extLst>
          </p:cNvPr>
          <p:cNvSpPr>
            <a:spLocks noGrp="1"/>
          </p:cNvSpPr>
          <p:nvPr>
            <p:ph idx="1"/>
          </p:nvPr>
        </p:nvSpPr>
        <p:spPr/>
        <p:txBody>
          <a:bodyPr>
            <a:normAutofit fontScale="92500" lnSpcReduction="10000"/>
          </a:bodyPr>
          <a:lstStyle/>
          <a:p>
            <a:pPr marL="0" marR="0">
              <a:lnSpc>
                <a:spcPct val="107000"/>
              </a:lnSpc>
              <a:spcBef>
                <a:spcPts val="0"/>
              </a:spcBef>
              <a:spcAft>
                <a:spcPts val="15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Peter 3:3-4</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Knowing this first of all, that scoffers will come in the last days with scoffing, following their own sinful desires. They will say, “Where is the promise of his coming? For ever since the fathers fell asleep, all things are continuing as they were from the beginning of creation.”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John 2:18</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Children, it is the last hour, and as you have heard that antichrist is coming, so now many antichrists have come. Therefore we know that it is the last hour.</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Romans 10:17 </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Consequently, faith comes from hearing the message, and the message is heard through the word about Christ.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Ephesians 4:11-</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 – So Christ himself gave the apostles, the prophets, the evangelists, the pastors and teachers, to equip his people for works of service, so that the body of Christ may be built up</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Peter 1:16</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For we did not follow cleverly devised myths when we made known to you the power and coming of our Lord Jesus Christ, but we were eyewitnesses of his majesty.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Timothy 4:4 </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And will turn away from listening to the truth and wander off into myths.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Slide Number Placeholder 6">
            <a:extLst>
              <a:ext uri="{FF2B5EF4-FFF2-40B4-BE49-F238E27FC236}">
                <a16:creationId xmlns:a16="http://schemas.microsoft.com/office/drawing/2014/main" id="{9FC2A50A-A9C0-888E-73F2-B2FDCF9338F6}"/>
              </a:ext>
            </a:extLst>
          </p:cNvPr>
          <p:cNvSpPr>
            <a:spLocks noGrp="1"/>
          </p:cNvSpPr>
          <p:nvPr>
            <p:ph type="sldNum" sz="quarter" idx="12"/>
          </p:nvPr>
        </p:nvSpPr>
        <p:spPr/>
        <p:txBody>
          <a:bodyPr/>
          <a:lstStyle/>
          <a:p>
            <a:fld id="{CBBB6BCB-662E-4612-9EFF-79C169DC118E}" type="slidenum">
              <a:rPr lang="en-US" smtClean="0"/>
              <a:t>2</a:t>
            </a:fld>
            <a:endParaRPr lang="en-US"/>
          </a:p>
        </p:txBody>
      </p:sp>
    </p:spTree>
    <p:extLst>
      <p:ext uri="{BB962C8B-B14F-4D97-AF65-F5344CB8AC3E}">
        <p14:creationId xmlns:p14="http://schemas.microsoft.com/office/powerpoint/2010/main" val="21856643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E057A-34CA-E6E8-16E3-1BEDB53D57FE}"/>
              </a:ext>
            </a:extLst>
          </p:cNvPr>
          <p:cNvSpPr>
            <a:spLocks noGrp="1"/>
          </p:cNvSpPr>
          <p:nvPr>
            <p:ph type="title"/>
          </p:nvPr>
        </p:nvSpPr>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4:10-16 Advice to young Timothy</a:t>
            </a:r>
            <a:endParaRPr lang="en-US" dirty="0"/>
          </a:p>
        </p:txBody>
      </p:sp>
      <p:sp>
        <p:nvSpPr>
          <p:cNvPr id="3" name="Content Placeholder 2">
            <a:extLst>
              <a:ext uri="{FF2B5EF4-FFF2-40B4-BE49-F238E27FC236}">
                <a16:creationId xmlns:a16="http://schemas.microsoft.com/office/drawing/2014/main" id="{4D06E0DC-F22A-A991-23E4-44163A131D7A}"/>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14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Neglect not the gift that is in thee, which was given thee by prophecy, with the laying on of the hands of the presbytery.</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Do not neglect your gift – Based on the context, it appears that Timothy’s gift is related to teaching or preaching. At some point a group of elders laid hands on him to perhaps ordain him or send him out. When they did this, the Spirit revealed to them Timothy’s gifting and they told him what it was. Paul reminds him now to keep using it.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spiritual gift needs to be used regularly. The more you use it the more you will bless others and the more you yourself will grow. Natural talents like playing sports or an instrument can become rusty and deteriorate with lack of use. And spiritual gifts are similar.</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5" name="Slide Number Placeholder 4">
            <a:extLst>
              <a:ext uri="{FF2B5EF4-FFF2-40B4-BE49-F238E27FC236}">
                <a16:creationId xmlns:a16="http://schemas.microsoft.com/office/drawing/2014/main" id="{AA341B7F-DE30-3F56-D2CF-AEE981C4A5BD}"/>
              </a:ext>
            </a:extLst>
          </p:cNvPr>
          <p:cNvSpPr>
            <a:spLocks noGrp="1"/>
          </p:cNvSpPr>
          <p:nvPr>
            <p:ph type="sldNum" sz="quarter" idx="12"/>
          </p:nvPr>
        </p:nvSpPr>
        <p:spPr/>
        <p:txBody>
          <a:bodyPr/>
          <a:lstStyle/>
          <a:p>
            <a:fld id="{CBBB6BCB-662E-4612-9EFF-79C169DC118E}" type="slidenum">
              <a:rPr lang="en-US" smtClean="0"/>
              <a:t>20</a:t>
            </a:fld>
            <a:endParaRPr lang="en-US"/>
          </a:p>
        </p:txBody>
      </p:sp>
    </p:spTree>
    <p:extLst>
      <p:ext uri="{BB962C8B-B14F-4D97-AF65-F5344CB8AC3E}">
        <p14:creationId xmlns:p14="http://schemas.microsoft.com/office/powerpoint/2010/main" val="2057240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E057A-34CA-E6E8-16E3-1BEDB53D57FE}"/>
              </a:ext>
            </a:extLst>
          </p:cNvPr>
          <p:cNvSpPr>
            <a:spLocks noGrp="1"/>
          </p:cNvSpPr>
          <p:nvPr>
            <p:ph type="title"/>
          </p:nvPr>
        </p:nvSpPr>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4:10-16 Advice to young Timothy</a:t>
            </a:r>
            <a:endParaRPr lang="en-US" dirty="0"/>
          </a:p>
        </p:txBody>
      </p:sp>
      <p:sp>
        <p:nvSpPr>
          <p:cNvPr id="3" name="Content Placeholder 2">
            <a:extLst>
              <a:ext uri="{FF2B5EF4-FFF2-40B4-BE49-F238E27FC236}">
                <a16:creationId xmlns:a16="http://schemas.microsoft.com/office/drawing/2014/main" id="{4D06E0DC-F22A-A991-23E4-44163A131D7A}"/>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15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Meditate upon these things; give thyself wholly to them; that thy profiting may appear to all.</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Watch your life and doctrine closely – Timothy was not to become lax in his spiritual walk. He needed to be alert and vigilant lest the devil get any foothold in his life. Church leaders are not immune to temptation. They have an even bigger target on their backs than most believers do.</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5" name="Slide Number Placeholder 4">
            <a:extLst>
              <a:ext uri="{FF2B5EF4-FFF2-40B4-BE49-F238E27FC236}">
                <a16:creationId xmlns:a16="http://schemas.microsoft.com/office/drawing/2014/main" id="{AA341B7F-DE30-3F56-D2CF-AEE981C4A5BD}"/>
              </a:ext>
            </a:extLst>
          </p:cNvPr>
          <p:cNvSpPr>
            <a:spLocks noGrp="1"/>
          </p:cNvSpPr>
          <p:nvPr>
            <p:ph type="sldNum" sz="quarter" idx="12"/>
          </p:nvPr>
        </p:nvSpPr>
        <p:spPr/>
        <p:txBody>
          <a:bodyPr/>
          <a:lstStyle/>
          <a:p>
            <a:fld id="{CBBB6BCB-662E-4612-9EFF-79C169DC118E}" type="slidenum">
              <a:rPr lang="en-US" smtClean="0"/>
              <a:t>21</a:t>
            </a:fld>
            <a:endParaRPr lang="en-US"/>
          </a:p>
        </p:txBody>
      </p:sp>
    </p:spTree>
    <p:extLst>
      <p:ext uri="{BB962C8B-B14F-4D97-AF65-F5344CB8AC3E}">
        <p14:creationId xmlns:p14="http://schemas.microsoft.com/office/powerpoint/2010/main" val="28264053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E057A-34CA-E6E8-16E3-1BEDB53D57FE}"/>
              </a:ext>
            </a:extLst>
          </p:cNvPr>
          <p:cNvSpPr>
            <a:spLocks noGrp="1"/>
          </p:cNvSpPr>
          <p:nvPr>
            <p:ph type="title"/>
          </p:nvPr>
        </p:nvSpPr>
        <p:spPr>
          <a:xfrm>
            <a:off x="838200" y="500062"/>
            <a:ext cx="10515600" cy="1325563"/>
          </a:xfrm>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4:10-16 Advice to young Timothy</a:t>
            </a:r>
            <a:endParaRPr lang="en-US" dirty="0"/>
          </a:p>
        </p:txBody>
      </p:sp>
      <p:sp>
        <p:nvSpPr>
          <p:cNvPr id="3" name="Content Placeholder 2">
            <a:extLst>
              <a:ext uri="{FF2B5EF4-FFF2-40B4-BE49-F238E27FC236}">
                <a16:creationId xmlns:a16="http://schemas.microsoft.com/office/drawing/2014/main" id="{4D06E0DC-F22A-A991-23E4-44163A131D7A}"/>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16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Take heed unto thyself, and unto the doctrine; continue in them: for in doing this thou shalt both save thyself, and them that hear thee.</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You will save both yourself and your hearers – A leader will not be effective if he is living in sin or goes astray. Unfortunately, many times when a church leader goes astray, many of the flock will follow him. Therefore, Timothy needed to be vigilant to stay on the narrow road for his own sake, but also for the sake of those he was leading.</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AA341B7F-DE30-3F56-D2CF-AEE981C4A5BD}"/>
              </a:ext>
            </a:extLst>
          </p:cNvPr>
          <p:cNvSpPr>
            <a:spLocks noGrp="1"/>
          </p:cNvSpPr>
          <p:nvPr>
            <p:ph type="sldNum" sz="quarter" idx="12"/>
          </p:nvPr>
        </p:nvSpPr>
        <p:spPr/>
        <p:txBody>
          <a:bodyPr/>
          <a:lstStyle/>
          <a:p>
            <a:fld id="{CBBB6BCB-662E-4612-9EFF-79C169DC118E}" type="slidenum">
              <a:rPr lang="en-US" smtClean="0"/>
              <a:t>22</a:t>
            </a:fld>
            <a:endParaRPr lang="en-US"/>
          </a:p>
        </p:txBody>
      </p:sp>
    </p:spTree>
    <p:extLst>
      <p:ext uri="{BB962C8B-B14F-4D97-AF65-F5344CB8AC3E}">
        <p14:creationId xmlns:p14="http://schemas.microsoft.com/office/powerpoint/2010/main" val="26012787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AEC7C-B4D2-869D-E102-14877DCA6CB6}"/>
              </a:ext>
            </a:extLst>
          </p:cNvPr>
          <p:cNvSpPr>
            <a:spLocks noGrp="1"/>
          </p:cNvSpPr>
          <p:nvPr>
            <p:ph type="title"/>
          </p:nvPr>
        </p:nvSpPr>
        <p:spPr/>
        <p:txBody>
          <a:bodyPr>
            <a:normAutofit/>
          </a:bodyPr>
          <a:lstStyle/>
          <a:p>
            <a:r>
              <a:rPr lang="en-US"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 can we find our gift?</a:t>
            </a:r>
            <a:endParaRPr lang="en-US" dirty="0"/>
          </a:p>
        </p:txBody>
      </p:sp>
      <p:sp>
        <p:nvSpPr>
          <p:cNvPr id="3" name="Content Placeholder 2">
            <a:extLst>
              <a:ext uri="{FF2B5EF4-FFF2-40B4-BE49-F238E27FC236}">
                <a16:creationId xmlns:a16="http://schemas.microsoft.com/office/drawing/2014/main" id="{8AD46A7E-E30B-7B05-24E5-604E6E82CB69}"/>
              </a:ext>
            </a:extLst>
          </p:cNvPr>
          <p:cNvSpPr>
            <a:spLocks noGrp="1"/>
          </p:cNvSpPr>
          <p:nvPr>
            <p:ph idx="1"/>
          </p:nvPr>
        </p:nvSpPr>
        <p:spPr/>
        <p:txBody>
          <a:bodyPr/>
          <a:lstStyle/>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best way to discover your spiritual gift is not in seminar or through a survey.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It is by volunteering to serve. As you serve, you will be steered in the direction of your giftings.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if you sit around thinking about what your gift is, you may never find out.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5" name="Slide Number Placeholder 4">
            <a:extLst>
              <a:ext uri="{FF2B5EF4-FFF2-40B4-BE49-F238E27FC236}">
                <a16:creationId xmlns:a16="http://schemas.microsoft.com/office/drawing/2014/main" id="{E0731F86-288E-C67C-505B-10A0B64C3A07}"/>
              </a:ext>
            </a:extLst>
          </p:cNvPr>
          <p:cNvSpPr>
            <a:spLocks noGrp="1"/>
          </p:cNvSpPr>
          <p:nvPr>
            <p:ph type="sldNum" sz="quarter" idx="12"/>
          </p:nvPr>
        </p:nvSpPr>
        <p:spPr/>
        <p:txBody>
          <a:bodyPr/>
          <a:lstStyle/>
          <a:p>
            <a:fld id="{CBBB6BCB-662E-4612-9EFF-79C169DC118E}" type="slidenum">
              <a:rPr lang="en-US" smtClean="0"/>
              <a:t>23</a:t>
            </a:fld>
            <a:endParaRPr lang="en-US"/>
          </a:p>
        </p:txBody>
      </p:sp>
    </p:spTree>
    <p:extLst>
      <p:ext uri="{BB962C8B-B14F-4D97-AF65-F5344CB8AC3E}">
        <p14:creationId xmlns:p14="http://schemas.microsoft.com/office/powerpoint/2010/main" val="7777608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6B669-0EEE-1207-C8B7-B6E8E57158DB}"/>
              </a:ext>
            </a:extLst>
          </p:cNvPr>
          <p:cNvSpPr>
            <a:spLocks noGrp="1"/>
          </p:cNvSpPr>
          <p:nvPr>
            <p:ph type="title"/>
          </p:nvPr>
        </p:nvSpPr>
        <p:spPr/>
        <p:txBody>
          <a:bodyPr>
            <a:normAutofit/>
          </a:bodyPr>
          <a:lstStyle/>
          <a:p>
            <a:r>
              <a:rPr lang="en-US" dirty="0">
                <a:solidFill>
                  <a:srgbClr val="000000"/>
                </a:solidFill>
                <a:effectLst/>
                <a:latin typeface="Times New Roman" panose="02020603050405020304" pitchFamily="18" charset="0"/>
                <a:ea typeface="Calibri" panose="020F0502020204030204" pitchFamily="34" charset="0"/>
              </a:rPr>
              <a:t>Questions for Chapter 5</a:t>
            </a:r>
            <a:endParaRPr lang="en-US" dirty="0"/>
          </a:p>
        </p:txBody>
      </p:sp>
      <p:sp>
        <p:nvSpPr>
          <p:cNvPr id="3" name="Content Placeholder 2">
            <a:extLst>
              <a:ext uri="{FF2B5EF4-FFF2-40B4-BE49-F238E27FC236}">
                <a16:creationId xmlns:a16="http://schemas.microsoft.com/office/drawing/2014/main" id="{102AF67C-5214-CE28-D79D-2E1E595C467B}"/>
              </a:ext>
            </a:extLst>
          </p:cNvPr>
          <p:cNvSpPr>
            <a:spLocks noGrp="1"/>
          </p:cNvSpPr>
          <p:nvPr>
            <p:ph idx="1"/>
          </p:nvPr>
        </p:nvSpPr>
        <p:spPr/>
        <p: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What are some practical ways to maintain proper relationships with the opposite gender in church or ministry?</a:t>
            </a:r>
            <a:endParaRPr lang="en-US" sz="20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How should families treat widows in their own family?</a:t>
            </a:r>
            <a:endParaRPr lang="en-US" sz="20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What kinds of things should a godly widow do?</a:t>
            </a:r>
            <a:endParaRPr lang="en-US" sz="20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0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What is the point of the phrase “do not muzzle the ox”?</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0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Should Christian workers be paid?</a:t>
            </a:r>
          </a:p>
          <a:p>
            <a:endParaRPr lang="en-US" dirty="0"/>
          </a:p>
        </p:txBody>
      </p:sp>
      <p:sp>
        <p:nvSpPr>
          <p:cNvPr id="5" name="Slide Number Placeholder 4">
            <a:extLst>
              <a:ext uri="{FF2B5EF4-FFF2-40B4-BE49-F238E27FC236}">
                <a16:creationId xmlns:a16="http://schemas.microsoft.com/office/drawing/2014/main" id="{38281899-4920-4214-8FF2-1D516BEF2046}"/>
              </a:ext>
            </a:extLst>
          </p:cNvPr>
          <p:cNvSpPr>
            <a:spLocks noGrp="1"/>
          </p:cNvSpPr>
          <p:nvPr>
            <p:ph type="sldNum" sz="quarter" idx="12"/>
          </p:nvPr>
        </p:nvSpPr>
        <p:spPr/>
        <p:txBody>
          <a:bodyPr/>
          <a:lstStyle/>
          <a:p>
            <a:fld id="{CBBB6BCB-662E-4612-9EFF-79C169DC118E}" type="slidenum">
              <a:rPr lang="en-US" smtClean="0"/>
              <a:t>24</a:t>
            </a:fld>
            <a:endParaRPr lang="en-US"/>
          </a:p>
        </p:txBody>
      </p:sp>
    </p:spTree>
    <p:extLst>
      <p:ext uri="{BB962C8B-B14F-4D97-AF65-F5344CB8AC3E}">
        <p14:creationId xmlns:p14="http://schemas.microsoft.com/office/powerpoint/2010/main" val="886527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2EED3-CAED-211B-66BA-8E67054D67C8}"/>
              </a:ext>
            </a:extLst>
          </p:cNvPr>
          <p:cNvSpPr>
            <a:spLocks noGrp="1"/>
          </p:cNvSpPr>
          <p:nvPr>
            <p:ph type="title"/>
          </p:nvPr>
        </p:nvSpPr>
        <p:spPr>
          <a:xfrm>
            <a:off x="838200" y="365125"/>
            <a:ext cx="10515600" cy="620993"/>
          </a:xfrm>
        </p:spPr>
        <p:txBody>
          <a:bodyPr>
            <a:normAutofit fontScale="90000"/>
          </a:bodyPr>
          <a:lstStyle/>
          <a:p>
            <a:r>
              <a:rPr lang="en-US"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4:1-5 The Dangers</a:t>
            </a:r>
            <a:endParaRPr lang="en-US" dirty="0"/>
          </a:p>
        </p:txBody>
      </p:sp>
      <p:sp>
        <p:nvSpPr>
          <p:cNvPr id="3" name="Content Placeholder 2">
            <a:extLst>
              <a:ext uri="{FF2B5EF4-FFF2-40B4-BE49-F238E27FC236}">
                <a16:creationId xmlns:a16="http://schemas.microsoft.com/office/drawing/2014/main" id="{D73C24CA-DC9A-EDC1-C116-23A6760C3F93}"/>
              </a:ext>
            </a:extLst>
          </p:cNvPr>
          <p:cNvSpPr>
            <a:spLocks noGrp="1"/>
          </p:cNvSpPr>
          <p:nvPr>
            <p:ph idx="1"/>
          </p:nvPr>
        </p:nvSpPr>
        <p:spPr>
          <a:xfrm>
            <a:off x="448235" y="1075764"/>
            <a:ext cx="11223812" cy="5351929"/>
          </a:xfrm>
        </p:spPr>
        <p:txBody>
          <a:bodyPr>
            <a:normAutofit fontScale="70000" lnSpcReduction="20000"/>
          </a:bodyPr>
          <a:lstStyle/>
          <a:p>
            <a:pPr marL="0" marR="0">
              <a:lnSpc>
                <a:spcPct val="107000"/>
              </a:lnSpc>
              <a:spcBef>
                <a:spcPts val="0"/>
              </a:spcBef>
              <a:spcAft>
                <a:spcPts val="0"/>
              </a:spcAft>
            </a:pPr>
            <a:r>
              <a:rPr lang="en-US" sz="26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2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Now the Spirit </a:t>
            </a:r>
            <a:r>
              <a:rPr lang="en-US" sz="26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speaketh</a:t>
            </a:r>
            <a:r>
              <a:rPr lang="en-US" sz="2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expressly, that in the latter times some shall depart from the faith, giving heed to seducing spirits, and doctrines of devils;</a:t>
            </a: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4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23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Spirit explicitly says – It seems that the Holy Spirit gave this divine revelation to Paul. Paul was not the only New Testament writer to receive this warning from the Spirit. Peter and John also talk about this. Paul has received this warning from the Spirit and wants to make sure that Timothy understands how important this is. It is not a vague possibility. It is a certainty. Some people will fall away from the faith. That is why it is important for church leaders like Timothy to understand this so that they can protect their flock from these types of dangers.</a:t>
            </a:r>
            <a:endParaRPr lang="en-US" sz="23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23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Some will fall away – This is also a certainty. It doesn’t say that some will “maybe” fall away. They will. There will be people who appear to be believers who then decide to leave the faith. For those of us who have been believers for a long time, we have almost certainly witnessed this first hand.</a:t>
            </a:r>
            <a:endParaRPr lang="en-US" sz="23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23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John 2:19 – They went out from us, but they were not really of us; for if they had been of us, they would have remained with us; but they went out, so that it would be shown that they all are not of us.</a:t>
            </a:r>
            <a:endParaRPr lang="en-US" sz="23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23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These are not real believers who fall away (John 10:27-30). But they appeared to be. From the outside they looked like real believers. Worldly ideas and influences turned them away, and could turn them away because they did not have an actual root. They didn’t have the Holy Spirit in their heart to protect them from these things.</a:t>
            </a:r>
            <a:endParaRPr lang="en-US" sz="23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00"/>
              </a:spcAft>
            </a:pPr>
            <a:r>
              <a:rPr lang="en-US" sz="23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 ensure we don’t fall away we should make sure that we are really saved!</a:t>
            </a:r>
            <a:endParaRPr lang="en-US" sz="23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3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Deceitful spirits and doctrines of demons – This verse makes it clear that our battle is not against flesh and blood. Satan and his minions are actively seeking to attack believers. Many different methods are used. There are many deceitful spirits in the world today. Media, movies, and popular culture teach many ideas that are contrary to God’s truth.</a:t>
            </a:r>
            <a:endParaRPr lang="en-US" sz="23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DA1375AB-5DAC-4F7F-866D-0ED558D1BD03}"/>
              </a:ext>
            </a:extLst>
          </p:cNvPr>
          <p:cNvSpPr>
            <a:spLocks noGrp="1"/>
          </p:cNvSpPr>
          <p:nvPr>
            <p:ph type="sldNum" sz="quarter" idx="12"/>
          </p:nvPr>
        </p:nvSpPr>
        <p:spPr/>
        <p:txBody>
          <a:bodyPr/>
          <a:lstStyle/>
          <a:p>
            <a:fld id="{CBBB6BCB-662E-4612-9EFF-79C169DC118E}" type="slidenum">
              <a:rPr lang="en-US" smtClean="0"/>
              <a:t>3</a:t>
            </a:fld>
            <a:endParaRPr lang="en-US"/>
          </a:p>
        </p:txBody>
      </p:sp>
    </p:spTree>
    <p:extLst>
      <p:ext uri="{BB962C8B-B14F-4D97-AF65-F5344CB8AC3E}">
        <p14:creationId xmlns:p14="http://schemas.microsoft.com/office/powerpoint/2010/main" val="2081889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FBD5F-F42E-0070-2050-338225565DFD}"/>
              </a:ext>
            </a:extLst>
          </p:cNvPr>
          <p:cNvSpPr>
            <a:spLocks noGrp="1"/>
          </p:cNvSpPr>
          <p:nvPr>
            <p:ph type="title"/>
          </p:nvPr>
        </p:nvSpPr>
        <p:spPr/>
        <p:txBody>
          <a:bodyPr/>
          <a:lstStyle/>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Here is a list that we can use to do a spiritual checkup on ourselves</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p>
        </p:txBody>
      </p:sp>
      <p:sp>
        <p:nvSpPr>
          <p:cNvPr id="4" name="Content Placeholder 3">
            <a:extLst>
              <a:ext uri="{FF2B5EF4-FFF2-40B4-BE49-F238E27FC236}">
                <a16:creationId xmlns:a16="http://schemas.microsoft.com/office/drawing/2014/main" id="{336F0C21-D052-F57B-F855-3E53486A0636}"/>
              </a:ext>
            </a:extLst>
          </p:cNvPr>
          <p:cNvSpPr>
            <a:spLocks noGrp="1"/>
          </p:cNvSpPr>
          <p:nvPr>
            <p:ph sz="half" idx="1"/>
          </p:nvPr>
        </p:nvSpPr>
        <p:spPr/>
        <p:txBody>
          <a:bodyPr>
            <a:normAutofit lnSpcReduction="10000"/>
          </a:bodyPr>
          <a:lstStyle/>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 Conditions that do not prove or disprove genuine saving faith:</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Visible morality</a:t>
            </a:r>
            <a:endParaRPr lang="en-US"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Intellectual knowledge</a:t>
            </a:r>
            <a:endParaRPr lang="en-US"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Religious involvement</a:t>
            </a:r>
            <a:endParaRPr lang="en-US"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Active ministry</a:t>
            </a:r>
            <a:endParaRPr lang="en-US"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Conviction of sin</a:t>
            </a:r>
            <a:endParaRPr lang="en-US"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feeling of assurance</a:t>
            </a:r>
            <a:endParaRPr lang="en-US"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time of decision</a:t>
            </a:r>
            <a:endParaRPr lang="en-US"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Content Placeholder 4">
            <a:extLst>
              <a:ext uri="{FF2B5EF4-FFF2-40B4-BE49-F238E27FC236}">
                <a16:creationId xmlns:a16="http://schemas.microsoft.com/office/drawing/2014/main" id="{07843049-FACC-4BB5-82D0-0D2F9382898B}"/>
              </a:ext>
            </a:extLst>
          </p:cNvPr>
          <p:cNvSpPr>
            <a:spLocks noGrp="1"/>
          </p:cNvSpPr>
          <p:nvPr>
            <p:ph sz="half" idx="2"/>
          </p:nvPr>
        </p:nvSpPr>
        <p:spPr/>
        <p:txBody>
          <a:bodyPr>
            <a:normAutofit lnSpcReduction="10000"/>
          </a:bodyPr>
          <a:lstStyle/>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 conditions that prove genuine saving faith:</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Love for God</a:t>
            </a:r>
            <a:endParaRPr lang="en-US"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Repentance from sin</a:t>
            </a:r>
            <a:endParaRPr lang="en-US"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Genuine humility</a:t>
            </a:r>
            <a:endParaRPr lang="en-US"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Devotion to God’s glory</a:t>
            </a:r>
            <a:endParaRPr lang="en-US"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Continual prayer</a:t>
            </a:r>
            <a:endParaRPr lang="en-US"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Selfless love</a:t>
            </a:r>
            <a:endParaRPr lang="en-US"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Separation from the world</a:t>
            </a:r>
            <a:endParaRPr lang="en-US"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Spiritual growth</a:t>
            </a:r>
            <a:endParaRPr lang="en-US"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Obedience</a:t>
            </a:r>
            <a:endParaRPr lang="en-US" sz="20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Slide Number Placeholder 6">
            <a:extLst>
              <a:ext uri="{FF2B5EF4-FFF2-40B4-BE49-F238E27FC236}">
                <a16:creationId xmlns:a16="http://schemas.microsoft.com/office/drawing/2014/main" id="{733C99CC-FA45-6D29-B32E-5DAD8622D971}"/>
              </a:ext>
            </a:extLst>
          </p:cNvPr>
          <p:cNvSpPr>
            <a:spLocks noGrp="1"/>
          </p:cNvSpPr>
          <p:nvPr>
            <p:ph type="sldNum" sz="quarter" idx="12"/>
          </p:nvPr>
        </p:nvSpPr>
        <p:spPr/>
        <p:txBody>
          <a:bodyPr/>
          <a:lstStyle/>
          <a:p>
            <a:fld id="{CBBB6BCB-662E-4612-9EFF-79C169DC118E}" type="slidenum">
              <a:rPr lang="en-US" smtClean="0"/>
              <a:t>4</a:t>
            </a:fld>
            <a:endParaRPr lang="en-US"/>
          </a:p>
        </p:txBody>
      </p:sp>
    </p:spTree>
    <p:extLst>
      <p:ext uri="{BB962C8B-B14F-4D97-AF65-F5344CB8AC3E}">
        <p14:creationId xmlns:p14="http://schemas.microsoft.com/office/powerpoint/2010/main" val="1989709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2EED3-CAED-211B-66BA-8E67054D67C8}"/>
              </a:ext>
            </a:extLst>
          </p:cNvPr>
          <p:cNvSpPr>
            <a:spLocks noGrp="1"/>
          </p:cNvSpPr>
          <p:nvPr>
            <p:ph type="title"/>
          </p:nvPr>
        </p:nvSpPr>
        <p:spPr/>
        <p:txBody>
          <a:bodyPr>
            <a:normAutofit/>
          </a:bodyPr>
          <a:lstStyle/>
          <a:p>
            <a:r>
              <a:rPr lang="en-US"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4:1-5 The Dangers</a:t>
            </a:r>
            <a:endParaRPr lang="en-US" dirty="0"/>
          </a:p>
        </p:txBody>
      </p:sp>
      <p:sp>
        <p:nvSpPr>
          <p:cNvPr id="3" name="Content Placeholder 2">
            <a:extLst>
              <a:ext uri="{FF2B5EF4-FFF2-40B4-BE49-F238E27FC236}">
                <a16:creationId xmlns:a16="http://schemas.microsoft.com/office/drawing/2014/main" id="{D73C24CA-DC9A-EDC1-C116-23A6760C3F93}"/>
              </a:ext>
            </a:extLst>
          </p:cNvPr>
          <p:cNvSpPr>
            <a:spLocks noGrp="1"/>
          </p:cNvSpPr>
          <p:nvPr>
            <p:ph idx="1"/>
          </p:nvPr>
        </p:nvSpPr>
        <p:spPr/>
        <p:txBody>
          <a:bodyPr/>
          <a:lstStyle/>
          <a:p>
            <a:pPr marL="0" marR="0">
              <a:lnSpc>
                <a:spcPct val="107000"/>
              </a:lnSpc>
              <a:spcBef>
                <a:spcPts val="0"/>
              </a:spcBef>
              <a:spcAft>
                <a:spcPts val="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Speaking lies in hypocrisy; having their conscience seared with a hot iron;</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0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These teachers are called hypocrites. Statements that sound nice on the surface are in fact lies. Proponents of these ideas say that they want to help you, but in fact do not. It reminds us of Satan’s very first temptation to Eve. He pretended that he had her best interests at heart. And he made statements that sounded nice on the surface like “you will be like God.” But he was being deceitful, a hypocrite who was only trying to push forward his own evil plan against God.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0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0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must train ourselves to be discerning.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0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Do not believe any statement or any speaker just because it sounds nice. As John says, “test the spirits.” Compare whatever you hear to Scripture like the Bereans in Acts 17:11. The more you build up your knowledge of Scripture, the easier it will be for you to see through these lies.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5" name="Slide Number Placeholder 4">
            <a:extLst>
              <a:ext uri="{FF2B5EF4-FFF2-40B4-BE49-F238E27FC236}">
                <a16:creationId xmlns:a16="http://schemas.microsoft.com/office/drawing/2014/main" id="{6CACA68B-8FF7-EBDB-FC80-38CC9D74D3DA}"/>
              </a:ext>
            </a:extLst>
          </p:cNvPr>
          <p:cNvSpPr>
            <a:spLocks noGrp="1"/>
          </p:cNvSpPr>
          <p:nvPr>
            <p:ph type="sldNum" sz="quarter" idx="12"/>
          </p:nvPr>
        </p:nvSpPr>
        <p:spPr/>
        <p:txBody>
          <a:bodyPr/>
          <a:lstStyle/>
          <a:p>
            <a:fld id="{CBBB6BCB-662E-4612-9EFF-79C169DC118E}" type="slidenum">
              <a:rPr lang="en-US" smtClean="0"/>
              <a:t>5</a:t>
            </a:fld>
            <a:endParaRPr lang="en-US"/>
          </a:p>
        </p:txBody>
      </p:sp>
    </p:spTree>
    <p:extLst>
      <p:ext uri="{BB962C8B-B14F-4D97-AF65-F5344CB8AC3E}">
        <p14:creationId xmlns:p14="http://schemas.microsoft.com/office/powerpoint/2010/main" val="3311861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2EED3-CAED-211B-66BA-8E67054D67C8}"/>
              </a:ext>
            </a:extLst>
          </p:cNvPr>
          <p:cNvSpPr>
            <a:spLocks noGrp="1"/>
          </p:cNvSpPr>
          <p:nvPr>
            <p:ph type="title"/>
          </p:nvPr>
        </p:nvSpPr>
        <p:spPr/>
        <p:txBody>
          <a:bodyPr>
            <a:normAutofit/>
          </a:bodyPr>
          <a:lstStyle/>
          <a:p>
            <a:r>
              <a:rPr lang="en-US"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4:1-5 The Dangers</a:t>
            </a:r>
            <a:endParaRPr lang="en-US" dirty="0"/>
          </a:p>
        </p:txBody>
      </p:sp>
      <p:sp>
        <p:nvSpPr>
          <p:cNvPr id="3" name="Content Placeholder 2">
            <a:extLst>
              <a:ext uri="{FF2B5EF4-FFF2-40B4-BE49-F238E27FC236}">
                <a16:creationId xmlns:a16="http://schemas.microsoft.com/office/drawing/2014/main" id="{D73C24CA-DC9A-EDC1-C116-23A6760C3F93}"/>
              </a:ext>
            </a:extLst>
          </p:cNvPr>
          <p:cNvSpPr>
            <a:spLocks noGrp="1"/>
          </p:cNvSpPr>
          <p:nvPr>
            <p:ph idx="1"/>
          </p:nvPr>
        </p:nvSpPr>
        <p:spPr/>
        <p:txBody>
          <a:bodyPr/>
          <a:lstStyle/>
          <a:p>
            <a:pPr marL="0" marR="0">
              <a:lnSpc>
                <a:spcPct val="107000"/>
              </a:lnSpc>
              <a:spcBef>
                <a:spcPts val="0"/>
              </a:spcBef>
              <a:spcAft>
                <a:spcPts val="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Forbidding to marry, </a:t>
            </a:r>
            <a:r>
              <a:rPr lang="en-US" sz="2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commanding</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to abstain from meats, which God hath created to be received with thanksgiving of them which believe and know the truth.</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 who forbid marriage and advocate abstaining from foods – Paul gives a couple of examples of doctrines that sound quite spiritual on the surface. Proponents of these talk about self-denial, committing yourself to God, and being religious. But these things are not what religion is about. People who add many rules to Scripture end up following a man-made religion, mere traditions. A person who follows so many traditions and rules becomes like a Pharisee, relying on his own piety to save him. He thinks that he is spiritual. He thinks that he is better than others because of what he has sacrificed for God.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in reality, God does not ask everybody to make these sacrifices. Marriage is good and holy, designed and approved by God. Food is created by God for us to enjoy. He gave people permission even to eat meat.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simple truth is this: following man made rules cannot bring us close to God. Instead. it fosters pride and self-reliance.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DD656BDE-D017-5740-AB6C-8249A283D37D}"/>
              </a:ext>
            </a:extLst>
          </p:cNvPr>
          <p:cNvSpPr>
            <a:spLocks noGrp="1"/>
          </p:cNvSpPr>
          <p:nvPr>
            <p:ph type="sldNum" sz="quarter" idx="12"/>
          </p:nvPr>
        </p:nvSpPr>
        <p:spPr/>
        <p:txBody>
          <a:bodyPr/>
          <a:lstStyle/>
          <a:p>
            <a:fld id="{CBBB6BCB-662E-4612-9EFF-79C169DC118E}" type="slidenum">
              <a:rPr lang="en-US" smtClean="0"/>
              <a:t>6</a:t>
            </a:fld>
            <a:endParaRPr lang="en-US"/>
          </a:p>
        </p:txBody>
      </p:sp>
    </p:spTree>
    <p:extLst>
      <p:ext uri="{BB962C8B-B14F-4D97-AF65-F5344CB8AC3E}">
        <p14:creationId xmlns:p14="http://schemas.microsoft.com/office/powerpoint/2010/main" val="3698726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CF1C5-82F0-6EC8-C0F5-B14CEE88D414}"/>
              </a:ext>
            </a:extLst>
          </p:cNvPr>
          <p:cNvSpPr>
            <a:spLocks noGrp="1"/>
          </p:cNvSpPr>
          <p:nvPr>
            <p:ph type="title"/>
          </p:nvPr>
        </p:nvSpPr>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rPr>
              <a:t>Why is it beneficial for many church leaders to be married?</a:t>
            </a:r>
            <a:endParaRPr lang="en-US" dirty="0"/>
          </a:p>
        </p:txBody>
      </p:sp>
      <p:sp>
        <p:nvSpPr>
          <p:cNvPr id="3" name="Content Placeholder 2">
            <a:extLst>
              <a:ext uri="{FF2B5EF4-FFF2-40B4-BE49-F238E27FC236}">
                <a16:creationId xmlns:a16="http://schemas.microsoft.com/office/drawing/2014/main" id="{1A3C7736-AC75-177C-032A-CF6A63777279}"/>
              </a:ext>
            </a:extLst>
          </p:cNvPr>
          <p:cNvSpPr>
            <a:spLocks noGrp="1"/>
          </p:cNvSpPr>
          <p:nvPr>
            <p:ph idx="1"/>
          </p:nvPr>
        </p:nvSpPr>
        <p:spPr/>
        <p:txBody>
          <a:bodyPr/>
          <a:lstStyle/>
          <a:p>
            <a:pPr marL="0" marR="0">
              <a:lnSpc>
                <a:spcPct val="107000"/>
              </a:lnSpc>
              <a:spcBef>
                <a:spcPts val="0"/>
              </a:spcBef>
              <a:spcAft>
                <a:spcPts val="600"/>
              </a:spcAft>
            </a:pPr>
            <a:endPar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600"/>
              </a:spcAft>
            </a:pPr>
            <a:endParaRPr lang="en-US" sz="18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Certainly, God does not require all people, or leaders, to get married. It is His will for some believers to remain single and dedicate themselves to a life of serving God. The problem is not when some people make this individual choice. It is when the church or certain teachers “forbid marriage.” They make it into a rule when it is a personal choice.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5" name="Slide Number Placeholder 4">
            <a:extLst>
              <a:ext uri="{FF2B5EF4-FFF2-40B4-BE49-F238E27FC236}">
                <a16:creationId xmlns:a16="http://schemas.microsoft.com/office/drawing/2014/main" id="{0C277EB9-457D-111F-7836-313CF9DFE2BF}"/>
              </a:ext>
            </a:extLst>
          </p:cNvPr>
          <p:cNvSpPr>
            <a:spLocks noGrp="1"/>
          </p:cNvSpPr>
          <p:nvPr>
            <p:ph type="sldNum" sz="quarter" idx="12"/>
          </p:nvPr>
        </p:nvSpPr>
        <p:spPr/>
        <p:txBody>
          <a:bodyPr/>
          <a:lstStyle/>
          <a:p>
            <a:fld id="{CBBB6BCB-662E-4612-9EFF-79C169DC118E}" type="slidenum">
              <a:rPr lang="en-US" smtClean="0"/>
              <a:t>7</a:t>
            </a:fld>
            <a:endParaRPr lang="en-US"/>
          </a:p>
        </p:txBody>
      </p:sp>
    </p:spTree>
    <p:extLst>
      <p:ext uri="{BB962C8B-B14F-4D97-AF65-F5344CB8AC3E}">
        <p14:creationId xmlns:p14="http://schemas.microsoft.com/office/powerpoint/2010/main" val="2246676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2EED3-CAED-211B-66BA-8E67054D67C8}"/>
              </a:ext>
            </a:extLst>
          </p:cNvPr>
          <p:cNvSpPr>
            <a:spLocks noGrp="1"/>
          </p:cNvSpPr>
          <p:nvPr>
            <p:ph type="title"/>
          </p:nvPr>
        </p:nvSpPr>
        <p:spPr/>
        <p:txBody>
          <a:bodyPr>
            <a:normAutofit/>
          </a:bodyPr>
          <a:lstStyle/>
          <a:p>
            <a:r>
              <a:rPr lang="en-US"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4:1-5 The Dangers</a:t>
            </a:r>
            <a:endParaRPr lang="en-US" dirty="0"/>
          </a:p>
        </p:txBody>
      </p:sp>
      <p:sp>
        <p:nvSpPr>
          <p:cNvPr id="3" name="Content Placeholder 2">
            <a:extLst>
              <a:ext uri="{FF2B5EF4-FFF2-40B4-BE49-F238E27FC236}">
                <a16:creationId xmlns:a16="http://schemas.microsoft.com/office/drawing/2014/main" id="{D73C24CA-DC9A-EDC1-C116-23A6760C3F93}"/>
              </a:ext>
            </a:extLst>
          </p:cNvPr>
          <p:cNvSpPr>
            <a:spLocks noGrp="1"/>
          </p:cNvSpPr>
          <p:nvPr>
            <p:ph idx="1"/>
          </p:nvPr>
        </p:nvSpPr>
        <p:spPr/>
        <p:txBody>
          <a:bodyPr/>
          <a:lstStyle/>
          <a:p>
            <a:pPr marL="0" marR="0">
              <a:lnSpc>
                <a:spcPct val="107000"/>
              </a:lnSpc>
              <a:spcBef>
                <a:spcPts val="0"/>
              </a:spcBef>
              <a:spcAft>
                <a:spcPts val="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every creature of God </a:t>
            </a:r>
            <a:r>
              <a:rPr lang="en-US" sz="2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is</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good, and nothing to be refused, if it be received with thanksgiving:</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it is sanctified by the word of God and prayer.</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It is sanctified through the word of God and prayer – In other words, Paul is not espousing a loose, carefree style of living. He is not saying, “you can do whatever you want” or “anything goes.” He is saying, “You should have the right attitude and seek to glorify God in all decisions that you make.” Marriage, for example, is very serious. It can be very good and glorify God. It can serve as a picture of Christ and the church. It can be a great benefit for both sides. It can be God’s will for a believer.</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if you examine the Word of God and pray, then you can make a wise decision about marriage, and have a relationship which will glorify God and edify you and your spouse.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Christians are not to make decisions “willy-nilly.” Instead we prayerfully look at Scripture and seek God’s guidance. When our motivation is pure and we genuinely are seeking the Lord, He will guide us.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404AC3E2-3C29-6603-BD31-91DD2401C117}"/>
              </a:ext>
            </a:extLst>
          </p:cNvPr>
          <p:cNvSpPr>
            <a:spLocks noGrp="1"/>
          </p:cNvSpPr>
          <p:nvPr>
            <p:ph type="sldNum" sz="quarter" idx="12"/>
          </p:nvPr>
        </p:nvSpPr>
        <p:spPr/>
        <p:txBody>
          <a:bodyPr/>
          <a:lstStyle/>
          <a:p>
            <a:fld id="{CBBB6BCB-662E-4612-9EFF-79C169DC118E}" type="slidenum">
              <a:rPr lang="en-US" smtClean="0"/>
              <a:t>8</a:t>
            </a:fld>
            <a:endParaRPr lang="en-US"/>
          </a:p>
        </p:txBody>
      </p:sp>
    </p:spTree>
    <p:extLst>
      <p:ext uri="{BB962C8B-B14F-4D97-AF65-F5344CB8AC3E}">
        <p14:creationId xmlns:p14="http://schemas.microsoft.com/office/powerpoint/2010/main" val="2531537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E057A-34CA-E6E8-16E3-1BEDB53D57FE}"/>
              </a:ext>
            </a:extLst>
          </p:cNvPr>
          <p:cNvSpPr>
            <a:spLocks noGrp="1"/>
          </p:cNvSpPr>
          <p:nvPr>
            <p:ph type="title"/>
          </p:nvPr>
        </p:nvSpPr>
        <p:spPr/>
        <p:txBody>
          <a:bodyPr>
            <a:normAutofit/>
          </a:bodyPr>
          <a:lstStyle/>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4:6-16 Defense against the Dangers</a:t>
            </a:r>
            <a:endParaRPr lang="en-US" dirty="0"/>
          </a:p>
        </p:txBody>
      </p:sp>
      <p:sp>
        <p:nvSpPr>
          <p:cNvPr id="3" name="Content Placeholder 2">
            <a:extLst>
              <a:ext uri="{FF2B5EF4-FFF2-40B4-BE49-F238E27FC236}">
                <a16:creationId xmlns:a16="http://schemas.microsoft.com/office/drawing/2014/main" id="{4D06E0DC-F22A-A991-23E4-44163A131D7A}"/>
              </a:ext>
            </a:extLst>
          </p:cNvPr>
          <p:cNvSpPr>
            <a:spLocks noGrp="1"/>
          </p:cNvSpPr>
          <p:nvPr>
            <p:ph idx="1"/>
          </p:nvPr>
        </p:nvSpPr>
        <p:spPr/>
        <p:txBody>
          <a:bodyPr/>
          <a:lstStyle/>
          <a:p>
            <a:pPr marL="0" marR="0">
              <a:lnSpc>
                <a:spcPct val="107000"/>
              </a:lnSpc>
              <a:spcBef>
                <a:spcPts val="0"/>
              </a:spcBef>
              <a:spcAft>
                <a:spcPts val="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thou put the brethren in remembrance of these things, thou shalt be a good minister of Jesus Christ, nourished up in the words of faith and of good doctrine, whereunto thou hast attained.</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Constantly nourish yourselves with sound doctrine – Feeding ourselves the Word of God is a lifelong necessity. You don’t eat once and its enough. You don’t even eat once a month or once a week and then stop. You need to constantly eat to give yourself energy and keep healthy. Spiritually is the same. Of course this should include daily quiet times of studying the Scriptures, but it is more than this as well.</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AA341B7F-DE30-3F56-D2CF-AEE981C4A5BD}"/>
              </a:ext>
            </a:extLst>
          </p:cNvPr>
          <p:cNvSpPr>
            <a:spLocks noGrp="1"/>
          </p:cNvSpPr>
          <p:nvPr>
            <p:ph type="sldNum" sz="quarter" idx="12"/>
          </p:nvPr>
        </p:nvSpPr>
        <p:spPr/>
        <p:txBody>
          <a:bodyPr/>
          <a:lstStyle/>
          <a:p>
            <a:fld id="{CBBB6BCB-662E-4612-9EFF-79C169DC118E}" type="slidenum">
              <a:rPr lang="en-US" smtClean="0"/>
              <a:t>9</a:t>
            </a:fld>
            <a:endParaRPr lang="en-US"/>
          </a:p>
        </p:txBody>
      </p:sp>
    </p:spTree>
    <p:extLst>
      <p:ext uri="{BB962C8B-B14F-4D97-AF65-F5344CB8AC3E}">
        <p14:creationId xmlns:p14="http://schemas.microsoft.com/office/powerpoint/2010/main" val="10254832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3731</Words>
  <Application>Microsoft Office PowerPoint</Application>
  <PresentationFormat>Widescreen</PresentationFormat>
  <Paragraphs>165</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Algerian</vt:lpstr>
      <vt:lpstr>Arial</vt:lpstr>
      <vt:lpstr>Calibri</vt:lpstr>
      <vt:lpstr>Calibri Light</vt:lpstr>
      <vt:lpstr>Symbol</vt:lpstr>
      <vt:lpstr>Times New Roman</vt:lpstr>
      <vt:lpstr>Office Theme</vt:lpstr>
      <vt:lpstr>1st Timothy</vt:lpstr>
      <vt:lpstr>Dangerous Times</vt:lpstr>
      <vt:lpstr>4:1-5 The Dangers</vt:lpstr>
      <vt:lpstr>Here is a list that we can use to do a spiritual checkup on ourselves:</vt:lpstr>
      <vt:lpstr>4:1-5 The Dangers</vt:lpstr>
      <vt:lpstr>4:1-5 The Dangers</vt:lpstr>
      <vt:lpstr>Why is it beneficial for many church leaders to be married?</vt:lpstr>
      <vt:lpstr>4:1-5 The Dangers</vt:lpstr>
      <vt:lpstr>4:6-16 Defense against the Dangers</vt:lpstr>
      <vt:lpstr> Here are a few ways to creatively nourish yourselves with the food from the Bible:</vt:lpstr>
      <vt:lpstr>4:6-16 Defense against the Dangers</vt:lpstr>
      <vt:lpstr>4:6-16 Defense against the Dangers</vt:lpstr>
      <vt:lpstr>4:6-16 Defense against the Dangers</vt:lpstr>
      <vt:lpstr>4:10-16 Advice to young Timothy</vt:lpstr>
      <vt:lpstr>If you want to increase your hope in the Father, it is fairly simple. </vt:lpstr>
      <vt:lpstr>4:10-16 Advice to young Timothy</vt:lpstr>
      <vt:lpstr>4:10-16 Advice to young Timothy</vt:lpstr>
      <vt:lpstr>4:10-16 Advice to young Timothy</vt:lpstr>
      <vt:lpstr>Take for example leading a Bible study.</vt:lpstr>
      <vt:lpstr>4:10-16 Advice to young Timothy</vt:lpstr>
      <vt:lpstr>4:10-16 Advice to young Timothy</vt:lpstr>
      <vt:lpstr>4:10-16 Advice to young Timothy</vt:lpstr>
      <vt:lpstr>How can we find our gift?</vt:lpstr>
      <vt:lpstr>Questions for Chapter 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1st Timothy</dc:title>
  <dc:creator>Jerry Jazbec</dc:creator>
  <cp:lastModifiedBy>Jerry Jazbec</cp:lastModifiedBy>
  <cp:revision>2</cp:revision>
  <dcterms:created xsi:type="dcterms:W3CDTF">2024-01-01T05:13:16Z</dcterms:created>
  <dcterms:modified xsi:type="dcterms:W3CDTF">2024-01-31T18:39:30Z</dcterms:modified>
</cp:coreProperties>
</file>