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710" r:id="rId2"/>
  </p:sldMasterIdLst>
  <p:notesMasterIdLst>
    <p:notesMasterId r:id="rId14"/>
  </p:notesMasterIdLst>
  <p:sldIdLst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15"/>
      <p:bold r:id="rId16"/>
      <p:italic r:id="rId17"/>
      <p:boldItalic r:id="rId18"/>
    </p:embeddedFont>
    <p:embeddedFont>
      <p:font typeface="Georgia" panose="02040502050405020303" pitchFamily="18" charset="0"/>
      <p:regular r:id="rId19"/>
      <p:bold r:id="rId20"/>
      <p:italic r:id="rId21"/>
      <p:boldItalic r:id="rId22"/>
    </p:embeddedFont>
    <p:embeddedFont>
      <p:font typeface="Playfair Display" panose="000005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592">
          <p15:clr>
            <a:srgbClr val="A4A3A4"/>
          </p15:clr>
        </p15:guide>
        <p15:guide id="3" orient="horz" pos="2376">
          <p15:clr>
            <a:srgbClr val="9AA0A6"/>
          </p15:clr>
        </p15:guide>
        <p15:guide id="4" orient="horz" pos="216">
          <p15:clr>
            <a:srgbClr val="9AA0A6"/>
          </p15:clr>
        </p15:guide>
        <p15:guide id="5" pos="144">
          <p15:clr>
            <a:srgbClr val="9AA0A6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2" roundtripDataSignature="AMtx7mgpu60hlOyOv0SrFmdTNZosARG7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A8B6D4-9D4C-4299-9E58-783BC93F46AA}" v="2" dt="2026-08-16T18:49:07.9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1056" y="102"/>
      </p:cViewPr>
      <p:guideLst>
        <p:guide orient="horz" pos="1620"/>
        <p:guide pos="2592"/>
        <p:guide orient="horz" pos="2376"/>
        <p:guide orient="horz" pos="216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10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10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07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102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10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f71736d8ca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7" name="Google Shape;477;g3f71736d8ca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3f71736d8ca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2" name="Google Shape;612;g3f71736d8ca_0_372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g3f71736d8ca_0_372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3f71736d8ca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9" name="Google Shape;629;g3f71736d8ca_0_388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g3f71736d8ca_0_388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f71736d8ca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5" name="Google Shape;485;g3f71736d8ca_0_253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g3f71736d8ca_0_253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f71736d8ca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g3f71736d8ca_0_265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g3f71736d8ca_0_265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f71736d8ca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2" name="Google Shape;512;g3f71736d8ca_0_278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g3f71736d8ca_0_278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f71736d8ca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g3f71736d8ca_0_291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g3f71736d8ca_0_291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f71736d8ca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8" name="Google Shape;538;g3f71736d8ca_0_302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g3f71736d8ca_0_302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3f71736d8ca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4" name="Google Shape;554;g3f71736d8ca_0_317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g3f71736d8ca_0_317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3f71736d8ca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4" name="Google Shape;574;g3f71736d8ca_0_336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g3f71736d8ca_0_336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f71736d8ca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9" name="Google Shape;589;g3f71736d8ca_0_350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g3f71736d8ca_0_350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f71736d8ca_0_11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3f71736d8ca_0_111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67" name="Google Shape;267;g3f71736d8ca_0_111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68" name="Google Shape;268;g3f71736d8ca_0_111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9" name="Google Shape;269;g3f71736d8ca_0_11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f71736d8ca_0_11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72" name="Google Shape;272;g3f71736d8ca_0_11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f71736d8ca_0_112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5" name="Google Shape;275;g3f71736d8ca_0_112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6" name="Google Shape;276;g3f71736d8ca_0_11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f71736d8ca_0_109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38" name="Google Shape;238;g3f71736d8ca_0_109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9" name="Google Shape;239;g3f71736d8ca_0_109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f71736d8ca_0_109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71736d8ca_0_109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4" name="Google Shape;244;g3f71736d8ca_0_109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71736d8ca_0_110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g3f71736d8ca_0_110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8" name="Google Shape;248;g3f71736d8ca_0_110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f71736d8ca_0_110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g3f71736d8ca_0_110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2" name="Google Shape;252;g3f71736d8ca_0_110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3" name="Google Shape;253;g3f71736d8ca_0_110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f71736d8ca_0_110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g3f71736d8ca_0_110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71736d8ca_0_111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9" name="Google Shape;259;g3f71736d8ca_0_111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0" name="Google Shape;260;g3f71736d8ca_0_11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71736d8ca_0_111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g3f71736d8ca_0_11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f71736d8ca_0_108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4" name="Google Shape;234;g3f71736d8ca_0_108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5" name="Google Shape;235;g3f71736d8ca_0_108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f71736d8ca_0_52"/>
          <p:cNvSpPr txBox="1">
            <a:spLocks noGrp="1"/>
          </p:cNvSpPr>
          <p:nvPr>
            <p:ph type="subTitle" idx="1"/>
          </p:nvPr>
        </p:nvSpPr>
        <p:spPr>
          <a:xfrm>
            <a:off x="479100" y="259700"/>
            <a:ext cx="81858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60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Community Greeting</a:t>
            </a:r>
            <a:endParaRPr sz="6000" b="1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480" name="Google Shape;480;g3f71736d8ca_0_52"/>
          <p:cNvPicPr preferRelativeResize="0"/>
          <p:nvPr/>
        </p:nvPicPr>
        <p:blipFill rotWithShape="1">
          <a:blip r:embed="rId4">
            <a:alphaModFix/>
          </a:blip>
          <a:srcRect l="5621" t="3807" r="8829" b="10650"/>
          <a:stretch/>
        </p:blipFill>
        <p:spPr>
          <a:xfrm>
            <a:off x="6780675" y="3021475"/>
            <a:ext cx="2437074" cy="2045809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g3f71736d8ca_0_52"/>
          <p:cNvSpPr txBox="1"/>
          <p:nvPr/>
        </p:nvSpPr>
        <p:spPr>
          <a:xfrm>
            <a:off x="5849700" y="4478025"/>
            <a:ext cx="331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2" name="Google Shape;482;g3f71736d8ca_0_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00525" y="-248550"/>
            <a:ext cx="9702325" cy="547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3f71736d8ca_0_372"/>
          <p:cNvSpPr/>
          <p:nvPr/>
        </p:nvSpPr>
        <p:spPr>
          <a:xfrm>
            <a:off x="480060" y="342900"/>
            <a:ext cx="582900" cy="582900"/>
          </a:xfrm>
          <a:prstGeom prst="ellipse">
            <a:avLst/>
          </a:prstGeom>
          <a:solidFill>
            <a:srgbClr val="2F6F4E"/>
          </a:solidFill>
          <a:ln>
            <a:noFill/>
          </a:ln>
          <a:effectLst>
            <a:outerShdw blurRad="57150" dist="19050" dir="5400000" algn="bl" rotWithShape="0">
              <a:srgbClr val="000000">
                <a:alpha val="251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6" name="Google Shape;616;g3f71736d8ca_0_37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012" y="412852"/>
            <a:ext cx="443027" cy="443027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g3f71736d8ca_0_372"/>
          <p:cNvSpPr/>
          <p:nvPr/>
        </p:nvSpPr>
        <p:spPr>
          <a:xfrm>
            <a:off x="1234440" y="493776"/>
            <a:ext cx="6172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F6F4E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2F6F4E"/>
                </a:solidFill>
                <a:latin typeface="Cambria"/>
                <a:ea typeface="Cambria"/>
                <a:cs typeface="Cambria"/>
                <a:sym typeface="Cambria"/>
              </a:rPr>
              <a:t>REVELATION 2:7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g3f71736d8ca_0_372"/>
          <p:cNvSpPr/>
          <p:nvPr/>
        </p:nvSpPr>
        <p:spPr>
          <a:xfrm>
            <a:off x="480060" y="925830"/>
            <a:ext cx="61722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2700"/>
              <a:buFont typeface="Georgia"/>
              <a:buNone/>
            </a:pPr>
            <a:r>
              <a:rPr lang="en" sz="2700" b="1" i="0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The Promise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g3f71736d8ca_0_372"/>
          <p:cNvSpPr/>
          <p:nvPr/>
        </p:nvSpPr>
        <p:spPr>
          <a:xfrm>
            <a:off x="480060" y="1508760"/>
            <a:ext cx="8160900" cy="7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“I will give the right to eat from the tree of life.”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g3f71736d8ca_0_372"/>
          <p:cNvSpPr/>
          <p:nvPr/>
        </p:nvSpPr>
        <p:spPr>
          <a:xfrm>
            <a:off x="480060" y="2434590"/>
            <a:ext cx="3909300" cy="2194800"/>
          </a:xfrm>
          <a:prstGeom prst="roundRect">
            <a:avLst>
              <a:gd name="adj" fmla="val 2500"/>
            </a:avLst>
          </a:prstGeom>
          <a:solidFill>
            <a:srgbClr val="F8F6F2"/>
          </a:solidFill>
          <a:ln w="7150" cap="flat" cmpd="sng">
            <a:solidFill>
              <a:srgbClr val="8A5F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g3f71736d8ca_0_372"/>
          <p:cNvSpPr/>
          <p:nvPr/>
        </p:nvSpPr>
        <p:spPr>
          <a:xfrm>
            <a:off x="685800" y="2606040"/>
            <a:ext cx="3429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A5FC7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8A5FC7"/>
                </a:solidFill>
                <a:latin typeface="Cambria"/>
                <a:ea typeface="Cambria"/>
                <a:cs typeface="Cambria"/>
                <a:sym typeface="Cambria"/>
              </a:rPr>
              <a:t>EDEN — LOST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g3f71736d8ca_0_372"/>
          <p:cNvSpPr/>
          <p:nvPr/>
        </p:nvSpPr>
        <p:spPr>
          <a:xfrm>
            <a:off x="685800" y="2983230"/>
            <a:ext cx="3497700" cy="15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Cambria"/>
              <a:buNone/>
            </a:pPr>
            <a:r>
              <a:rPr lang="en" sz="18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Barred from the tree after the fall (Gen. 3:22–24)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g3f71736d8ca_0_372"/>
          <p:cNvSpPr/>
          <p:nvPr/>
        </p:nvSpPr>
        <p:spPr>
          <a:xfrm>
            <a:off x="4697730" y="2434590"/>
            <a:ext cx="3943200" cy="2194800"/>
          </a:xfrm>
          <a:prstGeom prst="roundRect">
            <a:avLst>
              <a:gd name="adj" fmla="val 2500"/>
            </a:avLst>
          </a:prstGeom>
          <a:solidFill>
            <a:srgbClr val="153A2C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g3f71736d8ca_0_372"/>
          <p:cNvSpPr/>
          <p:nvPr/>
        </p:nvSpPr>
        <p:spPr>
          <a:xfrm>
            <a:off x="4903470" y="2606040"/>
            <a:ext cx="36345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FD9B4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8FD9B4"/>
                </a:solidFill>
                <a:latin typeface="Cambria"/>
                <a:ea typeface="Cambria"/>
                <a:cs typeface="Cambria"/>
                <a:sym typeface="Cambria"/>
              </a:rPr>
              <a:t>NEW JERUSALEM — RESTORED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g3f71736d8ca_0_372"/>
          <p:cNvSpPr/>
          <p:nvPr/>
        </p:nvSpPr>
        <p:spPr>
          <a:xfrm>
            <a:off x="4903470" y="2983230"/>
            <a:ext cx="3531900" cy="15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1800"/>
              <a:buFont typeface="Cambria"/>
              <a:buNone/>
            </a:pPr>
            <a:r>
              <a:rPr lang="en" sz="1800" b="0" i="0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"Nothing accursed will be found there anymore" (Rev. 22:2–3)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g3f71736d8ca_0_372"/>
          <p:cNvSpPr/>
          <p:nvPr/>
        </p:nvSpPr>
        <p:spPr>
          <a:xfrm>
            <a:off x="411480" y="4855464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7C74"/>
              </a:buClr>
              <a:buSzPts val="1100"/>
              <a:buFont typeface="Cambria"/>
              <a:buNone/>
            </a:pPr>
            <a:r>
              <a:rPr lang="en" sz="1100" b="0" i="1" u="none" strike="noStrike" cap="none">
                <a:solidFill>
                  <a:srgbClr val="6E7C74"/>
                </a:solidFill>
                <a:latin typeface="Cambria"/>
                <a:ea typeface="Cambria"/>
                <a:cs typeface="Cambria"/>
                <a:sym typeface="Cambria"/>
              </a:rPr>
              <a:t>Return to Your First Love  ·  Revelation 2:1–7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A2C"/>
        </a:solidFill>
        <a:effectLst/>
      </p:bgPr>
    </p:bg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f71736d8ca_0_388"/>
          <p:cNvSpPr/>
          <p:nvPr/>
        </p:nvSpPr>
        <p:spPr>
          <a:xfrm>
            <a:off x="-1097280" y="3154680"/>
            <a:ext cx="3566400" cy="3566400"/>
          </a:xfrm>
          <a:prstGeom prst="ellipse">
            <a:avLst/>
          </a:prstGeom>
          <a:solidFill>
            <a:srgbClr val="0F2B2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g3f71736d8ca_0_388"/>
          <p:cNvSpPr/>
          <p:nvPr/>
        </p:nvSpPr>
        <p:spPr>
          <a:xfrm>
            <a:off x="4011930" y="514350"/>
            <a:ext cx="754500" cy="754500"/>
          </a:xfrm>
          <a:prstGeom prst="ellipse">
            <a:avLst/>
          </a:prstGeom>
          <a:solidFill>
            <a:srgbClr val="8A5FC7"/>
          </a:solidFill>
          <a:ln>
            <a:noFill/>
          </a:ln>
          <a:effectLst>
            <a:outerShdw blurRad="57150" dist="19050" dir="5400000" algn="bl" rotWithShape="0">
              <a:srgbClr val="000000">
                <a:alpha val="251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4" name="Google Shape;634;g3f71736d8ca_0_38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456" y="604876"/>
            <a:ext cx="573329" cy="573329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g3f71736d8ca_0_388"/>
          <p:cNvSpPr/>
          <p:nvPr/>
        </p:nvSpPr>
        <p:spPr>
          <a:xfrm>
            <a:off x="617220" y="1474470"/>
            <a:ext cx="7886700" cy="7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</a:pPr>
            <a:r>
              <a:rPr lang="en" sz="30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Remember. Repent. Repeat.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g3f71736d8ca_0_388"/>
          <p:cNvSpPr/>
          <p:nvPr/>
        </p:nvSpPr>
        <p:spPr>
          <a:xfrm>
            <a:off x="822960" y="2297430"/>
            <a:ext cx="7543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F8F6F2"/>
                </a:solidFill>
                <a:latin typeface="Georgia"/>
                <a:ea typeface="Georgia"/>
                <a:cs typeface="Georgia"/>
                <a:sym typeface="Georgia"/>
              </a:rPr>
              <a:t>He didn't save you to get your service.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F8F6F2"/>
                </a:solidFill>
                <a:latin typeface="Georgia"/>
                <a:ea typeface="Georgia"/>
                <a:cs typeface="Georgia"/>
                <a:sym typeface="Georgia"/>
              </a:rPr>
              <a:t>He saved you to have your heart.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7" name="Google Shape;637;g3f71736d8ca_0_388"/>
          <p:cNvCxnSpPr/>
          <p:nvPr/>
        </p:nvCxnSpPr>
        <p:spPr>
          <a:xfrm>
            <a:off x="4046220" y="3634740"/>
            <a:ext cx="1028700" cy="0"/>
          </a:xfrm>
          <a:prstGeom prst="straightConnector1">
            <a:avLst/>
          </a:prstGeom>
          <a:noFill/>
          <a:ln w="19050" cap="flat" cmpd="sng">
            <a:solidFill>
              <a:srgbClr val="8A5FC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8" name="Google Shape;638;g3f71736d8ca_0_388"/>
          <p:cNvSpPr/>
          <p:nvPr/>
        </p:nvSpPr>
        <p:spPr>
          <a:xfrm>
            <a:off x="617220" y="4526280"/>
            <a:ext cx="78867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1200"/>
              <a:buFont typeface="Cambria"/>
              <a:buNone/>
            </a:pPr>
            <a:r>
              <a:rPr lang="en" sz="1200" b="1" i="0" u="none" strike="noStrike" cap="none">
                <a:solidFill>
                  <a:srgbClr val="D8C6F0"/>
                </a:solidFill>
                <a:latin typeface="Cambria"/>
                <a:ea typeface="Cambria"/>
                <a:cs typeface="Cambria"/>
                <a:sym typeface="Cambria"/>
              </a:rPr>
              <a:t>REVELATION 2:1–7  ·  THE CHURCH AT EPHESUS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A2C"/>
        </a:soli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f71736d8ca_0_253"/>
          <p:cNvSpPr/>
          <p:nvPr/>
        </p:nvSpPr>
        <p:spPr>
          <a:xfrm>
            <a:off x="6926580" y="-1097280"/>
            <a:ext cx="3566400" cy="3566400"/>
          </a:xfrm>
          <a:prstGeom prst="ellipse">
            <a:avLst/>
          </a:prstGeom>
          <a:solidFill>
            <a:srgbClr val="0F2B2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g3f71736d8ca_0_253"/>
          <p:cNvSpPr/>
          <p:nvPr/>
        </p:nvSpPr>
        <p:spPr>
          <a:xfrm>
            <a:off x="7269480" y="617220"/>
            <a:ext cx="1062900" cy="1062900"/>
          </a:xfrm>
          <a:prstGeom prst="ellipse">
            <a:avLst/>
          </a:prstGeom>
          <a:solidFill>
            <a:srgbClr val="8A5FC7"/>
          </a:solidFill>
          <a:ln>
            <a:noFill/>
          </a:ln>
          <a:effectLst>
            <a:outerShdw blurRad="57150" dist="19050" dir="5400000" algn="bl" rotWithShape="0">
              <a:srgbClr val="000000">
                <a:alpha val="251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0" name="Google Shape;490;g3f71736d8ca_0_25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7038" y="744779"/>
            <a:ext cx="807872" cy="807872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g3f71736d8ca_0_253"/>
          <p:cNvSpPr/>
          <p:nvPr/>
        </p:nvSpPr>
        <p:spPr>
          <a:xfrm>
            <a:off x="617220" y="1268730"/>
            <a:ext cx="6515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1500"/>
              <a:buFont typeface="Cambria"/>
              <a:buNone/>
            </a:pPr>
            <a:r>
              <a:rPr lang="en" sz="1500" b="1" i="0" u="none" strike="noStrike" cap="none">
                <a:solidFill>
                  <a:srgbClr val="D8C6F0"/>
                </a:solidFill>
                <a:latin typeface="Cambria"/>
                <a:ea typeface="Cambria"/>
                <a:cs typeface="Cambria"/>
                <a:sym typeface="Cambria"/>
              </a:rPr>
              <a:t>THE SEVEN CHURCHES OF JESUS  ·  WEEK TWO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g3f71736d8ca_0_253"/>
          <p:cNvSpPr/>
          <p:nvPr/>
        </p:nvSpPr>
        <p:spPr>
          <a:xfrm>
            <a:off x="582930" y="1680210"/>
            <a:ext cx="6720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Georgia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Return to Your</a:t>
            </a:r>
            <a:endParaRPr sz="4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Georgia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First Love</a:t>
            </a:r>
            <a:endParaRPr sz="4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g3f71736d8ca_0_253"/>
          <p:cNvSpPr/>
          <p:nvPr/>
        </p:nvSpPr>
        <p:spPr>
          <a:xfrm>
            <a:off x="617220" y="3360420"/>
            <a:ext cx="7200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F8F6F2"/>
                </a:solidFill>
                <a:latin typeface="Georgia"/>
                <a:ea typeface="Georgia"/>
                <a:cs typeface="Georgia"/>
                <a:sym typeface="Georgia"/>
              </a:rPr>
              <a:t>Revelation 2:1–7  ·  The Church at Ephesus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4" name="Google Shape;494;g3f71736d8ca_0_253"/>
          <p:cNvCxnSpPr/>
          <p:nvPr/>
        </p:nvCxnSpPr>
        <p:spPr>
          <a:xfrm>
            <a:off x="617220" y="3874770"/>
            <a:ext cx="1645800" cy="0"/>
          </a:xfrm>
          <a:prstGeom prst="straightConnector1">
            <a:avLst/>
          </a:prstGeom>
          <a:noFill/>
          <a:ln w="19050" cap="flat" cmpd="sng">
            <a:solidFill>
              <a:srgbClr val="8A5FC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5" name="Google Shape;495;g3f71736d8ca_0_253"/>
          <p:cNvSpPr/>
          <p:nvPr/>
        </p:nvSpPr>
        <p:spPr>
          <a:xfrm>
            <a:off x="617220" y="4629150"/>
            <a:ext cx="41148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BAA9F"/>
              </a:buClr>
              <a:buSzPts val="1200"/>
              <a:buFont typeface="Cambria"/>
              <a:buNone/>
            </a:pPr>
            <a:r>
              <a:rPr lang="en" sz="1200" b="0" i="0" u="none" strike="noStrike" cap="none">
                <a:solidFill>
                  <a:srgbClr val="9BAA9F"/>
                </a:solidFill>
                <a:latin typeface="Cambria"/>
                <a:ea typeface="Cambria"/>
                <a:cs typeface="Cambria"/>
                <a:sym typeface="Cambria"/>
              </a:rPr>
              <a:t>Covington Community Church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f71736d8ca_0_265"/>
          <p:cNvSpPr/>
          <p:nvPr/>
        </p:nvSpPr>
        <p:spPr>
          <a:xfrm>
            <a:off x="480060" y="342900"/>
            <a:ext cx="582900" cy="582900"/>
          </a:xfrm>
          <a:prstGeom prst="ellipse">
            <a:avLst/>
          </a:prstGeom>
          <a:solidFill>
            <a:srgbClr val="2F6F4E"/>
          </a:solidFill>
          <a:ln>
            <a:noFill/>
          </a:ln>
          <a:effectLst>
            <a:outerShdw blurRad="57150" dist="19050" dir="5400000" algn="bl" rotWithShape="0">
              <a:srgbClr val="000000">
                <a:alpha val="251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2" name="Google Shape;502;g3f71736d8ca_0_26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012" y="412852"/>
            <a:ext cx="443027" cy="443027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g3f71736d8ca_0_265"/>
          <p:cNvSpPr/>
          <p:nvPr/>
        </p:nvSpPr>
        <p:spPr>
          <a:xfrm>
            <a:off x="1234440" y="493776"/>
            <a:ext cx="6172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F6F4E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2F6F4E"/>
                </a:solidFill>
                <a:latin typeface="Cambria"/>
                <a:ea typeface="Cambria"/>
                <a:cs typeface="Cambria"/>
                <a:sym typeface="Cambria"/>
              </a:rPr>
              <a:t>RECAP · REVELATION 1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g3f71736d8ca_0_265"/>
          <p:cNvSpPr/>
          <p:nvPr/>
        </p:nvSpPr>
        <p:spPr>
          <a:xfrm>
            <a:off x="480060" y="925830"/>
            <a:ext cx="82296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2700"/>
              <a:buFont typeface="Georgia"/>
              <a:buNone/>
            </a:pPr>
            <a:r>
              <a:rPr lang="en" sz="2700" b="1" i="0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Jesus Among the Lampstands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g3f71736d8ca_0_265"/>
          <p:cNvSpPr/>
          <p:nvPr/>
        </p:nvSpPr>
        <p:spPr>
          <a:xfrm>
            <a:off x="480060" y="1714500"/>
            <a:ext cx="4731900" cy="28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54000" marR="0" lvl="0" indent="-260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Char char="●"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John sees the risen Christ on Patmos (1:12–16)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60350" algn="l" rtl="0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Char char="●"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He "fell at his feet as though dead" (1:17)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4000" marR="0" lvl="0" indent="-260350" algn="l" rtl="0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Char char="●"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Jesus stands among the lampstands, holding seven stars (1:13, 16)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g3f71736d8ca_0_265"/>
          <p:cNvSpPr/>
          <p:nvPr/>
        </p:nvSpPr>
        <p:spPr>
          <a:xfrm>
            <a:off x="5452110" y="1714500"/>
            <a:ext cx="3189000" cy="2811900"/>
          </a:xfrm>
          <a:prstGeom prst="roundRect">
            <a:avLst>
              <a:gd name="adj" fmla="val 1951"/>
            </a:avLst>
          </a:prstGeom>
          <a:solidFill>
            <a:srgbClr val="4B2E83"/>
          </a:solidFill>
          <a:ln>
            <a:noFill/>
          </a:ln>
          <a:effectLst>
            <a:outerShdw blurRad="76200" dist="2857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g3f71736d8ca_0_265"/>
          <p:cNvSpPr/>
          <p:nvPr/>
        </p:nvSpPr>
        <p:spPr>
          <a:xfrm>
            <a:off x="5692140" y="1954530"/>
            <a:ext cx="2709000" cy="18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D8C6F0"/>
                </a:solidFill>
                <a:latin typeface="Georgia"/>
                <a:ea typeface="Georgia"/>
                <a:cs typeface="Georgia"/>
                <a:sym typeface="Georgia"/>
              </a:rPr>
              <a:t>“</a:t>
            </a:r>
            <a:r>
              <a:rPr lang="en" sz="2300" b="0" i="1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The seven lampstands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are the seven churches.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D8C6F0"/>
                </a:solidFill>
                <a:latin typeface="Georgia"/>
                <a:ea typeface="Georgia"/>
                <a:cs typeface="Georgia"/>
                <a:sym typeface="Georgia"/>
              </a:rPr>
              <a:t>”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g3f71736d8ca_0_265"/>
          <p:cNvSpPr/>
          <p:nvPr/>
        </p:nvSpPr>
        <p:spPr>
          <a:xfrm>
            <a:off x="5692140" y="4011930"/>
            <a:ext cx="2709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1100"/>
              <a:buFont typeface="Cambria"/>
              <a:buNone/>
            </a:pPr>
            <a:r>
              <a:rPr lang="en" sz="1100" b="1" i="0" u="none" strike="noStrike" cap="none">
                <a:solidFill>
                  <a:srgbClr val="D8C6F0"/>
                </a:solidFill>
                <a:latin typeface="Cambria"/>
                <a:ea typeface="Cambria"/>
                <a:cs typeface="Cambria"/>
                <a:sym typeface="Cambria"/>
              </a:rPr>
              <a:t>REVELATION 1:20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g3f71736d8ca_0_265"/>
          <p:cNvSpPr/>
          <p:nvPr/>
        </p:nvSpPr>
        <p:spPr>
          <a:xfrm>
            <a:off x="411480" y="4855464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7C74"/>
              </a:buClr>
              <a:buSzPts val="1100"/>
              <a:buFont typeface="Cambria"/>
              <a:buNone/>
            </a:pPr>
            <a:r>
              <a:rPr lang="en" sz="1100" b="0" i="1" u="none" strike="noStrike" cap="none">
                <a:solidFill>
                  <a:srgbClr val="6E7C74"/>
                </a:solidFill>
                <a:latin typeface="Cambria"/>
                <a:ea typeface="Cambria"/>
                <a:cs typeface="Cambria"/>
                <a:sym typeface="Cambria"/>
              </a:rPr>
              <a:t>Return to Your First Love  ·  Revelation 2:1–7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f71736d8ca_0_278"/>
          <p:cNvSpPr/>
          <p:nvPr/>
        </p:nvSpPr>
        <p:spPr>
          <a:xfrm>
            <a:off x="480060" y="342900"/>
            <a:ext cx="582900" cy="582900"/>
          </a:xfrm>
          <a:prstGeom prst="ellipse">
            <a:avLst/>
          </a:prstGeom>
          <a:solidFill>
            <a:srgbClr val="2F6F4E"/>
          </a:solidFill>
          <a:ln>
            <a:noFill/>
          </a:ln>
          <a:effectLst>
            <a:outerShdw blurRad="57150" dist="19050" dir="5400000" algn="bl" rotWithShape="0">
              <a:srgbClr val="000000">
                <a:alpha val="251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6" name="Google Shape;516;g3f71736d8ca_0_27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012" y="412852"/>
            <a:ext cx="443027" cy="443027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g3f71736d8ca_0_278"/>
          <p:cNvSpPr/>
          <p:nvPr/>
        </p:nvSpPr>
        <p:spPr>
          <a:xfrm>
            <a:off x="1234440" y="493776"/>
            <a:ext cx="6172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F6F4E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2F6F4E"/>
                </a:solidFill>
                <a:latin typeface="Cambria"/>
                <a:ea typeface="Cambria"/>
                <a:cs typeface="Cambria"/>
                <a:sym typeface="Cambria"/>
              </a:rPr>
              <a:t>WORD STUDY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g3f71736d8ca_0_278"/>
          <p:cNvSpPr/>
          <p:nvPr/>
        </p:nvSpPr>
        <p:spPr>
          <a:xfrm>
            <a:off x="480060" y="925830"/>
            <a:ext cx="48006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3000"/>
              <a:buFont typeface="Georgia"/>
              <a:buNone/>
            </a:pPr>
            <a:r>
              <a:rPr lang="en" sz="3000" b="1" i="0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Lampstand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g3f71736d8ca_0_278"/>
          <p:cNvSpPr/>
          <p:nvPr/>
        </p:nvSpPr>
        <p:spPr>
          <a:xfrm>
            <a:off x="480060" y="1543050"/>
            <a:ext cx="54864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A5FC7"/>
              </a:buClr>
              <a:buSzPts val="2600"/>
              <a:buFont typeface="Georgia"/>
              <a:buNone/>
            </a:pPr>
            <a:r>
              <a:rPr lang="en" sz="2600" b="1" i="0" u="none" strike="noStrike" cap="none">
                <a:solidFill>
                  <a:srgbClr val="8A5FC7"/>
                </a:solidFill>
                <a:latin typeface="Georgia"/>
                <a:ea typeface="Georgia"/>
                <a:cs typeface="Georgia"/>
                <a:sym typeface="Georgia"/>
              </a:rPr>
              <a:t>λυχνία</a:t>
            </a:r>
            <a:r>
              <a:rPr lang="en" sz="1800" b="0" i="1" u="none" strike="noStrike" cap="none">
                <a:solidFill>
                  <a:srgbClr val="153A2C"/>
                </a:solidFill>
                <a:latin typeface="Cambria"/>
                <a:ea typeface="Cambria"/>
                <a:cs typeface="Cambria"/>
                <a:sym typeface="Cambria"/>
              </a:rPr>
              <a:t>   lychnia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g3f71736d8ca_0_278"/>
          <p:cNvSpPr/>
          <p:nvPr/>
        </p:nvSpPr>
        <p:spPr>
          <a:xfrm>
            <a:off x="480060" y="2091690"/>
            <a:ext cx="4731900" cy="24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The tabernacle menorah — gold, fed with oil, never dark (Ex. 25:31–40)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Zechariah 4: "Not by might, nor by power, but by my Spirit."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Jesus stands among the lampstands. He is in the room.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g3f71736d8ca_0_278"/>
          <p:cNvSpPr/>
          <p:nvPr/>
        </p:nvSpPr>
        <p:spPr>
          <a:xfrm>
            <a:off x="5486400" y="1543050"/>
            <a:ext cx="3154800" cy="3017400"/>
          </a:xfrm>
          <a:prstGeom prst="roundRect">
            <a:avLst>
              <a:gd name="adj" fmla="val 1818"/>
            </a:avLst>
          </a:prstGeom>
          <a:solidFill>
            <a:srgbClr val="153A2C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g3f71736d8ca_0_278"/>
          <p:cNvSpPr/>
          <p:nvPr/>
        </p:nvSpPr>
        <p:spPr>
          <a:xfrm>
            <a:off x="5726430" y="1783080"/>
            <a:ext cx="2709000" cy="25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F8F6F2"/>
                </a:solidFill>
                <a:latin typeface="Georgia"/>
                <a:ea typeface="Georgia"/>
                <a:cs typeface="Georgia"/>
                <a:sym typeface="Georgia"/>
              </a:rPr>
              <a:t>Not a decoration.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F8F6F2"/>
                </a:solidFill>
                <a:latin typeface="Georgia"/>
                <a:ea typeface="Georgia"/>
                <a:cs typeface="Georgia"/>
                <a:sym typeface="Georgia"/>
              </a:rPr>
              <a:t>A Spirit-fed light,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F8F6F2"/>
                </a:solidFill>
                <a:latin typeface="Georgia"/>
                <a:ea typeface="Georgia"/>
                <a:cs typeface="Georgia"/>
                <a:sym typeface="Georgia"/>
              </a:rPr>
              <a:t>shining into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F8F6F2"/>
                </a:solidFill>
                <a:latin typeface="Georgia"/>
                <a:ea typeface="Georgia"/>
                <a:cs typeface="Georgia"/>
                <a:sym typeface="Georgia"/>
              </a:rPr>
              <a:t>darkness.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g3f71736d8ca_0_278"/>
          <p:cNvSpPr/>
          <p:nvPr/>
        </p:nvSpPr>
        <p:spPr>
          <a:xfrm>
            <a:off x="411480" y="4855464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7C74"/>
              </a:buClr>
              <a:buSzPts val="1100"/>
              <a:buFont typeface="Cambria"/>
              <a:buNone/>
            </a:pPr>
            <a:r>
              <a:rPr lang="en" sz="1100" b="0" i="1" u="none" strike="noStrike" cap="none">
                <a:solidFill>
                  <a:srgbClr val="6E7C74"/>
                </a:solidFill>
                <a:latin typeface="Cambria"/>
                <a:ea typeface="Cambria"/>
                <a:cs typeface="Cambria"/>
                <a:sym typeface="Cambria"/>
              </a:rPr>
              <a:t>Return to Your First Love  ·  Revelation 2:1–7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2E83"/>
        </a:solidFill>
        <a:effectLst/>
      </p:bgPr>
    </p:bg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f71736d8ca_0_291"/>
          <p:cNvSpPr/>
          <p:nvPr/>
        </p:nvSpPr>
        <p:spPr>
          <a:xfrm>
            <a:off x="480060" y="342900"/>
            <a:ext cx="582900" cy="582900"/>
          </a:xfrm>
          <a:prstGeom prst="ellipse">
            <a:avLst/>
          </a:prstGeom>
          <a:solidFill>
            <a:srgbClr val="2F6F4E"/>
          </a:solidFill>
          <a:ln>
            <a:noFill/>
          </a:ln>
          <a:effectLst>
            <a:outerShdw blurRad="57150" dist="19050" dir="5400000" algn="bl" rotWithShape="0">
              <a:srgbClr val="000000">
                <a:alpha val="251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0" name="Google Shape;530;g3f71736d8ca_0_29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012" y="412852"/>
            <a:ext cx="443027" cy="443027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g3f71736d8ca_0_291"/>
          <p:cNvSpPr/>
          <p:nvPr/>
        </p:nvSpPr>
        <p:spPr>
          <a:xfrm>
            <a:off x="1234440" y="493776"/>
            <a:ext cx="6172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D8C6F0"/>
                </a:solidFill>
                <a:latin typeface="Cambria"/>
                <a:ea typeface="Cambria"/>
                <a:cs typeface="Cambria"/>
                <a:sym typeface="Cambria"/>
              </a:rPr>
              <a:t>WORD STUDY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g3f71736d8ca_0_291"/>
          <p:cNvSpPr/>
          <p:nvPr/>
        </p:nvSpPr>
        <p:spPr>
          <a:xfrm>
            <a:off x="480060" y="925830"/>
            <a:ext cx="68580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Georgia"/>
              <a:buNone/>
            </a:pPr>
            <a:r>
              <a:rPr lang="en" sz="29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The Angel of the Church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g3f71736d8ca_0_291"/>
          <p:cNvSpPr/>
          <p:nvPr/>
        </p:nvSpPr>
        <p:spPr>
          <a:xfrm>
            <a:off x="480060" y="1543050"/>
            <a:ext cx="68580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2600"/>
              <a:buFont typeface="Georgia"/>
              <a:buNone/>
            </a:pPr>
            <a:r>
              <a:rPr lang="en" sz="2600" b="1" i="0" u="none" strike="noStrike" cap="none">
                <a:solidFill>
                  <a:srgbClr val="D8C6F0"/>
                </a:solidFill>
                <a:latin typeface="Georgia"/>
                <a:ea typeface="Georgia"/>
                <a:cs typeface="Georgia"/>
                <a:sym typeface="Georgia"/>
              </a:rPr>
              <a:t>ἄγγελος</a:t>
            </a:r>
            <a:r>
              <a:rPr lang="en" sz="1800" b="0" i="1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   angelos · "messenger"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g3f71736d8ca_0_291"/>
          <p:cNvSpPr/>
          <p:nvPr/>
        </p:nvSpPr>
        <p:spPr>
          <a:xfrm>
            <a:off x="480060" y="2125980"/>
            <a:ext cx="8160900" cy="26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Used of heavenly beings and human messengers (Luke 7:24; James 2:25)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Most see this as the pastor who represents the church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Held in Christ's right hand (1:16, 20) — close, and directed by Him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g3f71736d8ca_0_291"/>
          <p:cNvSpPr/>
          <p:nvPr/>
        </p:nvSpPr>
        <p:spPr>
          <a:xfrm>
            <a:off x="411480" y="4855464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9AACF"/>
              </a:buClr>
              <a:buSzPts val="1100"/>
              <a:buFont typeface="Cambria"/>
              <a:buNone/>
            </a:pPr>
            <a:r>
              <a:rPr lang="en" sz="1100" b="0" i="1" u="none" strike="noStrike" cap="none">
                <a:solidFill>
                  <a:srgbClr val="B9AACF"/>
                </a:solidFill>
                <a:latin typeface="Cambria"/>
                <a:ea typeface="Cambria"/>
                <a:cs typeface="Cambria"/>
                <a:sym typeface="Cambria"/>
              </a:rPr>
              <a:t>Return to Your First Love  ·  Revelation 2:1–7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A2C"/>
        </a:solidFill>
        <a:effectLst/>
      </p:bgPr>
    </p:bg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f71736d8ca_0_302"/>
          <p:cNvSpPr/>
          <p:nvPr/>
        </p:nvSpPr>
        <p:spPr>
          <a:xfrm>
            <a:off x="480060" y="308610"/>
            <a:ext cx="6172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D8C6F0"/>
                </a:solidFill>
                <a:latin typeface="Cambria"/>
                <a:ea typeface="Cambria"/>
                <a:cs typeface="Cambria"/>
                <a:sym typeface="Cambria"/>
              </a:rPr>
              <a:t>REVELATION 2:1–7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g3f71736d8ca_0_302"/>
          <p:cNvSpPr/>
          <p:nvPr/>
        </p:nvSpPr>
        <p:spPr>
          <a:xfrm>
            <a:off x="480060" y="582930"/>
            <a:ext cx="78867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</a:pPr>
            <a:r>
              <a:rPr lang="en" sz="24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The Words of Christ to Ephesus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g3f71736d8ca_0_302"/>
          <p:cNvSpPr/>
          <p:nvPr/>
        </p:nvSpPr>
        <p:spPr>
          <a:xfrm>
            <a:off x="480060" y="1371600"/>
            <a:ext cx="8160900" cy="1062900"/>
          </a:xfrm>
          <a:prstGeom prst="roundRect">
            <a:avLst>
              <a:gd name="adj" fmla="val 3871"/>
            </a:avLst>
          </a:prstGeom>
          <a:solidFill>
            <a:srgbClr val="0F2B21"/>
          </a:solidFill>
          <a:ln w="7150" cap="flat" cmpd="sng">
            <a:solidFill>
              <a:srgbClr val="8A5F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g3f71736d8ca_0_302"/>
          <p:cNvSpPr/>
          <p:nvPr/>
        </p:nvSpPr>
        <p:spPr>
          <a:xfrm>
            <a:off x="685800" y="1453896"/>
            <a:ext cx="2057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1200"/>
              <a:buFont typeface="Cambria"/>
              <a:buNone/>
            </a:pPr>
            <a:r>
              <a:rPr lang="en" sz="1200" b="1" i="0" u="none" strike="noStrike" cap="none">
                <a:solidFill>
                  <a:srgbClr val="D8C6F0"/>
                </a:solidFill>
                <a:latin typeface="Cambria"/>
                <a:ea typeface="Cambria"/>
                <a:cs typeface="Cambria"/>
                <a:sym typeface="Cambria"/>
              </a:rPr>
              <a:t>V. 2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g3f71736d8ca_0_302"/>
          <p:cNvSpPr/>
          <p:nvPr/>
        </p:nvSpPr>
        <p:spPr>
          <a:xfrm>
            <a:off x="685800" y="1680210"/>
            <a:ext cx="7681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F8F6F2"/>
                </a:solidFill>
                <a:latin typeface="Georgia"/>
                <a:ea typeface="Georgia"/>
                <a:cs typeface="Georgia"/>
                <a:sym typeface="Georgia"/>
              </a:rPr>
              <a:t>“I know your hard work and perseverance.”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g3f71736d8ca_0_302"/>
          <p:cNvSpPr/>
          <p:nvPr/>
        </p:nvSpPr>
        <p:spPr>
          <a:xfrm>
            <a:off x="480060" y="2606040"/>
            <a:ext cx="8160900" cy="1062900"/>
          </a:xfrm>
          <a:prstGeom prst="roundRect">
            <a:avLst>
              <a:gd name="adj" fmla="val 3871"/>
            </a:avLst>
          </a:prstGeom>
          <a:solidFill>
            <a:srgbClr val="0F2B21"/>
          </a:solidFill>
          <a:ln w="7150" cap="flat" cmpd="sng">
            <a:solidFill>
              <a:srgbClr val="8A5F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g3f71736d8ca_0_302"/>
          <p:cNvSpPr/>
          <p:nvPr/>
        </p:nvSpPr>
        <p:spPr>
          <a:xfrm>
            <a:off x="685800" y="2688336"/>
            <a:ext cx="2057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1200"/>
              <a:buFont typeface="Cambria"/>
              <a:buNone/>
            </a:pPr>
            <a:r>
              <a:rPr lang="en" sz="1200" b="1" i="0" u="none" strike="noStrike" cap="none">
                <a:solidFill>
                  <a:srgbClr val="D8C6F0"/>
                </a:solidFill>
                <a:latin typeface="Cambria"/>
                <a:ea typeface="Cambria"/>
                <a:cs typeface="Cambria"/>
                <a:sym typeface="Cambria"/>
              </a:rPr>
              <a:t>V. 4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g3f71736d8ca_0_302"/>
          <p:cNvSpPr/>
          <p:nvPr/>
        </p:nvSpPr>
        <p:spPr>
          <a:xfrm>
            <a:off x="685800" y="2914650"/>
            <a:ext cx="7681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F8F6F2"/>
                </a:solidFill>
                <a:latin typeface="Georgia"/>
                <a:ea typeface="Georgia"/>
                <a:cs typeface="Georgia"/>
                <a:sym typeface="Georgia"/>
              </a:rPr>
              <a:t>“You have forsaken the love you had at first.”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g3f71736d8ca_0_302"/>
          <p:cNvSpPr/>
          <p:nvPr/>
        </p:nvSpPr>
        <p:spPr>
          <a:xfrm>
            <a:off x="480060" y="3840480"/>
            <a:ext cx="8160900" cy="1062900"/>
          </a:xfrm>
          <a:prstGeom prst="roundRect">
            <a:avLst>
              <a:gd name="adj" fmla="val 3871"/>
            </a:avLst>
          </a:prstGeom>
          <a:solidFill>
            <a:srgbClr val="0F2B21"/>
          </a:solidFill>
          <a:ln w="7150" cap="flat" cmpd="sng">
            <a:solidFill>
              <a:srgbClr val="8A5F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g3f71736d8ca_0_302"/>
          <p:cNvSpPr/>
          <p:nvPr/>
        </p:nvSpPr>
        <p:spPr>
          <a:xfrm>
            <a:off x="685800" y="3922776"/>
            <a:ext cx="2057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1200"/>
              <a:buFont typeface="Cambria"/>
              <a:buNone/>
            </a:pPr>
            <a:r>
              <a:rPr lang="en" sz="1200" b="1" i="0" u="none" strike="noStrike" cap="none">
                <a:solidFill>
                  <a:srgbClr val="D8C6F0"/>
                </a:solidFill>
                <a:latin typeface="Cambria"/>
                <a:ea typeface="Cambria"/>
                <a:cs typeface="Cambria"/>
                <a:sym typeface="Cambria"/>
              </a:rPr>
              <a:t>V. 5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g3f71736d8ca_0_302"/>
          <p:cNvSpPr/>
          <p:nvPr/>
        </p:nvSpPr>
        <p:spPr>
          <a:xfrm>
            <a:off x="685800" y="4149090"/>
            <a:ext cx="7681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300"/>
              <a:buFont typeface="Georgia"/>
              <a:buNone/>
            </a:pPr>
            <a:r>
              <a:rPr lang="en" sz="2300" b="0" i="1" u="none" strike="noStrike" cap="none">
                <a:solidFill>
                  <a:srgbClr val="F8F6F2"/>
                </a:solidFill>
                <a:latin typeface="Georgia"/>
                <a:ea typeface="Georgia"/>
                <a:cs typeface="Georgia"/>
                <a:sym typeface="Georgia"/>
              </a:rPr>
              <a:t>“Repent and do the things you did at first.”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3f71736d8ca_0_317"/>
          <p:cNvSpPr/>
          <p:nvPr/>
        </p:nvSpPr>
        <p:spPr>
          <a:xfrm>
            <a:off x="480060" y="342900"/>
            <a:ext cx="582900" cy="582900"/>
          </a:xfrm>
          <a:prstGeom prst="ellipse">
            <a:avLst/>
          </a:prstGeom>
          <a:solidFill>
            <a:srgbClr val="2F6F4E"/>
          </a:solidFill>
          <a:ln>
            <a:noFill/>
          </a:ln>
          <a:effectLst>
            <a:outerShdw blurRad="57150" dist="19050" dir="5400000" algn="bl" rotWithShape="0">
              <a:srgbClr val="000000">
                <a:alpha val="251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8" name="Google Shape;558;g3f71736d8ca_0_31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012" y="412852"/>
            <a:ext cx="443027" cy="443027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g3f71736d8ca_0_317"/>
          <p:cNvSpPr/>
          <p:nvPr/>
        </p:nvSpPr>
        <p:spPr>
          <a:xfrm>
            <a:off x="1234440" y="493776"/>
            <a:ext cx="6172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F6F4E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2F6F4E"/>
                </a:solidFill>
                <a:latin typeface="Cambria"/>
                <a:ea typeface="Cambria"/>
                <a:cs typeface="Cambria"/>
                <a:sym typeface="Cambria"/>
              </a:rPr>
              <a:t>POINT I  ·  REV. 2:2–3, 6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g3f71736d8ca_0_317"/>
          <p:cNvSpPr/>
          <p:nvPr/>
        </p:nvSpPr>
        <p:spPr>
          <a:xfrm>
            <a:off x="480060" y="925830"/>
            <a:ext cx="61722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2700"/>
              <a:buFont typeface="Georgia"/>
              <a:buNone/>
            </a:pPr>
            <a:r>
              <a:rPr lang="en" sz="2700" b="1" i="0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The Commendation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g3f71736d8ca_0_317"/>
          <p:cNvSpPr/>
          <p:nvPr/>
        </p:nvSpPr>
        <p:spPr>
          <a:xfrm>
            <a:off x="480060" y="1405890"/>
            <a:ext cx="61722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A5FC7"/>
              </a:buClr>
              <a:buSzPts val="1800"/>
              <a:buFont typeface="Georgia"/>
              <a:buNone/>
            </a:pPr>
            <a:r>
              <a:rPr lang="en" sz="1800" b="0" i="1" u="none" strike="noStrike" cap="none">
                <a:solidFill>
                  <a:srgbClr val="8A5FC7"/>
                </a:solidFill>
                <a:latin typeface="Georgia"/>
                <a:ea typeface="Georgia"/>
                <a:cs typeface="Georgia"/>
                <a:sym typeface="Georgia"/>
              </a:rPr>
              <a:t>A church Jesus praises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g3f71736d8ca_0_317"/>
          <p:cNvSpPr/>
          <p:nvPr/>
        </p:nvSpPr>
        <p:spPr>
          <a:xfrm>
            <a:off x="480060" y="1954530"/>
            <a:ext cx="2606100" cy="2674500"/>
          </a:xfrm>
          <a:prstGeom prst="roundRect">
            <a:avLst>
              <a:gd name="adj" fmla="val 2105"/>
            </a:avLst>
          </a:prstGeom>
          <a:solidFill>
            <a:srgbClr val="F8F6F2"/>
          </a:solidFill>
          <a:ln w="7150" cap="flat" cmpd="sng">
            <a:solidFill>
              <a:srgbClr val="8A5F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g3f71736d8ca_0_317"/>
          <p:cNvSpPr/>
          <p:nvPr/>
        </p:nvSpPr>
        <p:spPr>
          <a:xfrm>
            <a:off x="651510" y="2160270"/>
            <a:ext cx="22632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2000"/>
              <a:buFont typeface="Georgia"/>
              <a:buNone/>
            </a:pPr>
            <a:r>
              <a:rPr lang="en" sz="2000" b="1" i="0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Hard Work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g3f71736d8ca_0_317"/>
          <p:cNvSpPr/>
          <p:nvPr/>
        </p:nvSpPr>
        <p:spPr>
          <a:xfrm>
            <a:off x="651510" y="2846070"/>
            <a:ext cx="2263200" cy="16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Labor to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exhaustion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g3f71736d8ca_0_317"/>
          <p:cNvSpPr/>
          <p:nvPr/>
        </p:nvSpPr>
        <p:spPr>
          <a:xfrm>
            <a:off x="3257550" y="1954530"/>
            <a:ext cx="2606100" cy="2674500"/>
          </a:xfrm>
          <a:prstGeom prst="roundRect">
            <a:avLst>
              <a:gd name="adj" fmla="val 2105"/>
            </a:avLst>
          </a:prstGeom>
          <a:solidFill>
            <a:srgbClr val="F8F6F2"/>
          </a:solidFill>
          <a:ln w="7150" cap="flat" cmpd="sng">
            <a:solidFill>
              <a:srgbClr val="8A5F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g3f71736d8ca_0_317"/>
          <p:cNvSpPr/>
          <p:nvPr/>
        </p:nvSpPr>
        <p:spPr>
          <a:xfrm>
            <a:off x="3429000" y="2160270"/>
            <a:ext cx="22632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2000"/>
              <a:buFont typeface="Georgia"/>
              <a:buNone/>
            </a:pPr>
            <a:r>
              <a:rPr lang="en" sz="2000" b="1" i="0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Discernment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g3f71736d8ca_0_317"/>
          <p:cNvSpPr/>
          <p:nvPr/>
        </p:nvSpPr>
        <p:spPr>
          <a:xfrm>
            <a:off x="3429000" y="2846070"/>
            <a:ext cx="2263200" cy="16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Tested false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apostles (v. 2)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g3f71736d8ca_0_317"/>
          <p:cNvSpPr/>
          <p:nvPr/>
        </p:nvSpPr>
        <p:spPr>
          <a:xfrm>
            <a:off x="6035040" y="1954530"/>
            <a:ext cx="2606100" cy="2674500"/>
          </a:xfrm>
          <a:prstGeom prst="roundRect">
            <a:avLst>
              <a:gd name="adj" fmla="val 2105"/>
            </a:avLst>
          </a:prstGeom>
          <a:solidFill>
            <a:srgbClr val="F8F6F2"/>
          </a:solidFill>
          <a:ln w="7150" cap="flat" cmpd="sng">
            <a:solidFill>
              <a:srgbClr val="8A5F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g3f71736d8ca_0_317"/>
          <p:cNvSpPr/>
          <p:nvPr/>
        </p:nvSpPr>
        <p:spPr>
          <a:xfrm>
            <a:off x="6206490" y="2160270"/>
            <a:ext cx="22632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2000"/>
              <a:buFont typeface="Georgia"/>
              <a:buNone/>
            </a:pPr>
            <a:r>
              <a:rPr lang="en" sz="2000" b="1" i="0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Perseverance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g3f71736d8ca_0_317"/>
          <p:cNvSpPr/>
          <p:nvPr/>
        </p:nvSpPr>
        <p:spPr>
          <a:xfrm>
            <a:off x="6206490" y="2846070"/>
            <a:ext cx="2263200" cy="16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Endured, did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2300"/>
              <a:buFont typeface="Cambria"/>
              <a:buNone/>
            </a:pPr>
            <a:r>
              <a:rPr lang="en" sz="2300" b="0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not grow weary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g3f71736d8ca_0_317"/>
          <p:cNvSpPr/>
          <p:nvPr/>
        </p:nvSpPr>
        <p:spPr>
          <a:xfrm>
            <a:off x="411480" y="4855464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7C74"/>
              </a:buClr>
              <a:buSzPts val="1100"/>
              <a:buFont typeface="Cambria"/>
              <a:buNone/>
            </a:pPr>
            <a:r>
              <a:rPr lang="en" sz="1100" b="0" i="1" u="none" strike="noStrike" cap="none">
                <a:solidFill>
                  <a:srgbClr val="6E7C74"/>
                </a:solidFill>
                <a:latin typeface="Cambria"/>
                <a:ea typeface="Cambria"/>
                <a:cs typeface="Cambria"/>
                <a:sym typeface="Cambria"/>
              </a:rPr>
              <a:t>Return to Your First Love  ·  Revelation 2:1–7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f71736d8ca_0_336"/>
          <p:cNvSpPr/>
          <p:nvPr/>
        </p:nvSpPr>
        <p:spPr>
          <a:xfrm>
            <a:off x="480060" y="342900"/>
            <a:ext cx="582900" cy="582900"/>
          </a:xfrm>
          <a:prstGeom prst="ellipse">
            <a:avLst/>
          </a:prstGeom>
          <a:solidFill>
            <a:srgbClr val="8A5FC7"/>
          </a:solidFill>
          <a:ln>
            <a:noFill/>
          </a:ln>
          <a:effectLst>
            <a:outerShdw blurRad="57150" dist="19050" dir="5400000" algn="bl" rotWithShape="0">
              <a:srgbClr val="000000">
                <a:alpha val="251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8" name="Google Shape;578;g3f71736d8ca_0_33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012" y="412852"/>
            <a:ext cx="443027" cy="443027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g3f71736d8ca_0_336"/>
          <p:cNvSpPr/>
          <p:nvPr/>
        </p:nvSpPr>
        <p:spPr>
          <a:xfrm>
            <a:off x="1234440" y="493776"/>
            <a:ext cx="6172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A5FC7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8A5FC7"/>
                </a:solidFill>
                <a:latin typeface="Cambria"/>
                <a:ea typeface="Cambria"/>
                <a:cs typeface="Cambria"/>
                <a:sym typeface="Cambria"/>
              </a:rPr>
              <a:t>POINT II  ·  REVELATION 2:4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g3f71736d8ca_0_336"/>
          <p:cNvSpPr/>
          <p:nvPr/>
        </p:nvSpPr>
        <p:spPr>
          <a:xfrm>
            <a:off x="480060" y="925830"/>
            <a:ext cx="61722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2700"/>
              <a:buFont typeface="Georgia"/>
              <a:buNone/>
            </a:pPr>
            <a:r>
              <a:rPr lang="en" sz="2700" b="1" i="0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The Correction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g3f71736d8ca_0_336"/>
          <p:cNvSpPr/>
          <p:nvPr/>
        </p:nvSpPr>
        <p:spPr>
          <a:xfrm>
            <a:off x="480060" y="1405890"/>
            <a:ext cx="6172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A5FC7"/>
              </a:buClr>
              <a:buSzPts val="1800"/>
              <a:buFont typeface="Georgia"/>
              <a:buNone/>
            </a:pPr>
            <a:r>
              <a:rPr lang="en" sz="1800" b="0" i="1" u="none" strike="noStrike" cap="none">
                <a:solidFill>
                  <a:srgbClr val="8A5FC7"/>
                </a:solidFill>
                <a:latin typeface="Georgia"/>
                <a:ea typeface="Georgia"/>
                <a:cs typeface="Georgia"/>
                <a:sym typeface="Georgia"/>
              </a:rPr>
              <a:t>A love Jesus grieves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g3f71736d8ca_0_336"/>
          <p:cNvSpPr/>
          <p:nvPr/>
        </p:nvSpPr>
        <p:spPr>
          <a:xfrm>
            <a:off x="480060" y="1885950"/>
            <a:ext cx="48693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2600"/>
              <a:buFont typeface="Georgia"/>
              <a:buNone/>
            </a:pPr>
            <a:r>
              <a:rPr lang="en" sz="2600" b="0" i="1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“You have forsaken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2600"/>
              <a:buFont typeface="Georgia"/>
              <a:buNone/>
            </a:pPr>
            <a:r>
              <a:rPr lang="en" sz="2600" b="0" i="1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the love you had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53A2C"/>
              </a:buClr>
              <a:buSzPts val="2600"/>
              <a:buFont typeface="Georgia"/>
              <a:buNone/>
            </a:pPr>
            <a:r>
              <a:rPr lang="en" sz="2600" b="0" i="1" u="none" strike="noStrike" cap="none">
                <a:solidFill>
                  <a:srgbClr val="153A2C"/>
                </a:solidFill>
                <a:latin typeface="Georgia"/>
                <a:ea typeface="Georgia"/>
                <a:cs typeface="Georgia"/>
                <a:sym typeface="Georgia"/>
              </a:rPr>
              <a:t>at first.”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g3f71736d8ca_0_336"/>
          <p:cNvSpPr/>
          <p:nvPr/>
        </p:nvSpPr>
        <p:spPr>
          <a:xfrm>
            <a:off x="480060" y="3669030"/>
            <a:ext cx="4869300" cy="12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Cambria"/>
              <a:buNone/>
            </a:pPr>
            <a:r>
              <a:rPr lang="en" sz="1800" b="1" i="0" u="none" strike="noStrike" cap="none">
                <a:solidFill>
                  <a:srgbClr val="1E1E1E"/>
                </a:solidFill>
                <a:latin typeface="Cambria"/>
                <a:ea typeface="Cambria"/>
                <a:cs typeface="Cambria"/>
                <a:sym typeface="Cambria"/>
              </a:rPr>
              <a:t>You can keep every habit of devotion — and lose the devotion itself.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g3f71736d8ca_0_336"/>
          <p:cNvSpPr/>
          <p:nvPr/>
        </p:nvSpPr>
        <p:spPr>
          <a:xfrm>
            <a:off x="5589270" y="1885950"/>
            <a:ext cx="3051900" cy="2983200"/>
          </a:xfrm>
          <a:prstGeom prst="roundRect">
            <a:avLst>
              <a:gd name="adj" fmla="val 1839"/>
            </a:avLst>
          </a:prstGeom>
          <a:solidFill>
            <a:srgbClr val="4B2E8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g3f71736d8ca_0_336"/>
          <p:cNvSpPr/>
          <p:nvPr/>
        </p:nvSpPr>
        <p:spPr>
          <a:xfrm>
            <a:off x="5795010" y="2125980"/>
            <a:ext cx="2674500" cy="25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FD9B4"/>
              </a:buClr>
              <a:buSzPts val="2000"/>
              <a:buFont typeface="Cambria"/>
              <a:buNone/>
            </a:pPr>
            <a:r>
              <a:rPr lang="en" sz="2000" b="1" i="0" u="none" strike="noStrike" cap="none">
                <a:solidFill>
                  <a:srgbClr val="8FD9B4"/>
                </a:solidFill>
                <a:latin typeface="Cambria"/>
                <a:ea typeface="Cambria"/>
                <a:cs typeface="Cambria"/>
                <a:sym typeface="Cambria"/>
              </a:rPr>
              <a:t>πρώτη ἀγάπη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D8C6F0"/>
              </a:buClr>
              <a:buSzPts val="1400"/>
              <a:buFont typeface="Cambria"/>
              <a:buNone/>
            </a:pPr>
            <a:r>
              <a:rPr lang="en" sz="1400" b="0" i="1" u="none" strike="noStrike" cap="none">
                <a:solidFill>
                  <a:srgbClr val="D8C6F0"/>
                </a:solidFill>
                <a:latin typeface="Cambria"/>
                <a:ea typeface="Cambria"/>
                <a:cs typeface="Cambria"/>
                <a:sym typeface="Cambria"/>
              </a:rPr>
              <a:t>prōtē agapē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F8F6F2"/>
              </a:buClr>
              <a:buSzPts val="1700"/>
              <a:buFont typeface="Cambria"/>
              <a:buNone/>
            </a:pPr>
            <a:r>
              <a:rPr lang="en" sz="1700" b="0" i="0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Not mere emotion — the church's first devotion.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g3f71736d8ca_0_336"/>
          <p:cNvSpPr/>
          <p:nvPr/>
        </p:nvSpPr>
        <p:spPr>
          <a:xfrm>
            <a:off x="411480" y="4855464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7C74"/>
              </a:buClr>
              <a:buSzPts val="1100"/>
              <a:buFont typeface="Cambria"/>
              <a:buNone/>
            </a:pPr>
            <a:r>
              <a:rPr lang="en" sz="1100" b="0" i="1" u="none" strike="noStrike" cap="none">
                <a:solidFill>
                  <a:srgbClr val="6E7C74"/>
                </a:solidFill>
                <a:latin typeface="Cambria"/>
                <a:ea typeface="Cambria"/>
                <a:cs typeface="Cambria"/>
                <a:sym typeface="Cambria"/>
              </a:rPr>
              <a:t>Return to Your First Love  ·  Revelation 2:1–7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2E83"/>
        </a:solidFill>
        <a:effectLst/>
      </p:bgPr>
    </p:bg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f71736d8ca_0_350"/>
          <p:cNvSpPr/>
          <p:nvPr/>
        </p:nvSpPr>
        <p:spPr>
          <a:xfrm>
            <a:off x="480060" y="342900"/>
            <a:ext cx="582900" cy="582900"/>
          </a:xfrm>
          <a:prstGeom prst="ellipse">
            <a:avLst/>
          </a:prstGeom>
          <a:solidFill>
            <a:srgbClr val="2F6F4E"/>
          </a:solidFill>
          <a:ln>
            <a:noFill/>
          </a:ln>
          <a:effectLst>
            <a:outerShdw blurRad="57150" dist="19050" dir="5400000" algn="bl" rotWithShape="0">
              <a:srgbClr val="000000">
                <a:alpha val="251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3" name="Google Shape;593;g3f71736d8ca_0_35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012" y="412852"/>
            <a:ext cx="443027" cy="443027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g3f71736d8ca_0_350"/>
          <p:cNvSpPr/>
          <p:nvPr/>
        </p:nvSpPr>
        <p:spPr>
          <a:xfrm>
            <a:off x="1234440" y="493776"/>
            <a:ext cx="6172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D8C6F0"/>
                </a:solidFill>
                <a:latin typeface="Cambria"/>
                <a:ea typeface="Cambria"/>
                <a:cs typeface="Cambria"/>
                <a:sym typeface="Cambria"/>
              </a:rPr>
              <a:t>POINT III  ·  REVELATION 2:5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g3f71736d8ca_0_350"/>
          <p:cNvSpPr/>
          <p:nvPr/>
        </p:nvSpPr>
        <p:spPr>
          <a:xfrm>
            <a:off x="480060" y="925830"/>
            <a:ext cx="61722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Georgia"/>
              <a:buNone/>
            </a:pPr>
            <a:r>
              <a:rPr lang="en" sz="27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The Call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g3f71736d8ca_0_350"/>
          <p:cNvSpPr/>
          <p:nvPr/>
        </p:nvSpPr>
        <p:spPr>
          <a:xfrm>
            <a:off x="480060" y="1405890"/>
            <a:ext cx="6858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6F0"/>
              </a:buClr>
              <a:buSzPts val="1800"/>
              <a:buFont typeface="Georgia"/>
              <a:buNone/>
            </a:pPr>
            <a:r>
              <a:rPr lang="en" sz="1800" b="0" i="1" u="none" strike="noStrike" cap="none">
                <a:solidFill>
                  <a:srgbClr val="D8C6F0"/>
                </a:solidFill>
                <a:latin typeface="Georgia"/>
                <a:ea typeface="Georgia"/>
                <a:cs typeface="Georgia"/>
                <a:sym typeface="Georgia"/>
              </a:rPr>
              <a:t>Three commands — our application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g3f71736d8ca_0_350"/>
          <p:cNvSpPr/>
          <p:nvPr/>
        </p:nvSpPr>
        <p:spPr>
          <a:xfrm>
            <a:off x="1508760" y="2023110"/>
            <a:ext cx="480300" cy="480300"/>
          </a:xfrm>
          <a:prstGeom prst="ellipse">
            <a:avLst/>
          </a:prstGeom>
          <a:solidFill>
            <a:srgbClr val="2F6F4E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3f71736d8ca_0_350"/>
          <p:cNvSpPr/>
          <p:nvPr/>
        </p:nvSpPr>
        <p:spPr>
          <a:xfrm>
            <a:off x="1508760" y="2023110"/>
            <a:ext cx="480300" cy="4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Georgia"/>
              <a:buNone/>
            </a:pPr>
            <a:r>
              <a:rPr lang="en" sz="17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g3f71736d8ca_0_350"/>
          <p:cNvSpPr/>
          <p:nvPr/>
        </p:nvSpPr>
        <p:spPr>
          <a:xfrm>
            <a:off x="480060" y="2640330"/>
            <a:ext cx="25719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Georgia"/>
              <a:buNone/>
            </a:pPr>
            <a:r>
              <a:rPr lang="en" sz="23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Remember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g3f71736d8ca_0_350"/>
          <p:cNvSpPr/>
          <p:nvPr/>
        </p:nvSpPr>
        <p:spPr>
          <a:xfrm>
            <a:off x="617220" y="3154680"/>
            <a:ext cx="2297400" cy="1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000"/>
              <a:buFont typeface="Cambria"/>
              <a:buNone/>
            </a:pPr>
            <a:r>
              <a:rPr lang="en" sz="2000" b="0" i="0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See how far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000"/>
              <a:buFont typeface="Cambria"/>
              <a:buNone/>
            </a:pPr>
            <a:r>
              <a:rPr lang="en" sz="2000" b="0" i="0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you've fallen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g3f71736d8ca_0_350"/>
          <p:cNvSpPr/>
          <p:nvPr/>
        </p:nvSpPr>
        <p:spPr>
          <a:xfrm>
            <a:off x="4286250" y="2023110"/>
            <a:ext cx="480300" cy="480300"/>
          </a:xfrm>
          <a:prstGeom prst="ellipse">
            <a:avLst/>
          </a:prstGeom>
          <a:solidFill>
            <a:srgbClr val="2F6F4E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g3f71736d8ca_0_350"/>
          <p:cNvSpPr/>
          <p:nvPr/>
        </p:nvSpPr>
        <p:spPr>
          <a:xfrm>
            <a:off x="4286250" y="2023110"/>
            <a:ext cx="480300" cy="4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Georgia"/>
              <a:buNone/>
            </a:pPr>
            <a:r>
              <a:rPr lang="en" sz="17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g3f71736d8ca_0_350"/>
          <p:cNvSpPr/>
          <p:nvPr/>
        </p:nvSpPr>
        <p:spPr>
          <a:xfrm>
            <a:off x="3257550" y="2640330"/>
            <a:ext cx="25719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Georgia"/>
              <a:buNone/>
            </a:pPr>
            <a:r>
              <a:rPr lang="en" sz="23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Repent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g3f71736d8ca_0_350"/>
          <p:cNvSpPr/>
          <p:nvPr/>
        </p:nvSpPr>
        <p:spPr>
          <a:xfrm>
            <a:off x="3394710" y="3154680"/>
            <a:ext cx="2297400" cy="1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000"/>
              <a:buFont typeface="Cambria"/>
              <a:buNone/>
            </a:pPr>
            <a:r>
              <a:rPr lang="en" sz="2000" b="0" i="0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Turn — don't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000"/>
              <a:buFont typeface="Cambria"/>
              <a:buNone/>
            </a:pPr>
            <a:r>
              <a:rPr lang="en" sz="2000" b="0" i="0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just regret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g3f71736d8ca_0_350"/>
          <p:cNvSpPr/>
          <p:nvPr/>
        </p:nvSpPr>
        <p:spPr>
          <a:xfrm>
            <a:off x="7063740" y="2023110"/>
            <a:ext cx="480300" cy="480300"/>
          </a:xfrm>
          <a:prstGeom prst="ellipse">
            <a:avLst/>
          </a:prstGeom>
          <a:solidFill>
            <a:srgbClr val="2F6F4E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g3f71736d8ca_0_350"/>
          <p:cNvSpPr/>
          <p:nvPr/>
        </p:nvSpPr>
        <p:spPr>
          <a:xfrm>
            <a:off x="7063740" y="2023110"/>
            <a:ext cx="480300" cy="4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Georgia"/>
              <a:buNone/>
            </a:pPr>
            <a:r>
              <a:rPr lang="en" sz="17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3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g3f71736d8ca_0_350"/>
          <p:cNvSpPr/>
          <p:nvPr/>
        </p:nvSpPr>
        <p:spPr>
          <a:xfrm>
            <a:off x="6035040" y="2640330"/>
            <a:ext cx="25719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Georgia"/>
              <a:buNone/>
            </a:pPr>
            <a:r>
              <a:rPr lang="en" sz="2300" b="1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Repeat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g3f71736d8ca_0_350"/>
          <p:cNvSpPr/>
          <p:nvPr/>
        </p:nvSpPr>
        <p:spPr>
          <a:xfrm>
            <a:off x="6172200" y="3154680"/>
            <a:ext cx="2297400" cy="1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000"/>
              <a:buFont typeface="Cambria"/>
              <a:buNone/>
            </a:pPr>
            <a:r>
              <a:rPr lang="en" sz="2000" b="0" i="0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Do what you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8F6F2"/>
              </a:buClr>
              <a:buSzPts val="2000"/>
              <a:buFont typeface="Cambria"/>
              <a:buNone/>
            </a:pPr>
            <a:r>
              <a:rPr lang="en" sz="2000" b="0" i="0" u="none" strike="noStrike" cap="none">
                <a:solidFill>
                  <a:srgbClr val="F8F6F2"/>
                </a:solidFill>
                <a:latin typeface="Cambria"/>
                <a:ea typeface="Cambria"/>
                <a:cs typeface="Cambria"/>
                <a:sym typeface="Cambria"/>
              </a:rPr>
              <a:t>did at first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g3f71736d8ca_0_350"/>
          <p:cNvSpPr/>
          <p:nvPr/>
        </p:nvSpPr>
        <p:spPr>
          <a:xfrm>
            <a:off x="411480" y="4855464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9AACF"/>
              </a:buClr>
              <a:buSzPts val="1100"/>
              <a:buFont typeface="Cambria"/>
              <a:buNone/>
            </a:pPr>
            <a:r>
              <a:rPr lang="en" sz="1100" b="0" i="1" u="none" strike="noStrike" cap="none">
                <a:solidFill>
                  <a:srgbClr val="B9AACF"/>
                </a:solidFill>
                <a:latin typeface="Cambria"/>
                <a:ea typeface="Cambria"/>
                <a:cs typeface="Cambria"/>
                <a:sym typeface="Cambria"/>
              </a:rPr>
              <a:t>Return to Your First Love  ·  Revelation 2:1–7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</Words>
  <Application>Microsoft Office PowerPoint</Application>
  <PresentationFormat>On-screen Show (16:9)</PresentationFormat>
  <Paragraphs>104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Georgia</vt:lpstr>
      <vt:lpstr>Playfair Display</vt:lpstr>
      <vt:lpstr>Cambria</vt:lpstr>
      <vt:lpstr>Calibri</vt:lpstr>
      <vt:lpstr>Arial</vt:lpstr>
      <vt:lpstr>Office Theme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ccc media</cp:lastModifiedBy>
  <cp:revision>1</cp:revision>
  <dcterms:modified xsi:type="dcterms:W3CDTF">2026-08-16T18:51:46Z</dcterms:modified>
</cp:coreProperties>
</file>