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2" r:id="rId2"/>
  </p:sldMasterIdLst>
  <p:notesMasterIdLst>
    <p:notesMasterId r:id="rId15"/>
  </p:notesMasterIdLst>
  <p:sldIdLst>
    <p:sldId id="256" r:id="rId3"/>
    <p:sldId id="286" r:id="rId4"/>
    <p:sldId id="287" r:id="rId5"/>
    <p:sldId id="288" r:id="rId6"/>
    <p:sldId id="289" r:id="rId7"/>
    <p:sldId id="290" r:id="rId8"/>
    <p:sldId id="291" r:id="rId9"/>
    <p:sldId id="292" r:id="rId10"/>
    <p:sldId id="293" r:id="rId11"/>
    <p:sldId id="294" r:id="rId12"/>
    <p:sldId id="295" r:id="rId13"/>
    <p:sldId id="296" r:id="rId14"/>
  </p:sldIdLst>
  <p:sldSz cx="9144000" cy="5143500" type="screen16x9"/>
  <p:notesSz cx="6858000" cy="9144000"/>
  <p:embeddedFontLst>
    <p:embeddedFont>
      <p:font typeface="Georgia" panose="02040502050405020303" pitchFamily="18" charset="0"/>
      <p:regular r:id="rId16"/>
      <p:bold r:id="rId17"/>
      <p:italic r:id="rId18"/>
      <p:boldItalic r:id="rId19"/>
    </p:embeddedFont>
    <p:embeddedFont>
      <p:font typeface="Great Vibes" panose="020B0604020202020204" charset="0"/>
      <p:regular r:id="rId20"/>
    </p:embeddedFont>
    <p:embeddedFont>
      <p:font typeface="Playfair Display" panose="00000500000000000000" pitchFamily="2"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592">
          <p15:clr>
            <a:srgbClr val="A4A3A4"/>
          </p15:clr>
        </p15:guide>
        <p15:guide id="3" orient="horz" pos="2376">
          <p15:clr>
            <a:srgbClr val="9AA0A6"/>
          </p15:clr>
        </p15:guide>
        <p15:guide id="4" orient="horz" pos="216">
          <p15:clr>
            <a:srgbClr val="9AA0A6"/>
          </p15:clr>
        </p15:guide>
        <p15:guide id="5" pos="144">
          <p15:clr>
            <a:srgbClr val="9AA0A6"/>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6" roundtripDataSignature="AMtx7mhmwn5HzOJe6apPOiq6EXn0EURE4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9" d="100"/>
          <a:sy n="139" d="100"/>
        </p:scale>
        <p:origin x="612" y="126"/>
      </p:cViewPr>
      <p:guideLst>
        <p:guide orient="horz" pos="1620"/>
        <p:guide pos="2592"/>
        <p:guide orient="horz" pos="2376"/>
        <p:guide orient="horz" pos="216"/>
        <p:guide pos="1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font" Target="fonts/font6.fntdata"/><Relationship Id="rId89"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9.fntdata"/><Relationship Id="rId87"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90"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4.fntdata"/><Relationship Id="rId86"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0" name="Google Shape;33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3f600600648_0_189:notes"/>
          <p:cNvSpPr>
            <a:spLocks noGrp="1" noRot="1" noChangeAspect="1"/>
          </p:cNvSpPr>
          <p:nvPr>
            <p:ph type="sldImg" idx="2"/>
          </p:nvPr>
        </p:nvSpPr>
        <p:spPr>
          <a:xfrm>
            <a:off x="685800" y="857250"/>
            <a:ext cx="54864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4" name="Google Shape;584;g3f600600648_0_189:notes"/>
          <p:cNvSpPr txBox="1">
            <a:spLocks noGrp="1"/>
          </p:cNvSpPr>
          <p:nvPr>
            <p:ph type="body" idx="1"/>
          </p:nvPr>
        </p:nvSpPr>
        <p:spPr>
          <a:xfrm>
            <a:off x="685800" y="3300413"/>
            <a:ext cx="54864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Bring up as Psalm 118 and Isaiah 28 are read. Hold through “Peter brings both passages together and identifies Jesus as that Cornerstone.”</a:t>
            </a:r>
            <a:endParaRPr/>
          </a:p>
        </p:txBody>
      </p:sp>
      <p:sp>
        <p:nvSpPr>
          <p:cNvPr id="585" name="Google Shape;585;g3f600600648_0_189:notes"/>
          <p:cNvSpPr txBox="1">
            <a:spLocks noGrp="1"/>
          </p:cNvSpPr>
          <p:nvPr>
            <p:ph type="sldNum" idx="12"/>
          </p:nvPr>
        </p:nvSpPr>
        <p:spPr>
          <a:xfrm>
            <a:off x="3884613" y="6513910"/>
            <a:ext cx="2971800" cy="3441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3f600600648_0_202:notes"/>
          <p:cNvSpPr>
            <a:spLocks noGrp="1" noRot="1" noChangeAspect="1"/>
          </p:cNvSpPr>
          <p:nvPr>
            <p:ph type="sldImg" idx="2"/>
          </p:nvPr>
        </p:nvSpPr>
        <p:spPr>
          <a:xfrm>
            <a:off x="685800" y="857250"/>
            <a:ext cx="54864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g3f600600648_0_202:notes"/>
          <p:cNvSpPr txBox="1">
            <a:spLocks noGrp="1"/>
          </p:cNvSpPr>
          <p:nvPr>
            <p:ph type="body" idx="1"/>
          </p:nvPr>
        </p:nvSpPr>
        <p:spPr>
          <a:xfrm>
            <a:off x="685800" y="3300413"/>
            <a:ext cx="54864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Hold through the full word-study section, from “The Hebrew phrase is Even Pinah” through “every wall eventually drifted.”</a:t>
            </a:r>
            <a:endParaRPr/>
          </a:p>
        </p:txBody>
      </p:sp>
      <p:sp>
        <p:nvSpPr>
          <p:cNvPr id="599" name="Google Shape;599;g3f600600648_0_202:notes"/>
          <p:cNvSpPr txBox="1">
            <a:spLocks noGrp="1"/>
          </p:cNvSpPr>
          <p:nvPr>
            <p:ph type="sldNum" idx="12"/>
          </p:nvPr>
        </p:nvSpPr>
        <p:spPr>
          <a:xfrm>
            <a:off x="3884613" y="6513910"/>
            <a:ext cx="2971800" cy="3441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3f600600648_0_218:notes"/>
          <p:cNvSpPr>
            <a:spLocks noGrp="1" noRot="1" noChangeAspect="1"/>
          </p:cNvSpPr>
          <p:nvPr>
            <p:ph type="sldImg" idx="2"/>
          </p:nvPr>
        </p:nvSpPr>
        <p:spPr>
          <a:xfrm>
            <a:off x="685800" y="857250"/>
            <a:ext cx="54864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5" name="Google Shape;615;g3f600600648_0_218:notes"/>
          <p:cNvSpPr txBox="1">
            <a:spLocks noGrp="1"/>
          </p:cNvSpPr>
          <p:nvPr>
            <p:ph type="body" idx="1"/>
          </p:nvPr>
        </p:nvSpPr>
        <p:spPr>
          <a:xfrm>
            <a:off x="685800" y="3300413"/>
            <a:ext cx="54864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Final slide. Hold through the closing prayer / dismissal after “Amen.”</a:t>
            </a:r>
            <a:endParaRPr/>
          </a:p>
        </p:txBody>
      </p:sp>
      <p:sp>
        <p:nvSpPr>
          <p:cNvPr id="616" name="Google Shape;616;g3f600600648_0_218:notes"/>
          <p:cNvSpPr txBox="1">
            <a:spLocks noGrp="1"/>
          </p:cNvSpPr>
          <p:nvPr>
            <p:ph type="sldNum" idx="12"/>
          </p:nvPr>
        </p:nvSpPr>
        <p:spPr>
          <a:xfrm>
            <a:off x="3884613" y="6513910"/>
            <a:ext cx="2971800" cy="3441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3f600600648_0_117:notes"/>
          <p:cNvSpPr>
            <a:spLocks noGrp="1" noRot="1" noChangeAspect="1"/>
          </p:cNvSpPr>
          <p:nvPr>
            <p:ph type="sldImg" idx="2"/>
          </p:nvPr>
        </p:nvSpPr>
        <p:spPr>
          <a:xfrm>
            <a:off x="685800" y="857250"/>
            <a:ext cx="54864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g3f600600648_0_117:notes"/>
          <p:cNvSpPr txBox="1">
            <a:spLocks noGrp="1"/>
          </p:cNvSpPr>
          <p:nvPr>
            <p:ph type="body" idx="1"/>
          </p:nvPr>
        </p:nvSpPr>
        <p:spPr>
          <a:xfrm>
            <a:off x="685800" y="3300413"/>
            <a:ext cx="54864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Opening slide. Bring up as the pastor welcomes the church and introduces the new series.</a:t>
            </a:r>
            <a:endParaRPr/>
          </a:p>
        </p:txBody>
      </p:sp>
      <p:sp>
        <p:nvSpPr>
          <p:cNvPr id="498" name="Google Shape;498;g3f600600648_0_117:notes"/>
          <p:cNvSpPr txBox="1">
            <a:spLocks noGrp="1"/>
          </p:cNvSpPr>
          <p:nvPr>
            <p:ph type="sldNum" idx="12"/>
          </p:nvPr>
        </p:nvSpPr>
        <p:spPr>
          <a:xfrm>
            <a:off x="3884613" y="6513910"/>
            <a:ext cx="2971800" cy="3441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3f600600648_0_11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0" name="Google Shape;510;g3f600600648_0_11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3f600600648_0_129:notes"/>
          <p:cNvSpPr>
            <a:spLocks noGrp="1" noRot="1" noChangeAspect="1"/>
          </p:cNvSpPr>
          <p:nvPr>
            <p:ph type="sldImg" idx="2"/>
          </p:nvPr>
        </p:nvSpPr>
        <p:spPr>
          <a:xfrm>
            <a:off x="685800" y="857250"/>
            <a:ext cx="54864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g3f600600648_0_129:notes"/>
          <p:cNvSpPr txBox="1">
            <a:spLocks noGrp="1"/>
          </p:cNvSpPr>
          <p:nvPr>
            <p:ph type="body" idx="1"/>
          </p:nvPr>
        </p:nvSpPr>
        <p:spPr>
          <a:xfrm>
            <a:off x="685800" y="3300413"/>
            <a:ext cx="54864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Hold on this verse after Paul's line is read aloud: “Paul answers that question with remarkable simplicity.”</a:t>
            </a:r>
            <a:endParaRPr/>
          </a:p>
        </p:txBody>
      </p:sp>
      <p:sp>
        <p:nvSpPr>
          <p:cNvPr id="519" name="Google Shape;519;g3f600600648_0_129:notes"/>
          <p:cNvSpPr txBox="1">
            <a:spLocks noGrp="1"/>
          </p:cNvSpPr>
          <p:nvPr>
            <p:ph type="sldNum" idx="12"/>
          </p:nvPr>
        </p:nvSpPr>
        <p:spPr>
          <a:xfrm>
            <a:off x="3884613" y="6513910"/>
            <a:ext cx="2971800" cy="3441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3f600600648_0_138:notes"/>
          <p:cNvSpPr>
            <a:spLocks noGrp="1" noRot="1" noChangeAspect="1"/>
          </p:cNvSpPr>
          <p:nvPr>
            <p:ph type="sldImg" idx="2"/>
          </p:nvPr>
        </p:nvSpPr>
        <p:spPr>
          <a:xfrm>
            <a:off x="685800" y="857250"/>
            <a:ext cx="54864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8" name="Google Shape;528;g3f600600648_0_138:notes"/>
          <p:cNvSpPr txBox="1">
            <a:spLocks noGrp="1"/>
          </p:cNvSpPr>
          <p:nvPr>
            <p:ph type="body" idx="1"/>
          </p:nvPr>
        </p:nvSpPr>
        <p:spPr>
          <a:xfrm>
            <a:off x="685800" y="3300413"/>
            <a:ext cx="54864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Bring up during the run of rhetorical questions in the introduction (“Why does Jesus have the right to say it?… Who gave Him that authority?”). Hold through the transition line into point one.</a:t>
            </a:r>
            <a:endParaRPr/>
          </a:p>
        </p:txBody>
      </p:sp>
      <p:sp>
        <p:nvSpPr>
          <p:cNvPr id="529" name="Google Shape;529;g3f600600648_0_138:notes"/>
          <p:cNvSpPr txBox="1">
            <a:spLocks noGrp="1"/>
          </p:cNvSpPr>
          <p:nvPr>
            <p:ph type="sldNum" idx="12"/>
          </p:nvPr>
        </p:nvSpPr>
        <p:spPr>
          <a:xfrm>
            <a:off x="3884613" y="6513910"/>
            <a:ext cx="2971800" cy="3441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3f600600648_0_145:notes"/>
          <p:cNvSpPr>
            <a:spLocks noGrp="1" noRot="1" noChangeAspect="1"/>
          </p:cNvSpPr>
          <p:nvPr>
            <p:ph type="sldImg" idx="2"/>
          </p:nvPr>
        </p:nvSpPr>
        <p:spPr>
          <a:xfrm>
            <a:off x="685800" y="857250"/>
            <a:ext cx="54864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g3f600600648_0_145:notes"/>
          <p:cNvSpPr txBox="1">
            <a:spLocks noGrp="1"/>
          </p:cNvSpPr>
          <p:nvPr>
            <p:ph type="body" idx="1"/>
          </p:nvPr>
        </p:nvSpPr>
        <p:spPr>
          <a:xfrm>
            <a:off x="685800" y="3300413"/>
            <a:ext cx="54864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Bring up at “Jesus said in Matthew 16:18…” Hold through the founder application (‘Is this what Jesus wants for His Church?’).</a:t>
            </a:r>
            <a:endParaRPr/>
          </a:p>
        </p:txBody>
      </p:sp>
      <p:sp>
        <p:nvSpPr>
          <p:cNvPr id="537" name="Google Shape;537;g3f600600648_0_145:notes"/>
          <p:cNvSpPr txBox="1">
            <a:spLocks noGrp="1"/>
          </p:cNvSpPr>
          <p:nvPr>
            <p:ph type="sldNum" idx="12"/>
          </p:nvPr>
        </p:nvSpPr>
        <p:spPr>
          <a:xfrm>
            <a:off x="3884613" y="6513910"/>
            <a:ext cx="2971800" cy="3441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3f600600648_0_156:notes"/>
          <p:cNvSpPr>
            <a:spLocks noGrp="1" noRot="1" noChangeAspect="1"/>
          </p:cNvSpPr>
          <p:nvPr>
            <p:ph type="sldImg" idx="2"/>
          </p:nvPr>
        </p:nvSpPr>
        <p:spPr>
          <a:xfrm>
            <a:off x="685800" y="857250"/>
            <a:ext cx="54864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g3f600600648_0_156:notes"/>
          <p:cNvSpPr txBox="1">
            <a:spLocks noGrp="1"/>
          </p:cNvSpPr>
          <p:nvPr>
            <p:ph type="body" idx="1"/>
          </p:nvPr>
        </p:nvSpPr>
        <p:spPr>
          <a:xfrm>
            <a:off x="685800" y="3300413"/>
            <a:ext cx="54864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Use at the close of point one, on the line “because before it’s our church… it’s His.”</a:t>
            </a:r>
            <a:endParaRPr/>
          </a:p>
        </p:txBody>
      </p:sp>
      <p:sp>
        <p:nvSpPr>
          <p:cNvPr id="549" name="Google Shape;549;g3f600600648_0_156:notes"/>
          <p:cNvSpPr txBox="1">
            <a:spLocks noGrp="1"/>
          </p:cNvSpPr>
          <p:nvPr>
            <p:ph type="sldNum" idx="12"/>
          </p:nvPr>
        </p:nvSpPr>
        <p:spPr>
          <a:xfrm>
            <a:off x="3884613" y="6513910"/>
            <a:ext cx="2971800" cy="3441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3f600600648_0_164:notes"/>
          <p:cNvSpPr>
            <a:spLocks noGrp="1" noRot="1" noChangeAspect="1"/>
          </p:cNvSpPr>
          <p:nvPr>
            <p:ph type="sldImg" idx="2"/>
          </p:nvPr>
        </p:nvSpPr>
        <p:spPr>
          <a:xfrm>
            <a:off x="685800" y="857250"/>
            <a:ext cx="54864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7" name="Google Shape;557;g3f600600648_0_164:notes"/>
          <p:cNvSpPr txBox="1">
            <a:spLocks noGrp="1"/>
          </p:cNvSpPr>
          <p:nvPr>
            <p:ph type="body" idx="1"/>
          </p:nvPr>
        </p:nvSpPr>
        <p:spPr>
          <a:xfrm>
            <a:off x="685800" y="3300413"/>
            <a:ext cx="54864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Bring up at “Paul says there is only one foundation upon which God builds His Church.” Advance through the list as each line is read.</a:t>
            </a:r>
            <a:endParaRPr/>
          </a:p>
        </p:txBody>
      </p:sp>
      <p:sp>
        <p:nvSpPr>
          <p:cNvPr id="558" name="Google Shape;558;g3f600600648_0_164:notes"/>
          <p:cNvSpPr txBox="1">
            <a:spLocks noGrp="1"/>
          </p:cNvSpPr>
          <p:nvPr>
            <p:ph type="sldNum" idx="12"/>
          </p:nvPr>
        </p:nvSpPr>
        <p:spPr>
          <a:xfrm>
            <a:off x="3884613" y="6513910"/>
            <a:ext cx="2971800" cy="3441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3f600600648_0_180:notes"/>
          <p:cNvSpPr>
            <a:spLocks noGrp="1" noRot="1" noChangeAspect="1"/>
          </p:cNvSpPr>
          <p:nvPr>
            <p:ph type="sldImg" idx="2"/>
          </p:nvPr>
        </p:nvSpPr>
        <p:spPr>
          <a:xfrm>
            <a:off x="685800" y="857250"/>
            <a:ext cx="54864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4" name="Google Shape;574;g3f600600648_0_180:notes"/>
          <p:cNvSpPr txBox="1">
            <a:spLocks noGrp="1"/>
          </p:cNvSpPr>
          <p:nvPr>
            <p:ph type="body" idx="1"/>
          </p:nvPr>
        </p:nvSpPr>
        <p:spPr>
          <a:xfrm>
            <a:off x="685800" y="3300413"/>
            <a:ext cx="54864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Use during the personal-application turn in point two, ending on “the foundation is revealed.”</a:t>
            </a:r>
            <a:endParaRPr/>
          </a:p>
        </p:txBody>
      </p:sp>
      <p:sp>
        <p:nvSpPr>
          <p:cNvPr id="575" name="Google Shape;575;g3f600600648_0_180:notes"/>
          <p:cNvSpPr txBox="1">
            <a:spLocks noGrp="1"/>
          </p:cNvSpPr>
          <p:nvPr>
            <p:ph type="sldNum" idx="12"/>
          </p:nvPr>
        </p:nvSpPr>
        <p:spPr>
          <a:xfrm>
            <a:off x="3884613" y="6513910"/>
            <a:ext cx="2971800" cy="3441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4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4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sp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42"/>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6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spAutoFit/>
          </a:bodyPr>
          <a:lstStyle>
            <a:lvl1pPr marL="457200" lvl="0" indent="-228600" algn="l">
              <a:lnSpc>
                <a:spcPct val="100000"/>
              </a:lnSpc>
              <a:spcBef>
                <a:spcPts val="0"/>
              </a:spcBef>
              <a:spcAft>
                <a:spcPts val="0"/>
              </a:spcAft>
              <a:buSzPts val="1800"/>
              <a:buNone/>
              <a:defRPr/>
            </a:lvl1pPr>
          </a:lstStyle>
          <a:p>
            <a:endParaRPr/>
          </a:p>
        </p:txBody>
      </p:sp>
      <p:sp>
        <p:nvSpPr>
          <p:cNvPr id="45" name="Google Shape;45;p69"/>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70"/>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70"/>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sp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9" name="Google Shape;49;p70"/>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9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
        <p:cNvGrpSpPr/>
        <p:nvPr/>
      </p:nvGrpSpPr>
      <p:grpSpPr>
        <a:xfrm>
          <a:off x="0" y="0"/>
          <a:ext cx="0" cy="0"/>
          <a:chOff x="0" y="0"/>
          <a:chExt cx="0" cy="0"/>
        </a:xfrm>
      </p:grpSpPr>
      <p:sp>
        <p:nvSpPr>
          <p:cNvPr id="14" name="Google Shape;14;p43"/>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62"/>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sp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7" name="Google Shape;17;p62"/>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6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sp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 name="Google Shape;20;p6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sp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1" name="Google Shape;21;p63"/>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6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sp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p64"/>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sp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 name="Google Shape;25;p64"/>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sp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6" name="Google Shape;26;p64"/>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6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sp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9" name="Google Shape;29;p65"/>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66"/>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sp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2" name="Google Shape;32;p66"/>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sp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3" name="Google Shape;33;p66"/>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67"/>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sp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6" name="Google Shape;36;p67"/>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68"/>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68"/>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0" name="Google Shape;40;p68"/>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sp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1" name="Google Shape;41;p68"/>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sp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2" name="Google Shape;42;p68"/>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4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sp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sp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41"/>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9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7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1"/>
        <p:cNvGrpSpPr/>
        <p:nvPr/>
      </p:nvGrpSpPr>
      <p:grpSpPr>
        <a:xfrm>
          <a:off x="0" y="0"/>
          <a:ext cx="0" cy="0"/>
          <a:chOff x="0" y="0"/>
          <a:chExt cx="0" cy="0"/>
        </a:xfrm>
      </p:grpSpPr>
      <p:pic>
        <p:nvPicPr>
          <p:cNvPr id="332" name="Google Shape;332;p1"/>
          <p:cNvPicPr preferRelativeResize="0"/>
          <p:nvPr/>
        </p:nvPicPr>
        <p:blipFill>
          <a:blip r:embed="rId4">
            <a:alphaModFix/>
          </a:blip>
          <a:stretch>
            <a:fillRect/>
          </a:stretch>
        </p:blipFill>
        <p:spPr>
          <a:xfrm>
            <a:off x="-400525" y="-248550"/>
            <a:ext cx="9702325" cy="5473950"/>
          </a:xfrm>
          <a:prstGeom prst="rect">
            <a:avLst/>
          </a:prstGeom>
          <a:noFill/>
          <a:ln>
            <a:noFill/>
          </a:ln>
        </p:spPr>
      </p:pic>
      <p:pic>
        <p:nvPicPr>
          <p:cNvPr id="333" name="Google Shape;333;p1"/>
          <p:cNvPicPr preferRelativeResize="0"/>
          <p:nvPr/>
        </p:nvPicPr>
        <p:blipFill rotWithShape="1">
          <a:blip r:embed="rId5">
            <a:alphaModFix/>
          </a:blip>
          <a:srcRect l="5621" t="3807" r="8829" b="10650"/>
          <a:stretch/>
        </p:blipFill>
        <p:spPr>
          <a:xfrm>
            <a:off x="-156350" y="0"/>
            <a:ext cx="2036649" cy="1709676"/>
          </a:xfrm>
          <a:prstGeom prst="rect">
            <a:avLst/>
          </a:prstGeom>
          <a:noFill/>
          <a:ln>
            <a:noFill/>
          </a:ln>
        </p:spPr>
      </p:pic>
      <p:sp>
        <p:nvSpPr>
          <p:cNvPr id="334" name="Google Shape;334;p1"/>
          <p:cNvSpPr txBox="1"/>
          <p:nvPr/>
        </p:nvSpPr>
        <p:spPr>
          <a:xfrm>
            <a:off x="640250" y="65513"/>
            <a:ext cx="9144000" cy="1108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6000"/>
              <a:buFont typeface="Arial"/>
              <a:buNone/>
            </a:pPr>
            <a:r>
              <a:rPr lang="en" sz="6000" b="1" i="0" u="none" strike="noStrike" cap="none">
                <a:solidFill>
                  <a:srgbClr val="A61C00"/>
                </a:solidFill>
                <a:latin typeface="Great Vibes"/>
                <a:ea typeface="Great Vibes"/>
                <a:cs typeface="Great Vibes"/>
                <a:sym typeface="Great Vibes"/>
              </a:rPr>
              <a:t>Covington Community Church</a:t>
            </a:r>
            <a:endParaRPr sz="6000" b="1" i="0" u="none" strike="noStrike" cap="none">
              <a:solidFill>
                <a:srgbClr val="A61C00"/>
              </a:solidFill>
              <a:latin typeface="Great Vibes"/>
              <a:ea typeface="Great Vibes"/>
              <a:cs typeface="Great Vibes"/>
              <a:sym typeface="Great Vibes"/>
            </a:endParaRPr>
          </a:p>
        </p:txBody>
      </p:sp>
      <p:sp>
        <p:nvSpPr>
          <p:cNvPr id="335" name="Google Shape;335;p1"/>
          <p:cNvSpPr txBox="1"/>
          <p:nvPr/>
        </p:nvSpPr>
        <p:spPr>
          <a:xfrm>
            <a:off x="3650275" y="913925"/>
            <a:ext cx="6515700" cy="1031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5500"/>
              <a:buFont typeface="Arial"/>
              <a:buNone/>
            </a:pPr>
            <a:r>
              <a:rPr lang="en" sz="5500" b="1" i="0" u="none" strike="noStrike" cap="none">
                <a:solidFill>
                  <a:srgbClr val="A61C00"/>
                </a:solidFill>
                <a:latin typeface="Great Vibes"/>
                <a:ea typeface="Great Vibes"/>
                <a:cs typeface="Great Vibes"/>
                <a:sym typeface="Great Vibes"/>
              </a:rPr>
              <a:t>Welcomes You</a:t>
            </a:r>
            <a:endParaRPr sz="5500" b="1" i="0" u="none" strike="noStrike" cap="none">
              <a:solidFill>
                <a:srgbClr val="A61C00"/>
              </a:solidFill>
              <a:latin typeface="Great Vibes"/>
              <a:ea typeface="Great Vibes"/>
              <a:cs typeface="Great Vibes"/>
              <a:sym typeface="Great Vibe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6F2"/>
        </a:solidFill>
        <a:effectLst/>
      </p:bgPr>
    </p:bg>
    <p:spTree>
      <p:nvGrpSpPr>
        <p:cNvPr id="1" name="Shape 586"/>
        <p:cNvGrpSpPr/>
        <p:nvPr/>
      </p:nvGrpSpPr>
      <p:grpSpPr>
        <a:xfrm>
          <a:off x="0" y="0"/>
          <a:ext cx="0" cy="0"/>
          <a:chOff x="0" y="0"/>
          <a:chExt cx="0" cy="0"/>
        </a:xfrm>
      </p:grpSpPr>
      <p:sp>
        <p:nvSpPr>
          <p:cNvPr id="587" name="Google Shape;587;g3f600600648_0_189"/>
          <p:cNvSpPr/>
          <p:nvPr/>
        </p:nvSpPr>
        <p:spPr>
          <a:xfrm>
            <a:off x="617220" y="582930"/>
            <a:ext cx="582900" cy="582900"/>
          </a:xfrm>
          <a:prstGeom prst="ellipse">
            <a:avLst/>
          </a:prstGeom>
          <a:solidFill>
            <a:srgbClr val="2F6F4E"/>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88" name="Google Shape;588;g3f600600648_0_189"/>
          <p:cNvSpPr/>
          <p:nvPr/>
        </p:nvSpPr>
        <p:spPr>
          <a:xfrm>
            <a:off x="617220" y="582930"/>
            <a:ext cx="582900" cy="5829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FFFFFF"/>
              </a:buClr>
              <a:buSzPts val="1500"/>
              <a:buFont typeface="Georgia"/>
              <a:buNone/>
            </a:pPr>
            <a:r>
              <a:rPr lang="en" sz="1500" b="1" i="0" u="none" strike="noStrike" cap="none">
                <a:solidFill>
                  <a:srgbClr val="FFFFFF"/>
                </a:solidFill>
                <a:latin typeface="Georgia"/>
                <a:ea typeface="Georgia"/>
                <a:cs typeface="Georgia"/>
                <a:sym typeface="Georgia"/>
              </a:rPr>
              <a:t>III</a:t>
            </a:r>
            <a:endParaRPr sz="1500" b="0" i="0" u="none" strike="noStrike" cap="none">
              <a:solidFill>
                <a:schemeClr val="dk1"/>
              </a:solidFill>
              <a:latin typeface="Calibri"/>
              <a:ea typeface="Calibri"/>
              <a:cs typeface="Calibri"/>
              <a:sym typeface="Calibri"/>
            </a:endParaRPr>
          </a:p>
        </p:txBody>
      </p:sp>
      <p:sp>
        <p:nvSpPr>
          <p:cNvPr id="589" name="Google Shape;589;g3f600600648_0_189"/>
          <p:cNvSpPr/>
          <p:nvPr/>
        </p:nvSpPr>
        <p:spPr>
          <a:xfrm>
            <a:off x="1371600" y="548650"/>
            <a:ext cx="7629600" cy="6171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1E1E1E"/>
              </a:buClr>
              <a:buSzPts val="2300"/>
              <a:buFont typeface="Georgia"/>
              <a:buNone/>
            </a:pPr>
            <a:r>
              <a:rPr lang="en" sz="4000" b="1" i="0" u="none" strike="noStrike" cap="none">
                <a:solidFill>
                  <a:srgbClr val="1E1E1E"/>
                </a:solidFill>
                <a:latin typeface="Georgia"/>
                <a:ea typeface="Georgia"/>
                <a:cs typeface="Georgia"/>
                <a:sym typeface="Georgia"/>
              </a:rPr>
              <a:t>He Is the Chief Cornerstone</a:t>
            </a:r>
            <a:endParaRPr sz="4000" b="0" i="0" u="none" strike="noStrike" cap="none">
              <a:solidFill>
                <a:schemeClr val="dk1"/>
              </a:solidFill>
              <a:latin typeface="Calibri"/>
              <a:ea typeface="Calibri"/>
              <a:cs typeface="Calibri"/>
              <a:sym typeface="Calibri"/>
            </a:endParaRPr>
          </a:p>
        </p:txBody>
      </p:sp>
      <p:sp>
        <p:nvSpPr>
          <p:cNvPr id="590" name="Google Shape;590;g3f600600648_0_189"/>
          <p:cNvSpPr/>
          <p:nvPr/>
        </p:nvSpPr>
        <p:spPr>
          <a:xfrm>
            <a:off x="617220" y="1474470"/>
            <a:ext cx="3885000" cy="10287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Clr>
                <a:srgbClr val="6B3FA0"/>
              </a:buClr>
              <a:buSzPts val="1500"/>
              <a:buFont typeface="Georgia"/>
              <a:buNone/>
            </a:pPr>
            <a:r>
              <a:rPr lang="en" sz="1500" b="0" i="1" u="none" strike="noStrike" cap="none">
                <a:solidFill>
                  <a:srgbClr val="6B3FA0"/>
                </a:solidFill>
                <a:latin typeface="Georgia"/>
                <a:ea typeface="Georgia"/>
                <a:cs typeface="Georgia"/>
                <a:sym typeface="Georgia"/>
              </a:rPr>
              <a:t>“</a:t>
            </a:r>
            <a:r>
              <a:rPr lang="en" sz="2400" b="0" i="1" u="none" strike="noStrike" cap="none">
                <a:solidFill>
                  <a:srgbClr val="6B3FA0"/>
                </a:solidFill>
                <a:latin typeface="Georgia"/>
                <a:ea typeface="Georgia"/>
                <a:cs typeface="Georgia"/>
                <a:sym typeface="Georgia"/>
              </a:rPr>
              <a:t>The stone the builders rejected</a:t>
            </a:r>
            <a:endParaRPr sz="2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6B3FA0"/>
              </a:buClr>
              <a:buSzPts val="1500"/>
              <a:buFont typeface="Georgia"/>
              <a:buNone/>
            </a:pPr>
            <a:r>
              <a:rPr lang="en" sz="2400" b="0" i="1" u="none" strike="noStrike" cap="none">
                <a:solidFill>
                  <a:srgbClr val="6B3FA0"/>
                </a:solidFill>
                <a:latin typeface="Georgia"/>
                <a:ea typeface="Georgia"/>
                <a:cs typeface="Georgia"/>
                <a:sym typeface="Georgia"/>
              </a:rPr>
              <a:t>has become the cornerstone.”</a:t>
            </a:r>
            <a:endParaRPr sz="2400" b="0" i="0" u="none" strike="noStrike" cap="none">
              <a:solidFill>
                <a:schemeClr val="dk1"/>
              </a:solidFill>
              <a:latin typeface="Calibri"/>
              <a:ea typeface="Calibri"/>
              <a:cs typeface="Calibri"/>
              <a:sym typeface="Calibri"/>
            </a:endParaRPr>
          </a:p>
        </p:txBody>
      </p:sp>
      <p:sp>
        <p:nvSpPr>
          <p:cNvPr id="591" name="Google Shape;591;g3f600600648_0_189"/>
          <p:cNvSpPr/>
          <p:nvPr/>
        </p:nvSpPr>
        <p:spPr>
          <a:xfrm>
            <a:off x="617220" y="2957815"/>
            <a:ext cx="3885000" cy="2742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2F6F4E"/>
              </a:buClr>
              <a:buSzPts val="900"/>
              <a:buFont typeface="Calibri"/>
              <a:buNone/>
            </a:pPr>
            <a:r>
              <a:rPr lang="en" sz="1600" b="1" i="0" u="none" strike="noStrike" cap="none">
                <a:solidFill>
                  <a:srgbClr val="2F6F4E"/>
                </a:solidFill>
                <a:latin typeface="Calibri"/>
                <a:ea typeface="Calibri"/>
                <a:cs typeface="Calibri"/>
                <a:sym typeface="Calibri"/>
              </a:rPr>
              <a:t>PSALM 118:22</a:t>
            </a:r>
            <a:endParaRPr sz="1600" b="0" i="0" u="none" strike="noStrike" cap="none">
              <a:solidFill>
                <a:schemeClr val="dk1"/>
              </a:solidFill>
              <a:latin typeface="Calibri"/>
              <a:ea typeface="Calibri"/>
              <a:cs typeface="Calibri"/>
              <a:sym typeface="Calibri"/>
            </a:endParaRPr>
          </a:p>
        </p:txBody>
      </p:sp>
      <p:sp>
        <p:nvSpPr>
          <p:cNvPr id="592" name="Google Shape;592;g3f600600648_0_189"/>
          <p:cNvSpPr/>
          <p:nvPr/>
        </p:nvSpPr>
        <p:spPr>
          <a:xfrm>
            <a:off x="4639437" y="1474470"/>
            <a:ext cx="3747900" cy="10287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Clr>
                <a:srgbClr val="6B3FA0"/>
              </a:buClr>
              <a:buSzPts val="1500"/>
              <a:buFont typeface="Georgia"/>
              <a:buNone/>
            </a:pPr>
            <a:r>
              <a:rPr lang="en" sz="2400" b="0" i="1" u="none" strike="noStrike" cap="none">
                <a:solidFill>
                  <a:srgbClr val="6B3FA0"/>
                </a:solidFill>
                <a:latin typeface="Georgia"/>
                <a:ea typeface="Georgia"/>
                <a:cs typeface="Georgia"/>
                <a:sym typeface="Georgia"/>
              </a:rPr>
              <a:t>“See, I lay a stone in Zion, a tested</a:t>
            </a:r>
            <a:endParaRPr sz="2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6B3FA0"/>
              </a:buClr>
              <a:buSzPts val="1500"/>
              <a:buFont typeface="Georgia"/>
              <a:buNone/>
            </a:pPr>
            <a:r>
              <a:rPr lang="en" sz="2400" b="0" i="1" u="none" strike="noStrike" cap="none">
                <a:solidFill>
                  <a:srgbClr val="6B3FA0"/>
                </a:solidFill>
                <a:latin typeface="Georgia"/>
                <a:ea typeface="Georgia"/>
                <a:cs typeface="Georgia"/>
                <a:sym typeface="Georgia"/>
              </a:rPr>
              <a:t>stone, a precious cornerstone</a:t>
            </a:r>
            <a:endParaRPr sz="2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6B3FA0"/>
              </a:buClr>
              <a:buSzPts val="1500"/>
              <a:buFont typeface="Georgia"/>
              <a:buNone/>
            </a:pPr>
            <a:r>
              <a:rPr lang="en" sz="2400" b="0" i="1" u="none" strike="noStrike" cap="none">
                <a:solidFill>
                  <a:srgbClr val="6B3FA0"/>
                </a:solidFill>
                <a:latin typeface="Georgia"/>
                <a:ea typeface="Georgia"/>
                <a:cs typeface="Georgia"/>
                <a:sym typeface="Georgia"/>
              </a:rPr>
              <a:t>for a sure foundation.”</a:t>
            </a:r>
            <a:endParaRPr sz="2400" b="0" i="0" u="none" strike="noStrike" cap="none">
              <a:solidFill>
                <a:schemeClr val="dk1"/>
              </a:solidFill>
              <a:latin typeface="Calibri"/>
              <a:ea typeface="Calibri"/>
              <a:cs typeface="Calibri"/>
              <a:sym typeface="Calibri"/>
            </a:endParaRPr>
          </a:p>
        </p:txBody>
      </p:sp>
      <p:sp>
        <p:nvSpPr>
          <p:cNvPr id="593" name="Google Shape;593;g3f600600648_0_189"/>
          <p:cNvSpPr/>
          <p:nvPr/>
        </p:nvSpPr>
        <p:spPr>
          <a:xfrm>
            <a:off x="4550737" y="3463290"/>
            <a:ext cx="3747900" cy="2742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2F6F4E"/>
              </a:buClr>
              <a:buSzPts val="900"/>
              <a:buFont typeface="Calibri"/>
              <a:buNone/>
            </a:pPr>
            <a:r>
              <a:rPr lang="en" sz="1600" b="1" i="0" u="none" strike="noStrike" cap="none">
                <a:solidFill>
                  <a:srgbClr val="2F6F4E"/>
                </a:solidFill>
                <a:latin typeface="Calibri"/>
                <a:ea typeface="Calibri"/>
                <a:cs typeface="Calibri"/>
                <a:sym typeface="Calibri"/>
              </a:rPr>
              <a:t>ISAIAH 28:16</a:t>
            </a:r>
            <a:endParaRPr sz="1600" b="0" i="0" u="none" strike="noStrike" cap="none">
              <a:solidFill>
                <a:schemeClr val="dk1"/>
              </a:solidFill>
              <a:latin typeface="Calibri"/>
              <a:ea typeface="Calibri"/>
              <a:cs typeface="Calibri"/>
              <a:sym typeface="Calibri"/>
            </a:endParaRPr>
          </a:p>
        </p:txBody>
      </p:sp>
      <p:sp>
        <p:nvSpPr>
          <p:cNvPr id="594" name="Google Shape;594;g3f600600648_0_189"/>
          <p:cNvSpPr/>
          <p:nvPr/>
        </p:nvSpPr>
        <p:spPr>
          <a:xfrm>
            <a:off x="1098455" y="3913800"/>
            <a:ext cx="6947100" cy="960000"/>
          </a:xfrm>
          <a:prstGeom prst="rect">
            <a:avLst/>
          </a:prstGeom>
          <a:noFill/>
          <a:ln>
            <a:noFill/>
          </a:ln>
        </p:spPr>
        <p:txBody>
          <a:bodyPr spcFirstLastPara="1" wrap="square" lIns="68575" tIns="34275" rIns="68575" bIns="34275" anchor="ctr" anchorCtr="0">
            <a:noAutofit/>
          </a:bodyPr>
          <a:lstStyle/>
          <a:p>
            <a:pPr marL="0" marR="0" lvl="0" indent="0" algn="ctr" rtl="0">
              <a:lnSpc>
                <a:spcPct val="120000"/>
              </a:lnSpc>
              <a:spcBef>
                <a:spcPts val="0"/>
              </a:spcBef>
              <a:spcAft>
                <a:spcPts val="0"/>
              </a:spcAft>
              <a:buClr>
                <a:srgbClr val="1E1E1E"/>
              </a:buClr>
              <a:buSzPts val="1200"/>
              <a:buFont typeface="Calibri"/>
              <a:buNone/>
            </a:pPr>
            <a:r>
              <a:rPr lang="en" sz="2200" b="0" i="0" u="none" strike="noStrike" cap="none">
                <a:solidFill>
                  <a:srgbClr val="1E1E1E"/>
                </a:solidFill>
                <a:latin typeface="Calibri"/>
                <a:ea typeface="Calibri"/>
                <a:cs typeface="Calibri"/>
                <a:sym typeface="Calibri"/>
              </a:rPr>
              <a:t>He doesn’t merely support the Church. He determines its direction, defines its doctrine, establishes its mission, and measures its faithfulness.</a:t>
            </a:r>
            <a:endParaRPr sz="2200" b="0" i="0" u="none" strike="noStrike" cap="none">
              <a:solidFill>
                <a:schemeClr val="dk1"/>
              </a:solidFill>
              <a:latin typeface="Calibri"/>
              <a:ea typeface="Calibri"/>
              <a:cs typeface="Calibri"/>
              <a:sym typeface="Calibri"/>
            </a:endParaRPr>
          </a:p>
        </p:txBody>
      </p:sp>
      <p:sp>
        <p:nvSpPr>
          <p:cNvPr id="595" name="Google Shape;595;g3f600600648_0_189"/>
          <p:cNvSpPr/>
          <p:nvPr/>
        </p:nvSpPr>
        <p:spPr>
          <a:xfrm>
            <a:off x="411480" y="4766310"/>
            <a:ext cx="8318700" cy="2058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8A8A8A"/>
              </a:buClr>
              <a:buSzPts val="800"/>
              <a:buFont typeface="Calibri"/>
              <a:buNone/>
            </a:pPr>
            <a:r>
              <a:rPr lang="en" sz="800" b="0" i="0" u="none" strike="noStrike" cap="none">
                <a:solidFill>
                  <a:srgbClr val="8A8A8A"/>
                </a:solidFill>
                <a:latin typeface="Calibri"/>
                <a:ea typeface="Calibri"/>
                <a:cs typeface="Calibri"/>
                <a:sym typeface="Calibri"/>
              </a:rPr>
              <a:t>COVINGTON COMMUNITY CHURCH  •  THE SEVEN CHURCHES OF JESUS  •  WEEK ONE</a:t>
            </a:r>
            <a:endParaRPr sz="800" b="0" i="0"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53A2C"/>
        </a:solidFill>
        <a:effectLst/>
      </p:bgPr>
    </p:bg>
    <p:spTree>
      <p:nvGrpSpPr>
        <p:cNvPr id="1" name="Shape 600"/>
        <p:cNvGrpSpPr/>
        <p:nvPr/>
      </p:nvGrpSpPr>
      <p:grpSpPr>
        <a:xfrm>
          <a:off x="0" y="0"/>
          <a:ext cx="0" cy="0"/>
          <a:chOff x="0" y="0"/>
          <a:chExt cx="0" cy="0"/>
        </a:xfrm>
      </p:grpSpPr>
      <p:sp>
        <p:nvSpPr>
          <p:cNvPr id="601" name="Google Shape;601;g3f600600648_0_202"/>
          <p:cNvSpPr/>
          <p:nvPr/>
        </p:nvSpPr>
        <p:spPr>
          <a:xfrm>
            <a:off x="618445" y="240290"/>
            <a:ext cx="7907100" cy="2742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9CD9B9"/>
              </a:buClr>
              <a:buSzPts val="1100"/>
              <a:buFont typeface="Calibri"/>
              <a:buNone/>
            </a:pPr>
            <a:r>
              <a:rPr lang="en" sz="1800" b="1" i="0" u="none" strike="noStrike" cap="none">
                <a:solidFill>
                  <a:srgbClr val="9CD9B9"/>
                </a:solidFill>
                <a:latin typeface="Calibri"/>
                <a:ea typeface="Calibri"/>
                <a:cs typeface="Calibri"/>
                <a:sym typeface="Calibri"/>
              </a:rPr>
              <a:t>WORD STUDY</a:t>
            </a:r>
            <a:endParaRPr sz="1800" b="0" i="0" u="none" strike="noStrike" cap="none">
              <a:solidFill>
                <a:schemeClr val="dk1"/>
              </a:solidFill>
              <a:latin typeface="Calibri"/>
              <a:ea typeface="Calibri"/>
              <a:cs typeface="Calibri"/>
              <a:sym typeface="Calibri"/>
            </a:endParaRPr>
          </a:p>
        </p:txBody>
      </p:sp>
      <p:sp>
        <p:nvSpPr>
          <p:cNvPr id="602" name="Google Shape;602;g3f600600648_0_202"/>
          <p:cNvSpPr/>
          <p:nvPr/>
        </p:nvSpPr>
        <p:spPr>
          <a:xfrm>
            <a:off x="581745" y="651395"/>
            <a:ext cx="7907100" cy="8232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FFFFFF"/>
              </a:buClr>
              <a:buSzPts val="3600"/>
              <a:buFont typeface="Arial"/>
              <a:buNone/>
            </a:pPr>
            <a:r>
              <a:rPr lang="en" sz="4000" b="1" i="0" u="none" strike="noStrike" cap="none">
                <a:solidFill>
                  <a:srgbClr val="FFFFFF"/>
                </a:solidFill>
                <a:latin typeface="Arial"/>
                <a:ea typeface="Arial"/>
                <a:cs typeface="Arial"/>
                <a:sym typeface="Arial"/>
              </a:rPr>
              <a:t>אֶבֶן פִֻּנַּה</a:t>
            </a:r>
            <a:endParaRPr sz="4000" b="0" i="0" u="none" strike="noStrike" cap="none">
              <a:solidFill>
                <a:schemeClr val="dk1"/>
              </a:solidFill>
              <a:latin typeface="Calibri"/>
              <a:ea typeface="Calibri"/>
              <a:cs typeface="Calibri"/>
              <a:sym typeface="Calibri"/>
            </a:endParaRPr>
          </a:p>
        </p:txBody>
      </p:sp>
      <p:sp>
        <p:nvSpPr>
          <p:cNvPr id="603" name="Google Shape;603;g3f600600648_0_202"/>
          <p:cNvSpPr/>
          <p:nvPr/>
        </p:nvSpPr>
        <p:spPr>
          <a:xfrm>
            <a:off x="617270" y="1508765"/>
            <a:ext cx="7907100" cy="4116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C9B8E8"/>
              </a:buClr>
              <a:buSzPts val="1800"/>
              <a:buFont typeface="Georgia"/>
              <a:buNone/>
            </a:pPr>
            <a:r>
              <a:rPr lang="en" sz="2500" b="0" i="1" u="none" strike="noStrike" cap="none">
                <a:solidFill>
                  <a:srgbClr val="C9B8E8"/>
                </a:solidFill>
                <a:latin typeface="Georgia"/>
                <a:ea typeface="Georgia"/>
                <a:cs typeface="Georgia"/>
                <a:sym typeface="Georgia"/>
              </a:rPr>
              <a:t>Even Pinah  —  “the corner stone”</a:t>
            </a:r>
            <a:endParaRPr sz="2500" b="0" i="0" u="none" strike="noStrike" cap="none">
              <a:solidFill>
                <a:schemeClr val="dk1"/>
              </a:solidFill>
              <a:latin typeface="Calibri"/>
              <a:ea typeface="Calibri"/>
              <a:cs typeface="Calibri"/>
              <a:sym typeface="Calibri"/>
            </a:endParaRPr>
          </a:p>
        </p:txBody>
      </p:sp>
      <p:sp>
        <p:nvSpPr>
          <p:cNvPr id="604" name="Google Shape;604;g3f600600648_0_202"/>
          <p:cNvSpPr/>
          <p:nvPr/>
        </p:nvSpPr>
        <p:spPr>
          <a:xfrm>
            <a:off x="1645920" y="2503170"/>
            <a:ext cx="96000" cy="96000"/>
          </a:xfrm>
          <a:prstGeom prst="ellipse">
            <a:avLst/>
          </a:prstGeom>
          <a:solidFill>
            <a:srgbClr val="6B3FA0"/>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605" name="Google Shape;605;g3f600600648_0_202"/>
          <p:cNvSpPr/>
          <p:nvPr/>
        </p:nvSpPr>
        <p:spPr>
          <a:xfrm>
            <a:off x="1885950" y="2434590"/>
            <a:ext cx="5644200" cy="3429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F8F6F2"/>
              </a:buClr>
              <a:buSzPts val="1300"/>
              <a:buFont typeface="Calibri"/>
              <a:buNone/>
            </a:pPr>
            <a:r>
              <a:rPr lang="en" sz="2000" b="0" i="0" u="none" strike="noStrike" cap="none">
                <a:solidFill>
                  <a:srgbClr val="F8F6F2"/>
                </a:solidFill>
                <a:latin typeface="Calibri"/>
                <a:ea typeface="Calibri"/>
                <a:cs typeface="Calibri"/>
                <a:sym typeface="Calibri"/>
              </a:rPr>
              <a:t>Laid first — before any other stone</a:t>
            </a:r>
            <a:endParaRPr sz="2000" b="0" i="0" u="none" strike="noStrike" cap="none">
              <a:solidFill>
                <a:schemeClr val="dk1"/>
              </a:solidFill>
              <a:latin typeface="Calibri"/>
              <a:ea typeface="Calibri"/>
              <a:cs typeface="Calibri"/>
              <a:sym typeface="Calibri"/>
            </a:endParaRPr>
          </a:p>
        </p:txBody>
      </p:sp>
      <p:sp>
        <p:nvSpPr>
          <p:cNvPr id="606" name="Google Shape;606;g3f600600648_0_202"/>
          <p:cNvSpPr/>
          <p:nvPr/>
        </p:nvSpPr>
        <p:spPr>
          <a:xfrm>
            <a:off x="1645920" y="2983230"/>
            <a:ext cx="96000" cy="96000"/>
          </a:xfrm>
          <a:prstGeom prst="ellipse">
            <a:avLst/>
          </a:prstGeom>
          <a:solidFill>
            <a:srgbClr val="6B3FA0"/>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607" name="Google Shape;607;g3f600600648_0_202"/>
          <p:cNvSpPr/>
          <p:nvPr/>
        </p:nvSpPr>
        <p:spPr>
          <a:xfrm>
            <a:off x="1885950" y="2914650"/>
            <a:ext cx="5644200" cy="3429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F8F6F2"/>
              </a:buClr>
              <a:buSzPts val="1300"/>
              <a:buFont typeface="Calibri"/>
              <a:buNone/>
            </a:pPr>
            <a:r>
              <a:rPr lang="en" sz="2000" b="0" i="0" u="none" strike="noStrike" cap="none">
                <a:solidFill>
                  <a:srgbClr val="F8F6F2"/>
                </a:solidFill>
                <a:latin typeface="Calibri"/>
                <a:ea typeface="Calibri"/>
                <a:cs typeface="Calibri"/>
                <a:sym typeface="Calibri"/>
              </a:rPr>
              <a:t>Every wall, angle, and measurement aligned to it</a:t>
            </a:r>
            <a:endParaRPr sz="2000" b="0" i="0" u="none" strike="noStrike" cap="none">
              <a:solidFill>
                <a:schemeClr val="dk1"/>
              </a:solidFill>
              <a:latin typeface="Calibri"/>
              <a:ea typeface="Calibri"/>
              <a:cs typeface="Calibri"/>
              <a:sym typeface="Calibri"/>
            </a:endParaRPr>
          </a:p>
        </p:txBody>
      </p:sp>
      <p:sp>
        <p:nvSpPr>
          <p:cNvPr id="608" name="Google Shape;608;g3f600600648_0_202"/>
          <p:cNvSpPr/>
          <p:nvPr/>
        </p:nvSpPr>
        <p:spPr>
          <a:xfrm>
            <a:off x="1645920" y="3463290"/>
            <a:ext cx="96000" cy="96000"/>
          </a:xfrm>
          <a:prstGeom prst="ellipse">
            <a:avLst/>
          </a:prstGeom>
          <a:solidFill>
            <a:srgbClr val="6B3FA0"/>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609" name="Google Shape;609;g3f600600648_0_202"/>
          <p:cNvSpPr/>
          <p:nvPr/>
        </p:nvSpPr>
        <p:spPr>
          <a:xfrm>
            <a:off x="1885950" y="3394710"/>
            <a:ext cx="5644200" cy="3429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F8F6F2"/>
              </a:buClr>
              <a:buSzPts val="1300"/>
              <a:buFont typeface="Calibri"/>
              <a:buNone/>
            </a:pPr>
            <a:r>
              <a:rPr lang="en" sz="2000" b="0" i="0" u="none" strike="noStrike" cap="none">
                <a:solidFill>
                  <a:srgbClr val="F8F6F2"/>
                </a:solidFill>
                <a:latin typeface="Calibri"/>
                <a:ea typeface="Calibri"/>
                <a:cs typeface="Calibri"/>
                <a:sym typeface="Calibri"/>
              </a:rPr>
              <a:t>If it was true, the building remained true</a:t>
            </a:r>
            <a:endParaRPr sz="2000" b="0" i="0" u="none" strike="noStrike" cap="none">
              <a:solidFill>
                <a:schemeClr val="dk1"/>
              </a:solidFill>
              <a:latin typeface="Calibri"/>
              <a:ea typeface="Calibri"/>
              <a:cs typeface="Calibri"/>
              <a:sym typeface="Calibri"/>
            </a:endParaRPr>
          </a:p>
        </p:txBody>
      </p:sp>
      <p:sp>
        <p:nvSpPr>
          <p:cNvPr id="610" name="Google Shape;610;g3f600600648_0_202"/>
          <p:cNvSpPr/>
          <p:nvPr/>
        </p:nvSpPr>
        <p:spPr>
          <a:xfrm>
            <a:off x="1645920" y="3943350"/>
            <a:ext cx="96000" cy="96000"/>
          </a:xfrm>
          <a:prstGeom prst="ellipse">
            <a:avLst/>
          </a:prstGeom>
          <a:solidFill>
            <a:srgbClr val="6B3FA0"/>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611" name="Google Shape;611;g3f600600648_0_202"/>
          <p:cNvSpPr/>
          <p:nvPr/>
        </p:nvSpPr>
        <p:spPr>
          <a:xfrm>
            <a:off x="1885950" y="3840470"/>
            <a:ext cx="5644200" cy="3429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F8F6F2"/>
              </a:buClr>
              <a:buSzPts val="1300"/>
              <a:buFont typeface="Calibri"/>
              <a:buNone/>
            </a:pPr>
            <a:r>
              <a:rPr lang="en" sz="2000" b="0" i="0" u="none" strike="noStrike" cap="none">
                <a:solidFill>
                  <a:srgbClr val="F8F6F2"/>
                </a:solidFill>
                <a:latin typeface="Calibri"/>
                <a:ea typeface="Calibri"/>
                <a:cs typeface="Calibri"/>
                <a:sym typeface="Calibri"/>
              </a:rPr>
              <a:t>If ignored, every wall eventually drifted</a:t>
            </a:r>
            <a:endParaRPr sz="2000" b="0" i="0" u="none" strike="noStrike" cap="none">
              <a:solidFill>
                <a:schemeClr val="dk1"/>
              </a:solidFill>
              <a:latin typeface="Calibri"/>
              <a:ea typeface="Calibri"/>
              <a:cs typeface="Calibri"/>
              <a:sym typeface="Calibri"/>
            </a:endParaRPr>
          </a:p>
        </p:txBody>
      </p:sp>
      <p:sp>
        <p:nvSpPr>
          <p:cNvPr id="612" name="Google Shape;612;g3f600600648_0_202"/>
          <p:cNvSpPr/>
          <p:nvPr/>
        </p:nvSpPr>
        <p:spPr>
          <a:xfrm>
            <a:off x="411480" y="4766310"/>
            <a:ext cx="8318700" cy="2058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9CB8AA"/>
              </a:buClr>
              <a:buSzPts val="800"/>
              <a:buFont typeface="Calibri"/>
              <a:buNone/>
            </a:pPr>
            <a:r>
              <a:rPr lang="en" sz="800" b="0" i="0" u="none" strike="noStrike" cap="none">
                <a:solidFill>
                  <a:srgbClr val="9CB8AA"/>
                </a:solidFill>
                <a:latin typeface="Calibri"/>
                <a:ea typeface="Calibri"/>
                <a:cs typeface="Calibri"/>
                <a:sym typeface="Calibri"/>
              </a:rPr>
              <a:t>COVINGTON COMMUNITY CHURCH  •  THE SEVEN CHURCHES OF JESUS  •  WEEK ONE</a:t>
            </a:r>
            <a:endParaRPr sz="80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331B5C"/>
        </a:solidFill>
        <a:effectLst/>
      </p:bgPr>
    </p:bg>
    <p:spTree>
      <p:nvGrpSpPr>
        <p:cNvPr id="1" name="Shape 617"/>
        <p:cNvGrpSpPr/>
        <p:nvPr/>
      </p:nvGrpSpPr>
      <p:grpSpPr>
        <a:xfrm>
          <a:off x="0" y="0"/>
          <a:ext cx="0" cy="0"/>
          <a:chOff x="0" y="0"/>
          <a:chExt cx="0" cy="0"/>
        </a:xfrm>
      </p:grpSpPr>
      <p:sp>
        <p:nvSpPr>
          <p:cNvPr id="618" name="Google Shape;618;g3f600600648_0_218"/>
          <p:cNvSpPr/>
          <p:nvPr/>
        </p:nvSpPr>
        <p:spPr>
          <a:xfrm>
            <a:off x="3953637" y="891540"/>
            <a:ext cx="1234500" cy="20400"/>
          </a:xfrm>
          <a:prstGeom prst="rect">
            <a:avLst/>
          </a:prstGeom>
          <a:solidFill>
            <a:srgbClr val="9CD9B9"/>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619" name="Google Shape;619;g3f600600648_0_218"/>
          <p:cNvSpPr/>
          <p:nvPr/>
        </p:nvSpPr>
        <p:spPr>
          <a:xfrm>
            <a:off x="617220" y="1165860"/>
            <a:ext cx="7907100" cy="1783200"/>
          </a:xfrm>
          <a:prstGeom prst="rect">
            <a:avLst/>
          </a:prstGeom>
          <a:noFill/>
          <a:ln>
            <a:noFill/>
          </a:ln>
        </p:spPr>
        <p:txBody>
          <a:bodyPr spcFirstLastPara="1" wrap="square" lIns="68575" tIns="34275" rIns="68575" bIns="34275" anchor="ctr" anchorCtr="0">
            <a:noAutofit/>
          </a:bodyPr>
          <a:lstStyle/>
          <a:p>
            <a:pPr marL="0" marR="0" lvl="0" indent="0" algn="ctr" rtl="0">
              <a:lnSpc>
                <a:spcPct val="115000"/>
              </a:lnSpc>
              <a:spcBef>
                <a:spcPts val="0"/>
              </a:spcBef>
              <a:spcAft>
                <a:spcPts val="0"/>
              </a:spcAft>
              <a:buClr>
                <a:srgbClr val="FFFFFF"/>
              </a:buClr>
              <a:buSzPts val="2400"/>
              <a:buFont typeface="Georgia"/>
              <a:buNone/>
            </a:pPr>
            <a:r>
              <a:rPr lang="en" sz="3500" b="1" i="1" u="none" strike="noStrike" cap="none">
                <a:solidFill>
                  <a:srgbClr val="FFFFFF"/>
                </a:solidFill>
                <a:latin typeface="Georgia"/>
                <a:ea typeface="Georgia"/>
                <a:cs typeface="Georgia"/>
                <a:sym typeface="Georgia"/>
              </a:rPr>
              <a:t>“For no one can lay any foundation</a:t>
            </a:r>
            <a:endParaRPr sz="3500" b="0"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FFFFFF"/>
              </a:buClr>
              <a:buSzPts val="2400"/>
              <a:buFont typeface="Georgia"/>
              <a:buNone/>
            </a:pPr>
            <a:r>
              <a:rPr lang="en" sz="3500" b="1" i="1" u="none" strike="noStrike" cap="none">
                <a:solidFill>
                  <a:srgbClr val="FFFFFF"/>
                </a:solidFill>
                <a:latin typeface="Georgia"/>
                <a:ea typeface="Georgia"/>
                <a:cs typeface="Georgia"/>
                <a:sym typeface="Georgia"/>
              </a:rPr>
              <a:t>other than the one already laid,</a:t>
            </a:r>
            <a:endParaRPr sz="3500" b="0" i="0" u="none" strike="noStrike" cap="none">
              <a:solidFill>
                <a:schemeClr val="dk1"/>
              </a:solidFill>
              <a:latin typeface="Calibri"/>
              <a:ea typeface="Calibri"/>
              <a:cs typeface="Calibri"/>
              <a:sym typeface="Calibri"/>
            </a:endParaRPr>
          </a:p>
          <a:p>
            <a:pPr marL="0" marR="0" lvl="0" indent="0" algn="ctr" rtl="0">
              <a:lnSpc>
                <a:spcPct val="115000"/>
              </a:lnSpc>
              <a:spcBef>
                <a:spcPts val="0"/>
              </a:spcBef>
              <a:spcAft>
                <a:spcPts val="0"/>
              </a:spcAft>
              <a:buClr>
                <a:srgbClr val="FFFFFF"/>
              </a:buClr>
              <a:buSzPts val="2400"/>
              <a:buFont typeface="Georgia"/>
              <a:buNone/>
            </a:pPr>
            <a:r>
              <a:rPr lang="en" sz="3500" b="1" i="1" u="none" strike="noStrike" cap="none">
                <a:solidFill>
                  <a:srgbClr val="FFFFFF"/>
                </a:solidFill>
                <a:latin typeface="Georgia"/>
                <a:ea typeface="Georgia"/>
                <a:cs typeface="Georgia"/>
                <a:sym typeface="Georgia"/>
              </a:rPr>
              <a:t>which is Jesus Christ.”</a:t>
            </a:r>
            <a:endParaRPr sz="3500" b="0" i="0" u="none" strike="noStrike" cap="none">
              <a:solidFill>
                <a:schemeClr val="dk1"/>
              </a:solidFill>
              <a:latin typeface="Calibri"/>
              <a:ea typeface="Calibri"/>
              <a:cs typeface="Calibri"/>
              <a:sym typeface="Calibri"/>
            </a:endParaRPr>
          </a:p>
        </p:txBody>
      </p:sp>
      <p:sp>
        <p:nvSpPr>
          <p:cNvPr id="620" name="Google Shape;620;g3f600600648_0_218"/>
          <p:cNvSpPr/>
          <p:nvPr/>
        </p:nvSpPr>
        <p:spPr>
          <a:xfrm>
            <a:off x="618445" y="3320205"/>
            <a:ext cx="7907100" cy="4116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9CD9B9"/>
              </a:buClr>
              <a:buSzPts val="1700"/>
              <a:buFont typeface="Georgia"/>
              <a:buNone/>
            </a:pPr>
            <a:r>
              <a:rPr lang="en" sz="1700" b="1" i="0" u="none" strike="noStrike" cap="none">
                <a:solidFill>
                  <a:srgbClr val="9CD9B9"/>
                </a:solidFill>
                <a:latin typeface="Georgia"/>
                <a:ea typeface="Georgia"/>
                <a:cs typeface="Georgia"/>
                <a:sym typeface="Georgia"/>
              </a:rPr>
              <a:t>AMEN</a:t>
            </a:r>
            <a:endParaRPr sz="1700" b="0" i="0" u="none" strike="noStrike" cap="none">
              <a:solidFill>
                <a:schemeClr val="dk1"/>
              </a:solidFill>
              <a:latin typeface="Calibri"/>
              <a:ea typeface="Calibri"/>
              <a:cs typeface="Calibri"/>
              <a:sym typeface="Calibri"/>
            </a:endParaRPr>
          </a:p>
        </p:txBody>
      </p:sp>
      <p:sp>
        <p:nvSpPr>
          <p:cNvPr id="621" name="Google Shape;621;g3f600600648_0_218"/>
          <p:cNvSpPr/>
          <p:nvPr/>
        </p:nvSpPr>
        <p:spPr>
          <a:xfrm>
            <a:off x="617220" y="4077605"/>
            <a:ext cx="7907100" cy="3429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C9B8E8"/>
              </a:buClr>
              <a:buSzPts val="1200"/>
              <a:buFont typeface="Calibri"/>
              <a:buNone/>
            </a:pPr>
            <a:r>
              <a:rPr lang="en" sz="2000" b="0" i="1" u="none" strike="noStrike" cap="none">
                <a:solidFill>
                  <a:srgbClr val="C9B8E8"/>
                </a:solidFill>
                <a:latin typeface="Calibri"/>
                <a:ea typeface="Calibri"/>
                <a:cs typeface="Calibri"/>
                <a:sym typeface="Calibri"/>
              </a:rPr>
              <a:t>Next Week: We join John on Patmos — Revelation 1</a:t>
            </a:r>
            <a:endParaRPr sz="2000" b="0" i="0" u="none" strike="noStrike" cap="none">
              <a:solidFill>
                <a:schemeClr val="dk1"/>
              </a:solidFill>
              <a:latin typeface="Calibri"/>
              <a:ea typeface="Calibri"/>
              <a:cs typeface="Calibri"/>
              <a:sym typeface="Calibri"/>
            </a:endParaRPr>
          </a:p>
        </p:txBody>
      </p:sp>
      <p:sp>
        <p:nvSpPr>
          <p:cNvPr id="622" name="Google Shape;622;g3f600600648_0_218"/>
          <p:cNvSpPr/>
          <p:nvPr/>
        </p:nvSpPr>
        <p:spPr>
          <a:xfrm>
            <a:off x="411480" y="4766310"/>
            <a:ext cx="8318700" cy="2058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B79FDA"/>
              </a:buClr>
              <a:buSzPts val="800"/>
              <a:buFont typeface="Calibri"/>
              <a:buNone/>
            </a:pPr>
            <a:r>
              <a:rPr lang="en" sz="800" b="0" i="0" u="none" strike="noStrike" cap="none">
                <a:solidFill>
                  <a:srgbClr val="B79FDA"/>
                </a:solidFill>
                <a:latin typeface="Calibri"/>
                <a:ea typeface="Calibri"/>
                <a:cs typeface="Calibri"/>
                <a:sym typeface="Calibri"/>
              </a:rPr>
              <a:t>COVINGTON COMMUNITY CHURCH  •  THE SEVEN CHURCHES OF JESUS  •  WEEK ONE</a:t>
            </a:r>
            <a:endParaRPr sz="8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53A2C"/>
        </a:solidFill>
        <a:effectLst/>
      </p:bgPr>
    </p:bg>
    <p:spTree>
      <p:nvGrpSpPr>
        <p:cNvPr id="1" name="Shape 499"/>
        <p:cNvGrpSpPr/>
        <p:nvPr/>
      </p:nvGrpSpPr>
      <p:grpSpPr>
        <a:xfrm>
          <a:off x="0" y="0"/>
          <a:ext cx="0" cy="0"/>
          <a:chOff x="0" y="0"/>
          <a:chExt cx="0" cy="0"/>
        </a:xfrm>
      </p:grpSpPr>
      <p:sp>
        <p:nvSpPr>
          <p:cNvPr id="500" name="Google Shape;500;g3f600600648_0_117"/>
          <p:cNvSpPr/>
          <p:nvPr/>
        </p:nvSpPr>
        <p:spPr>
          <a:xfrm>
            <a:off x="7632954" y="-754380"/>
            <a:ext cx="2469000" cy="2469000"/>
          </a:xfrm>
          <a:prstGeom prst="ellipse">
            <a:avLst/>
          </a:prstGeom>
          <a:solidFill>
            <a:srgbClr val="331B5C"/>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1" name="Google Shape;501;g3f600600648_0_117"/>
          <p:cNvSpPr/>
          <p:nvPr/>
        </p:nvSpPr>
        <p:spPr>
          <a:xfrm>
            <a:off x="7632954" y="-754380"/>
            <a:ext cx="2469000" cy="24690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chemeClr val="dk1"/>
              </a:buClr>
              <a:buSzPts val="2100"/>
              <a:buFont typeface="Calibri"/>
              <a:buNone/>
            </a:pPr>
            <a:endParaRPr sz="2100" b="0" i="0" u="none" strike="noStrike" cap="none">
              <a:solidFill>
                <a:schemeClr val="dk1"/>
              </a:solidFill>
              <a:latin typeface="Calibri"/>
              <a:ea typeface="Calibri"/>
              <a:cs typeface="Calibri"/>
              <a:sym typeface="Calibri"/>
            </a:endParaRPr>
          </a:p>
        </p:txBody>
      </p:sp>
      <p:sp>
        <p:nvSpPr>
          <p:cNvPr id="502" name="Google Shape;502;g3f600600648_0_117"/>
          <p:cNvSpPr/>
          <p:nvPr/>
        </p:nvSpPr>
        <p:spPr>
          <a:xfrm>
            <a:off x="617220" y="1062990"/>
            <a:ext cx="7907100" cy="2742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6B3FA0"/>
              </a:buClr>
              <a:buSzPts val="1100"/>
              <a:buFont typeface="Calibri"/>
              <a:buNone/>
            </a:pPr>
            <a:r>
              <a:rPr lang="en" sz="1100" b="1" i="0" u="none" strike="noStrike" cap="none">
                <a:solidFill>
                  <a:srgbClr val="6B3FA0"/>
                </a:solidFill>
                <a:latin typeface="Calibri"/>
                <a:ea typeface="Calibri"/>
                <a:cs typeface="Calibri"/>
                <a:sym typeface="Calibri"/>
              </a:rPr>
              <a:t>SERMON SERIES  •  THE SEVEN CHURCHES OF JESUS</a:t>
            </a:r>
            <a:endParaRPr sz="1100" b="0" i="0" u="none" strike="noStrike" cap="none">
              <a:solidFill>
                <a:schemeClr val="dk1"/>
              </a:solidFill>
              <a:latin typeface="Calibri"/>
              <a:ea typeface="Calibri"/>
              <a:cs typeface="Calibri"/>
              <a:sym typeface="Calibri"/>
            </a:endParaRPr>
          </a:p>
        </p:txBody>
      </p:sp>
      <p:sp>
        <p:nvSpPr>
          <p:cNvPr id="503" name="Google Shape;503;g3f600600648_0_117"/>
          <p:cNvSpPr/>
          <p:nvPr/>
        </p:nvSpPr>
        <p:spPr>
          <a:xfrm>
            <a:off x="617220" y="1783080"/>
            <a:ext cx="7907100" cy="1509000"/>
          </a:xfrm>
          <a:prstGeom prst="rect">
            <a:avLst/>
          </a:prstGeom>
          <a:noFill/>
          <a:ln>
            <a:noFill/>
          </a:ln>
        </p:spPr>
        <p:txBody>
          <a:bodyPr spcFirstLastPara="1" wrap="square" lIns="68575" tIns="34275" rIns="68575" bIns="34275" anchor="ctr" anchorCtr="0">
            <a:noAutofit/>
          </a:bodyPr>
          <a:lstStyle/>
          <a:p>
            <a:pPr marL="0" marR="0" lvl="0" indent="0" algn="ctr" rtl="0">
              <a:lnSpc>
                <a:spcPct val="105000"/>
              </a:lnSpc>
              <a:spcBef>
                <a:spcPts val="0"/>
              </a:spcBef>
              <a:spcAft>
                <a:spcPts val="0"/>
              </a:spcAft>
              <a:buClr>
                <a:srgbClr val="FFFFFF"/>
              </a:buClr>
              <a:buSzPts val="3500"/>
              <a:buFont typeface="Georgia"/>
              <a:buNone/>
            </a:pPr>
            <a:r>
              <a:rPr lang="en" sz="3500" b="1" i="0" u="none" strike="noStrike" cap="none">
                <a:solidFill>
                  <a:srgbClr val="FFFFFF"/>
                </a:solidFill>
                <a:latin typeface="Georgia"/>
                <a:ea typeface="Georgia"/>
                <a:cs typeface="Georgia"/>
                <a:sym typeface="Georgia"/>
              </a:rPr>
              <a:t>Jesus: The Cornerstone</a:t>
            </a:r>
            <a:endParaRPr sz="3500" b="0" i="0" u="none" strike="noStrike" cap="none">
              <a:solidFill>
                <a:schemeClr val="dk1"/>
              </a:solidFill>
              <a:latin typeface="Calibri"/>
              <a:ea typeface="Calibri"/>
              <a:cs typeface="Calibri"/>
              <a:sym typeface="Calibri"/>
            </a:endParaRPr>
          </a:p>
          <a:p>
            <a:pPr marL="0" marR="0" lvl="0" indent="0" algn="ctr" rtl="0">
              <a:lnSpc>
                <a:spcPct val="105000"/>
              </a:lnSpc>
              <a:spcBef>
                <a:spcPts val="0"/>
              </a:spcBef>
              <a:spcAft>
                <a:spcPts val="0"/>
              </a:spcAft>
              <a:buClr>
                <a:srgbClr val="FFFFFF"/>
              </a:buClr>
              <a:buSzPts val="3500"/>
              <a:buFont typeface="Georgia"/>
              <a:buNone/>
            </a:pPr>
            <a:r>
              <a:rPr lang="en" sz="3500" b="1" i="0" u="none" strike="noStrike" cap="none">
                <a:solidFill>
                  <a:srgbClr val="FFFFFF"/>
                </a:solidFill>
                <a:latin typeface="Georgia"/>
                <a:ea typeface="Georgia"/>
                <a:cs typeface="Georgia"/>
                <a:sym typeface="Georgia"/>
              </a:rPr>
              <a:t>of the Church</a:t>
            </a:r>
            <a:endParaRPr sz="3500" b="0" i="0" u="none" strike="noStrike" cap="none">
              <a:solidFill>
                <a:schemeClr val="dk1"/>
              </a:solidFill>
              <a:latin typeface="Calibri"/>
              <a:ea typeface="Calibri"/>
              <a:cs typeface="Calibri"/>
              <a:sym typeface="Calibri"/>
            </a:endParaRPr>
          </a:p>
        </p:txBody>
      </p:sp>
      <p:sp>
        <p:nvSpPr>
          <p:cNvPr id="504" name="Google Shape;504;g3f600600648_0_117"/>
          <p:cNvSpPr/>
          <p:nvPr/>
        </p:nvSpPr>
        <p:spPr>
          <a:xfrm>
            <a:off x="3953637" y="3257550"/>
            <a:ext cx="1234500" cy="20400"/>
          </a:xfrm>
          <a:prstGeom prst="rect">
            <a:avLst/>
          </a:prstGeom>
          <a:solidFill>
            <a:srgbClr val="6B3FA0"/>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5" name="Google Shape;505;g3f600600648_0_117"/>
          <p:cNvSpPr/>
          <p:nvPr/>
        </p:nvSpPr>
        <p:spPr>
          <a:xfrm>
            <a:off x="617220" y="3394710"/>
            <a:ext cx="7907100" cy="2742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F8F6F2"/>
              </a:buClr>
              <a:buSzPts val="1100"/>
              <a:buFont typeface="Calibri"/>
              <a:buNone/>
            </a:pPr>
            <a:r>
              <a:rPr lang="en" sz="1100" b="1" i="0" u="none" strike="noStrike" cap="none">
                <a:solidFill>
                  <a:srgbClr val="F8F6F2"/>
                </a:solidFill>
                <a:latin typeface="Calibri"/>
                <a:ea typeface="Calibri"/>
                <a:cs typeface="Calibri"/>
                <a:sym typeface="Calibri"/>
              </a:rPr>
              <a:t>WEEK ONE</a:t>
            </a:r>
            <a:endParaRPr sz="1100" b="0" i="0" u="none" strike="noStrike" cap="none">
              <a:solidFill>
                <a:schemeClr val="dk1"/>
              </a:solidFill>
              <a:latin typeface="Calibri"/>
              <a:ea typeface="Calibri"/>
              <a:cs typeface="Calibri"/>
              <a:sym typeface="Calibri"/>
            </a:endParaRPr>
          </a:p>
        </p:txBody>
      </p:sp>
      <p:sp>
        <p:nvSpPr>
          <p:cNvPr id="506" name="Google Shape;506;g3f600600648_0_117"/>
          <p:cNvSpPr/>
          <p:nvPr/>
        </p:nvSpPr>
        <p:spPr>
          <a:xfrm>
            <a:off x="617220" y="3703320"/>
            <a:ext cx="7907100" cy="3429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8FD9B4"/>
              </a:buClr>
              <a:buSzPts val="1500"/>
              <a:buFont typeface="Georgia"/>
              <a:buNone/>
            </a:pPr>
            <a:r>
              <a:rPr lang="en" sz="1500" b="0" i="1" u="none" strike="noStrike" cap="none">
                <a:solidFill>
                  <a:srgbClr val="8FD9B4"/>
                </a:solidFill>
                <a:latin typeface="Georgia"/>
                <a:ea typeface="Georgia"/>
                <a:cs typeface="Georgia"/>
                <a:sym typeface="Georgia"/>
              </a:rPr>
              <a:t>1 Corinthians 3:11</a:t>
            </a:r>
            <a:endParaRPr sz="1500" b="0" i="0" u="none" strike="noStrike" cap="none">
              <a:solidFill>
                <a:schemeClr val="dk1"/>
              </a:solidFill>
              <a:latin typeface="Calibri"/>
              <a:ea typeface="Calibri"/>
              <a:cs typeface="Calibri"/>
              <a:sym typeface="Calibri"/>
            </a:endParaRPr>
          </a:p>
        </p:txBody>
      </p:sp>
      <p:sp>
        <p:nvSpPr>
          <p:cNvPr id="507" name="Google Shape;507;g3f600600648_0_117"/>
          <p:cNvSpPr/>
          <p:nvPr/>
        </p:nvSpPr>
        <p:spPr>
          <a:xfrm>
            <a:off x="411480" y="4766310"/>
            <a:ext cx="8318700" cy="2058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9CB8AA"/>
              </a:buClr>
              <a:buSzPts val="800"/>
              <a:buFont typeface="Calibri"/>
              <a:buNone/>
            </a:pPr>
            <a:r>
              <a:rPr lang="en" sz="800" b="0" i="0" u="none" strike="noStrike" cap="none">
                <a:solidFill>
                  <a:srgbClr val="9CB8AA"/>
                </a:solidFill>
                <a:latin typeface="Calibri"/>
                <a:ea typeface="Calibri"/>
                <a:cs typeface="Calibri"/>
                <a:sym typeface="Calibri"/>
              </a:rPr>
              <a:t>COVINGTON COMMUNITY CHURCH  •  THE SEVEN CHURCHES OF JESUS  •  WEEK ONE</a:t>
            </a:r>
            <a:endParaRPr sz="800" b="0"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11"/>
        <p:cNvGrpSpPr/>
        <p:nvPr/>
      </p:nvGrpSpPr>
      <p:grpSpPr>
        <a:xfrm>
          <a:off x="0" y="0"/>
          <a:ext cx="0" cy="0"/>
          <a:chOff x="0" y="0"/>
          <a:chExt cx="0" cy="0"/>
        </a:xfrm>
      </p:grpSpPr>
      <p:sp>
        <p:nvSpPr>
          <p:cNvPr id="512" name="Google Shape;512;g3f600600648_0_1109"/>
          <p:cNvSpPr txBox="1">
            <a:spLocks noGrp="1"/>
          </p:cNvSpPr>
          <p:nvPr>
            <p:ph type="subTitle" idx="1"/>
          </p:nvPr>
        </p:nvSpPr>
        <p:spPr>
          <a:xfrm>
            <a:off x="479100" y="259700"/>
            <a:ext cx="8185800" cy="1108200"/>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0"/>
              </a:spcAft>
              <a:buSzPts val="2800"/>
              <a:buNone/>
            </a:pPr>
            <a:r>
              <a:rPr lang="en" sz="6000" b="1">
                <a:solidFill>
                  <a:schemeClr val="lt1"/>
                </a:solidFill>
                <a:latin typeface="Playfair Display"/>
                <a:ea typeface="Playfair Display"/>
                <a:cs typeface="Playfair Display"/>
                <a:sym typeface="Playfair Display"/>
              </a:rPr>
              <a:t>Community Greeting</a:t>
            </a:r>
            <a:endParaRPr sz="6000" b="1">
              <a:solidFill>
                <a:schemeClr val="lt1"/>
              </a:solidFill>
              <a:latin typeface="Playfair Display"/>
              <a:ea typeface="Playfair Display"/>
              <a:cs typeface="Playfair Display"/>
              <a:sym typeface="Playfair Display"/>
            </a:endParaRPr>
          </a:p>
        </p:txBody>
      </p:sp>
      <p:pic>
        <p:nvPicPr>
          <p:cNvPr id="513" name="Google Shape;513;g3f600600648_0_1109"/>
          <p:cNvPicPr preferRelativeResize="0"/>
          <p:nvPr/>
        </p:nvPicPr>
        <p:blipFill rotWithShape="1">
          <a:blip r:embed="rId4">
            <a:alphaModFix/>
          </a:blip>
          <a:srcRect l="5621" t="3807" r="8829" b="10650"/>
          <a:stretch/>
        </p:blipFill>
        <p:spPr>
          <a:xfrm>
            <a:off x="6780675" y="3021475"/>
            <a:ext cx="2437074" cy="2045809"/>
          </a:xfrm>
          <a:prstGeom prst="rect">
            <a:avLst/>
          </a:prstGeom>
          <a:noFill/>
          <a:ln>
            <a:noFill/>
          </a:ln>
        </p:spPr>
      </p:pic>
      <p:sp>
        <p:nvSpPr>
          <p:cNvPr id="514" name="Google Shape;514;g3f600600648_0_1109"/>
          <p:cNvSpPr txBox="1"/>
          <p:nvPr/>
        </p:nvSpPr>
        <p:spPr>
          <a:xfrm>
            <a:off x="5849700" y="4478025"/>
            <a:ext cx="33138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15" name="Google Shape;515;g3f600600648_0_1109"/>
          <p:cNvPicPr preferRelativeResize="0"/>
          <p:nvPr/>
        </p:nvPicPr>
        <p:blipFill>
          <a:blip r:embed="rId5">
            <a:alphaModFix/>
          </a:blip>
          <a:stretch>
            <a:fillRect/>
          </a:stretch>
        </p:blipFill>
        <p:spPr>
          <a:xfrm>
            <a:off x="-400525" y="-248550"/>
            <a:ext cx="9702325" cy="54739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6F2"/>
        </a:solidFill>
        <a:effectLst/>
      </p:bgPr>
    </p:bg>
    <p:spTree>
      <p:nvGrpSpPr>
        <p:cNvPr id="1" name="Shape 520"/>
        <p:cNvGrpSpPr/>
        <p:nvPr/>
      </p:nvGrpSpPr>
      <p:grpSpPr>
        <a:xfrm>
          <a:off x="0" y="0"/>
          <a:ext cx="0" cy="0"/>
          <a:chOff x="0" y="0"/>
          <a:chExt cx="0" cy="0"/>
        </a:xfrm>
      </p:grpSpPr>
      <p:sp>
        <p:nvSpPr>
          <p:cNvPr id="521" name="Google Shape;521;g3f600600648_0_129"/>
          <p:cNvSpPr/>
          <p:nvPr/>
        </p:nvSpPr>
        <p:spPr>
          <a:xfrm>
            <a:off x="617220" y="480060"/>
            <a:ext cx="7907100" cy="2742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6B3FA0"/>
              </a:buClr>
              <a:buSzPts val="1100"/>
              <a:buFont typeface="Calibri"/>
              <a:buNone/>
            </a:pPr>
            <a:r>
              <a:rPr lang="en" sz="1500" b="1" i="0" u="none" strike="noStrike" cap="none">
                <a:solidFill>
                  <a:srgbClr val="6B3FA0"/>
                </a:solidFill>
                <a:latin typeface="Calibri"/>
                <a:ea typeface="Calibri"/>
                <a:cs typeface="Calibri"/>
                <a:sym typeface="Calibri"/>
              </a:rPr>
              <a:t>PRIMARY TEXT</a:t>
            </a:r>
            <a:endParaRPr sz="1500" b="0" i="0" u="none" strike="noStrike" cap="none">
              <a:solidFill>
                <a:schemeClr val="dk1"/>
              </a:solidFill>
              <a:latin typeface="Calibri"/>
              <a:ea typeface="Calibri"/>
              <a:cs typeface="Calibri"/>
              <a:sym typeface="Calibri"/>
            </a:endParaRPr>
          </a:p>
        </p:txBody>
      </p:sp>
      <p:sp>
        <p:nvSpPr>
          <p:cNvPr id="522" name="Google Shape;522;g3f600600648_0_129"/>
          <p:cNvSpPr/>
          <p:nvPr/>
        </p:nvSpPr>
        <p:spPr>
          <a:xfrm>
            <a:off x="2057374" y="969679"/>
            <a:ext cx="82800" cy="3348000"/>
          </a:xfrm>
          <a:prstGeom prst="rect">
            <a:avLst/>
          </a:prstGeom>
          <a:solidFill>
            <a:srgbClr val="2F6F4E"/>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23" name="Google Shape;523;g3f600600648_0_129"/>
          <p:cNvSpPr/>
          <p:nvPr/>
        </p:nvSpPr>
        <p:spPr>
          <a:xfrm>
            <a:off x="927600" y="1301463"/>
            <a:ext cx="7958100" cy="24690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Clr>
                <a:srgbClr val="1E1E1E"/>
              </a:buClr>
              <a:buSzPts val="2400"/>
              <a:buFont typeface="Georgia"/>
              <a:buNone/>
            </a:pPr>
            <a:r>
              <a:rPr lang="en" sz="4000" b="0" i="1" u="none" strike="noStrike" cap="none">
                <a:solidFill>
                  <a:srgbClr val="1E1E1E"/>
                </a:solidFill>
                <a:latin typeface="Georgia"/>
                <a:ea typeface="Georgia"/>
                <a:cs typeface="Georgia"/>
                <a:sym typeface="Georgia"/>
              </a:rPr>
              <a:t>“For no one can lay any </a:t>
            </a:r>
            <a:r>
              <a:rPr lang="en" sz="4000" i="1">
                <a:solidFill>
                  <a:srgbClr val="1E1E1E"/>
                </a:solidFill>
                <a:latin typeface="Georgia"/>
                <a:ea typeface="Georgia"/>
                <a:cs typeface="Georgia"/>
                <a:sym typeface="Georgia"/>
              </a:rPr>
              <a:t>f</a:t>
            </a:r>
            <a:r>
              <a:rPr lang="en" sz="4000" b="0" i="1" u="none" strike="noStrike" cap="none">
                <a:solidFill>
                  <a:srgbClr val="1E1E1E"/>
                </a:solidFill>
                <a:latin typeface="Georgia"/>
                <a:ea typeface="Georgia"/>
                <a:cs typeface="Georgia"/>
                <a:sym typeface="Georgia"/>
              </a:rPr>
              <a:t>oundation</a:t>
            </a:r>
            <a:endParaRPr sz="40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1E1E1E"/>
              </a:buClr>
              <a:buSzPts val="2400"/>
              <a:buFont typeface="Georgia"/>
              <a:buNone/>
            </a:pPr>
            <a:r>
              <a:rPr lang="en" sz="4000" b="0" i="1" u="none" strike="noStrike" cap="none">
                <a:solidFill>
                  <a:srgbClr val="1E1E1E"/>
                </a:solidFill>
                <a:latin typeface="Georgia"/>
                <a:ea typeface="Georgia"/>
                <a:cs typeface="Georgia"/>
                <a:sym typeface="Georgia"/>
              </a:rPr>
              <a:t>other than the one already </a:t>
            </a:r>
            <a:r>
              <a:rPr lang="en" sz="4000" i="1">
                <a:solidFill>
                  <a:srgbClr val="1E1E1E"/>
                </a:solidFill>
                <a:latin typeface="Georgia"/>
                <a:ea typeface="Georgia"/>
                <a:cs typeface="Georgia"/>
                <a:sym typeface="Georgia"/>
              </a:rPr>
              <a:t>l</a:t>
            </a:r>
            <a:r>
              <a:rPr lang="en" sz="4000" b="0" i="1" u="none" strike="noStrike" cap="none">
                <a:solidFill>
                  <a:srgbClr val="1E1E1E"/>
                </a:solidFill>
                <a:latin typeface="Georgia"/>
                <a:ea typeface="Georgia"/>
                <a:cs typeface="Georgia"/>
                <a:sym typeface="Georgia"/>
              </a:rPr>
              <a:t>aid,</a:t>
            </a:r>
            <a:endParaRPr sz="40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1E1E1E"/>
              </a:buClr>
              <a:buSzPts val="2400"/>
              <a:buFont typeface="Georgia"/>
              <a:buNone/>
            </a:pPr>
            <a:r>
              <a:rPr lang="en" sz="4000" b="0" i="1" u="none" strike="noStrike" cap="none">
                <a:solidFill>
                  <a:srgbClr val="1E1E1E"/>
                </a:solidFill>
                <a:latin typeface="Georgia"/>
                <a:ea typeface="Georgia"/>
                <a:cs typeface="Georgia"/>
                <a:sym typeface="Georgia"/>
              </a:rPr>
              <a:t>which is Jesus Christ.”</a:t>
            </a:r>
            <a:endParaRPr sz="4000" b="0" i="0" u="none" strike="noStrike" cap="none">
              <a:solidFill>
                <a:schemeClr val="dk1"/>
              </a:solidFill>
              <a:latin typeface="Calibri"/>
              <a:ea typeface="Calibri"/>
              <a:cs typeface="Calibri"/>
              <a:sym typeface="Calibri"/>
            </a:endParaRPr>
          </a:p>
        </p:txBody>
      </p:sp>
      <p:sp>
        <p:nvSpPr>
          <p:cNvPr id="524" name="Google Shape;524;g3f600600648_0_129"/>
          <p:cNvSpPr/>
          <p:nvPr/>
        </p:nvSpPr>
        <p:spPr>
          <a:xfrm>
            <a:off x="1900725" y="4317665"/>
            <a:ext cx="5712900" cy="2742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2F6F4E"/>
              </a:buClr>
              <a:buSzPts val="1100"/>
              <a:buFont typeface="Calibri"/>
              <a:buNone/>
            </a:pPr>
            <a:r>
              <a:rPr lang="en" b="1" i="0" u="none" strike="noStrike" cap="none">
                <a:solidFill>
                  <a:srgbClr val="2F6F4E"/>
                </a:solidFill>
                <a:latin typeface="Calibri"/>
                <a:ea typeface="Calibri"/>
                <a:cs typeface="Calibri"/>
                <a:sym typeface="Calibri"/>
              </a:rPr>
              <a:t>1 CORINTHIANS 3:11  (NIV)</a:t>
            </a:r>
            <a:endParaRPr b="0" i="0" u="none" strike="noStrike" cap="none">
              <a:solidFill>
                <a:schemeClr val="dk1"/>
              </a:solidFill>
              <a:latin typeface="Calibri"/>
              <a:ea typeface="Calibri"/>
              <a:cs typeface="Calibri"/>
              <a:sym typeface="Calibri"/>
            </a:endParaRPr>
          </a:p>
        </p:txBody>
      </p:sp>
      <p:sp>
        <p:nvSpPr>
          <p:cNvPr id="525" name="Google Shape;525;g3f600600648_0_129"/>
          <p:cNvSpPr/>
          <p:nvPr/>
        </p:nvSpPr>
        <p:spPr>
          <a:xfrm>
            <a:off x="411480" y="4766310"/>
            <a:ext cx="8318700" cy="2058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8A8A8A"/>
              </a:buClr>
              <a:buSzPts val="800"/>
              <a:buFont typeface="Calibri"/>
              <a:buNone/>
            </a:pPr>
            <a:r>
              <a:rPr lang="en" sz="800" b="0" i="0" u="none" strike="noStrike" cap="none">
                <a:solidFill>
                  <a:srgbClr val="8A8A8A"/>
                </a:solidFill>
                <a:latin typeface="Calibri"/>
                <a:ea typeface="Calibri"/>
                <a:cs typeface="Calibri"/>
                <a:sym typeface="Calibri"/>
              </a:rPr>
              <a:t>COVINGTON COMMUNITY CHURCH  •  THE SEVEN CHURCHES OF JESUS  •  WEEK ONE</a:t>
            </a:r>
            <a:endParaRPr sz="800" b="0" i="0" u="none" strike="noStrike" cap="non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31B5C"/>
        </a:solidFill>
        <a:effectLst/>
      </p:bgPr>
    </p:bg>
    <p:spTree>
      <p:nvGrpSpPr>
        <p:cNvPr id="1" name="Shape 530"/>
        <p:cNvGrpSpPr/>
        <p:nvPr/>
      </p:nvGrpSpPr>
      <p:grpSpPr>
        <a:xfrm>
          <a:off x="0" y="0"/>
          <a:ext cx="0" cy="0"/>
          <a:chOff x="0" y="0"/>
          <a:chExt cx="0" cy="0"/>
        </a:xfrm>
      </p:grpSpPr>
      <p:sp>
        <p:nvSpPr>
          <p:cNvPr id="531" name="Google Shape;531;g3f600600648_0_138"/>
          <p:cNvSpPr/>
          <p:nvPr/>
        </p:nvSpPr>
        <p:spPr>
          <a:xfrm>
            <a:off x="617220" y="1165860"/>
            <a:ext cx="7907100" cy="2469000"/>
          </a:xfrm>
          <a:prstGeom prst="rect">
            <a:avLst/>
          </a:prstGeom>
          <a:noFill/>
          <a:ln>
            <a:noFill/>
          </a:ln>
        </p:spPr>
        <p:txBody>
          <a:bodyPr spcFirstLastPara="1" wrap="square" lIns="68575" tIns="34275" rIns="68575" bIns="34275" anchor="ctr" anchorCtr="0">
            <a:noAutofit/>
          </a:bodyPr>
          <a:lstStyle/>
          <a:p>
            <a:pPr marL="0" marR="0" lvl="0" indent="0" algn="ctr" rtl="0">
              <a:lnSpc>
                <a:spcPct val="110000"/>
              </a:lnSpc>
              <a:spcBef>
                <a:spcPts val="0"/>
              </a:spcBef>
              <a:spcAft>
                <a:spcPts val="0"/>
              </a:spcAft>
              <a:buClr>
                <a:srgbClr val="FFFFFF"/>
              </a:buClr>
              <a:buSzPts val="3000"/>
              <a:buFont typeface="Georgia"/>
              <a:buNone/>
            </a:pPr>
            <a:r>
              <a:rPr lang="en" sz="4000" b="1" i="0" u="none" strike="noStrike" cap="none">
                <a:solidFill>
                  <a:srgbClr val="FFFFFF"/>
                </a:solidFill>
                <a:latin typeface="Georgia"/>
                <a:ea typeface="Georgia"/>
                <a:cs typeface="Georgia"/>
                <a:sym typeface="Georgia"/>
              </a:rPr>
              <a:t>Why does Jesus have</a:t>
            </a:r>
            <a:endParaRPr sz="4000" b="0" i="0" u="none" strike="noStrike" cap="none">
              <a:solidFill>
                <a:schemeClr val="dk1"/>
              </a:solidFill>
              <a:latin typeface="Calibri"/>
              <a:ea typeface="Calibri"/>
              <a:cs typeface="Calibri"/>
              <a:sym typeface="Calibri"/>
            </a:endParaRPr>
          </a:p>
          <a:p>
            <a:pPr marL="0" marR="0" lvl="0" indent="0" algn="ctr" rtl="0">
              <a:lnSpc>
                <a:spcPct val="110000"/>
              </a:lnSpc>
              <a:spcBef>
                <a:spcPts val="0"/>
              </a:spcBef>
              <a:spcAft>
                <a:spcPts val="0"/>
              </a:spcAft>
              <a:buClr>
                <a:srgbClr val="FFFFFF"/>
              </a:buClr>
              <a:buSzPts val="3000"/>
              <a:buFont typeface="Georgia"/>
              <a:buNone/>
            </a:pPr>
            <a:r>
              <a:rPr lang="en" sz="4000" b="1" i="0" u="none" strike="noStrike" cap="none">
                <a:solidFill>
                  <a:srgbClr val="FFFFFF"/>
                </a:solidFill>
                <a:latin typeface="Georgia"/>
                <a:ea typeface="Georgia"/>
                <a:cs typeface="Georgia"/>
                <a:sym typeface="Georgia"/>
              </a:rPr>
              <a:t>the right to speak</a:t>
            </a:r>
            <a:endParaRPr sz="4000" b="0" i="0" u="none" strike="noStrike" cap="none">
              <a:solidFill>
                <a:schemeClr val="dk1"/>
              </a:solidFill>
              <a:latin typeface="Calibri"/>
              <a:ea typeface="Calibri"/>
              <a:cs typeface="Calibri"/>
              <a:sym typeface="Calibri"/>
            </a:endParaRPr>
          </a:p>
          <a:p>
            <a:pPr marL="0" marR="0" lvl="0" indent="0" algn="ctr" rtl="0">
              <a:lnSpc>
                <a:spcPct val="110000"/>
              </a:lnSpc>
              <a:spcBef>
                <a:spcPts val="0"/>
              </a:spcBef>
              <a:spcAft>
                <a:spcPts val="0"/>
              </a:spcAft>
              <a:buClr>
                <a:srgbClr val="FFFFFF"/>
              </a:buClr>
              <a:buSzPts val="3000"/>
              <a:buFont typeface="Georgia"/>
              <a:buNone/>
            </a:pPr>
            <a:r>
              <a:rPr lang="en" sz="4000" b="1" i="0" u="none" strike="noStrike" cap="none">
                <a:solidFill>
                  <a:srgbClr val="FFFFFF"/>
                </a:solidFill>
                <a:latin typeface="Georgia"/>
                <a:ea typeface="Georgia"/>
                <a:cs typeface="Georgia"/>
                <a:sym typeface="Georgia"/>
              </a:rPr>
              <a:t>to His Church?</a:t>
            </a:r>
            <a:endParaRPr sz="4000" b="0" i="0" u="none" strike="noStrike" cap="none">
              <a:solidFill>
                <a:schemeClr val="dk1"/>
              </a:solidFill>
              <a:latin typeface="Calibri"/>
              <a:ea typeface="Calibri"/>
              <a:cs typeface="Calibri"/>
              <a:sym typeface="Calibri"/>
            </a:endParaRPr>
          </a:p>
        </p:txBody>
      </p:sp>
      <p:sp>
        <p:nvSpPr>
          <p:cNvPr id="532" name="Google Shape;532;g3f600600648_0_138"/>
          <p:cNvSpPr/>
          <p:nvPr/>
        </p:nvSpPr>
        <p:spPr>
          <a:xfrm>
            <a:off x="617220" y="3771900"/>
            <a:ext cx="7907100" cy="3429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C9B8E8"/>
              </a:buClr>
              <a:buSzPts val="1200"/>
              <a:buFont typeface="Calibri"/>
              <a:buNone/>
            </a:pPr>
            <a:r>
              <a:rPr lang="en" sz="1900" b="0" i="1" u="none" strike="noStrike" cap="none">
                <a:solidFill>
                  <a:srgbClr val="C9B8E8"/>
                </a:solidFill>
                <a:latin typeface="Calibri"/>
                <a:ea typeface="Calibri"/>
                <a:cs typeface="Calibri"/>
                <a:sym typeface="Calibri"/>
              </a:rPr>
              <a:t>Three reasons Jesus alone has the right to speak to His Church</a:t>
            </a:r>
            <a:endParaRPr sz="1900" b="0" i="0" u="none" strike="noStrike" cap="none">
              <a:solidFill>
                <a:schemeClr val="dk1"/>
              </a:solidFill>
              <a:latin typeface="Calibri"/>
              <a:ea typeface="Calibri"/>
              <a:cs typeface="Calibri"/>
              <a:sym typeface="Calibri"/>
            </a:endParaRPr>
          </a:p>
        </p:txBody>
      </p:sp>
      <p:sp>
        <p:nvSpPr>
          <p:cNvPr id="533" name="Google Shape;533;g3f600600648_0_138"/>
          <p:cNvSpPr/>
          <p:nvPr/>
        </p:nvSpPr>
        <p:spPr>
          <a:xfrm>
            <a:off x="411480" y="4766310"/>
            <a:ext cx="8318700" cy="2058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B79FDA"/>
              </a:buClr>
              <a:buSzPts val="800"/>
              <a:buFont typeface="Calibri"/>
              <a:buNone/>
            </a:pPr>
            <a:r>
              <a:rPr lang="en" sz="800" b="0" i="0" u="none" strike="noStrike" cap="none">
                <a:solidFill>
                  <a:srgbClr val="B79FDA"/>
                </a:solidFill>
                <a:latin typeface="Calibri"/>
                <a:ea typeface="Calibri"/>
                <a:cs typeface="Calibri"/>
                <a:sym typeface="Calibri"/>
              </a:rPr>
              <a:t>COVINGTON COMMUNITY CHURCH  •  THE SEVEN CHURCHES OF JESUS  •  WEEK ONE</a:t>
            </a:r>
            <a:endParaRPr sz="800" b="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6F2"/>
        </a:solidFill>
        <a:effectLst/>
      </p:bgPr>
    </p:bg>
    <p:spTree>
      <p:nvGrpSpPr>
        <p:cNvPr id="1" name="Shape 538"/>
        <p:cNvGrpSpPr/>
        <p:nvPr/>
      </p:nvGrpSpPr>
      <p:grpSpPr>
        <a:xfrm>
          <a:off x="0" y="0"/>
          <a:ext cx="0" cy="0"/>
          <a:chOff x="0" y="0"/>
          <a:chExt cx="0" cy="0"/>
        </a:xfrm>
      </p:grpSpPr>
      <p:sp>
        <p:nvSpPr>
          <p:cNvPr id="539" name="Google Shape;539;g3f600600648_0_145"/>
          <p:cNvSpPr/>
          <p:nvPr/>
        </p:nvSpPr>
        <p:spPr>
          <a:xfrm>
            <a:off x="617220" y="582930"/>
            <a:ext cx="582900" cy="582900"/>
          </a:xfrm>
          <a:prstGeom prst="ellipse">
            <a:avLst/>
          </a:prstGeom>
          <a:solidFill>
            <a:srgbClr val="2F6F4E"/>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40" name="Google Shape;540;g3f600600648_0_145"/>
          <p:cNvSpPr/>
          <p:nvPr/>
        </p:nvSpPr>
        <p:spPr>
          <a:xfrm>
            <a:off x="617220" y="582930"/>
            <a:ext cx="582900" cy="5829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FFFFFF"/>
              </a:buClr>
              <a:buSzPts val="1500"/>
              <a:buFont typeface="Georgia"/>
              <a:buNone/>
            </a:pPr>
            <a:r>
              <a:rPr lang="en" sz="1500" b="1" i="0" u="none" strike="noStrike" cap="none">
                <a:solidFill>
                  <a:srgbClr val="FFFFFF"/>
                </a:solidFill>
                <a:latin typeface="Georgia"/>
                <a:ea typeface="Georgia"/>
                <a:cs typeface="Georgia"/>
                <a:sym typeface="Georgia"/>
              </a:rPr>
              <a:t>I</a:t>
            </a:r>
            <a:endParaRPr sz="1500" b="0" i="0" u="none" strike="noStrike" cap="none">
              <a:solidFill>
                <a:schemeClr val="dk1"/>
              </a:solidFill>
              <a:latin typeface="Calibri"/>
              <a:ea typeface="Calibri"/>
              <a:cs typeface="Calibri"/>
              <a:sym typeface="Calibri"/>
            </a:endParaRPr>
          </a:p>
        </p:txBody>
      </p:sp>
      <p:sp>
        <p:nvSpPr>
          <p:cNvPr id="541" name="Google Shape;541;g3f600600648_0_145"/>
          <p:cNvSpPr/>
          <p:nvPr/>
        </p:nvSpPr>
        <p:spPr>
          <a:xfrm>
            <a:off x="1371600" y="548640"/>
            <a:ext cx="7152900" cy="6171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1E1E1E"/>
              </a:buClr>
              <a:buSzPts val="2400"/>
              <a:buFont typeface="Georgia"/>
              <a:buNone/>
            </a:pPr>
            <a:r>
              <a:rPr lang="en" sz="3500" b="1" i="0" u="none" strike="noStrike" cap="none">
                <a:solidFill>
                  <a:srgbClr val="1E1E1E"/>
                </a:solidFill>
                <a:latin typeface="Georgia"/>
                <a:ea typeface="Georgia"/>
                <a:cs typeface="Georgia"/>
                <a:sym typeface="Georgia"/>
              </a:rPr>
              <a:t>He Is the Founder</a:t>
            </a:r>
            <a:endParaRPr sz="3500" b="0" i="0" u="none" strike="noStrike" cap="none">
              <a:solidFill>
                <a:schemeClr val="dk1"/>
              </a:solidFill>
              <a:latin typeface="Calibri"/>
              <a:ea typeface="Calibri"/>
              <a:cs typeface="Calibri"/>
              <a:sym typeface="Calibri"/>
            </a:endParaRPr>
          </a:p>
        </p:txBody>
      </p:sp>
      <p:sp>
        <p:nvSpPr>
          <p:cNvPr id="542" name="Google Shape;542;g3f600600648_0_145"/>
          <p:cNvSpPr/>
          <p:nvPr/>
        </p:nvSpPr>
        <p:spPr>
          <a:xfrm>
            <a:off x="617220" y="1645920"/>
            <a:ext cx="7907100" cy="6858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6B3FA0"/>
              </a:buClr>
              <a:buSzPts val="2300"/>
              <a:buFont typeface="Georgia"/>
              <a:buNone/>
            </a:pPr>
            <a:r>
              <a:rPr lang="en" sz="4000" b="0" i="1" u="none" strike="noStrike" cap="none">
                <a:solidFill>
                  <a:srgbClr val="6B3FA0"/>
                </a:solidFill>
                <a:latin typeface="Georgia"/>
                <a:ea typeface="Georgia"/>
                <a:cs typeface="Georgia"/>
                <a:sym typeface="Georgia"/>
              </a:rPr>
              <a:t>“I will build My church.”</a:t>
            </a:r>
            <a:endParaRPr sz="4000" b="0" i="0" u="none" strike="noStrike" cap="none">
              <a:solidFill>
                <a:schemeClr val="dk1"/>
              </a:solidFill>
              <a:latin typeface="Calibri"/>
              <a:ea typeface="Calibri"/>
              <a:cs typeface="Calibri"/>
              <a:sym typeface="Calibri"/>
            </a:endParaRPr>
          </a:p>
        </p:txBody>
      </p:sp>
      <p:sp>
        <p:nvSpPr>
          <p:cNvPr id="543" name="Google Shape;543;g3f600600648_0_145"/>
          <p:cNvSpPr/>
          <p:nvPr/>
        </p:nvSpPr>
        <p:spPr>
          <a:xfrm>
            <a:off x="705895" y="2297555"/>
            <a:ext cx="7907100" cy="2742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2F6F4E"/>
              </a:buClr>
              <a:buSzPts val="1100"/>
              <a:buFont typeface="Calibri"/>
              <a:buNone/>
            </a:pPr>
            <a:r>
              <a:rPr lang="en" sz="2400" b="1" i="0" u="none" strike="noStrike" cap="none">
                <a:solidFill>
                  <a:srgbClr val="2F6F4E"/>
                </a:solidFill>
                <a:latin typeface="Calibri"/>
                <a:ea typeface="Calibri"/>
                <a:cs typeface="Calibri"/>
                <a:sym typeface="Calibri"/>
              </a:rPr>
              <a:t>MATTHEW 16:18</a:t>
            </a:r>
            <a:endParaRPr sz="2400" b="0" i="0" u="none" strike="noStrike" cap="none">
              <a:solidFill>
                <a:schemeClr val="dk1"/>
              </a:solidFill>
              <a:latin typeface="Calibri"/>
              <a:ea typeface="Calibri"/>
              <a:cs typeface="Calibri"/>
              <a:sym typeface="Calibri"/>
            </a:endParaRPr>
          </a:p>
        </p:txBody>
      </p:sp>
      <p:sp>
        <p:nvSpPr>
          <p:cNvPr id="544" name="Google Shape;544;g3f600600648_0_145"/>
          <p:cNvSpPr/>
          <p:nvPr/>
        </p:nvSpPr>
        <p:spPr>
          <a:xfrm>
            <a:off x="1097280" y="2811780"/>
            <a:ext cx="6947100" cy="1097400"/>
          </a:xfrm>
          <a:prstGeom prst="rect">
            <a:avLst/>
          </a:prstGeom>
          <a:noFill/>
          <a:ln>
            <a:noFill/>
          </a:ln>
        </p:spPr>
        <p:txBody>
          <a:bodyPr spcFirstLastPara="1" wrap="square" lIns="68575" tIns="34275" rIns="68575" bIns="34275" anchor="t" anchorCtr="0">
            <a:noAutofit/>
          </a:bodyPr>
          <a:lstStyle/>
          <a:p>
            <a:pPr marL="0" marR="0" lvl="0" indent="0" algn="ctr" rtl="0">
              <a:lnSpc>
                <a:spcPct val="120000"/>
              </a:lnSpc>
              <a:spcBef>
                <a:spcPts val="0"/>
              </a:spcBef>
              <a:spcAft>
                <a:spcPts val="0"/>
              </a:spcAft>
              <a:buClr>
                <a:srgbClr val="1E1E1E"/>
              </a:buClr>
              <a:buSzPts val="1300"/>
              <a:buFont typeface="Calibri"/>
              <a:buNone/>
            </a:pPr>
            <a:r>
              <a:rPr lang="en" sz="2400" b="0" i="0" u="none" strike="noStrike" cap="none">
                <a:solidFill>
                  <a:srgbClr val="1E1E1E"/>
                </a:solidFill>
                <a:latin typeface="Calibri"/>
                <a:ea typeface="Calibri"/>
                <a:cs typeface="Calibri"/>
                <a:sym typeface="Calibri"/>
              </a:rPr>
              <a:t>Not Peter. Not the apostles. Not pastors. Jesus said, “I will build My church.” The Church is Christ’s idea — He established it, and He alone defines its purpose.</a:t>
            </a:r>
            <a:endParaRPr sz="2400" b="0" i="0" u="none" strike="noStrike" cap="none">
              <a:solidFill>
                <a:schemeClr val="dk1"/>
              </a:solidFill>
              <a:latin typeface="Calibri"/>
              <a:ea typeface="Calibri"/>
              <a:cs typeface="Calibri"/>
              <a:sym typeface="Calibri"/>
            </a:endParaRPr>
          </a:p>
        </p:txBody>
      </p:sp>
      <p:sp>
        <p:nvSpPr>
          <p:cNvPr id="545" name="Google Shape;545;g3f600600648_0_145"/>
          <p:cNvSpPr/>
          <p:nvPr/>
        </p:nvSpPr>
        <p:spPr>
          <a:xfrm>
            <a:off x="411480" y="4766310"/>
            <a:ext cx="8318700" cy="2058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8A8A8A"/>
              </a:buClr>
              <a:buSzPts val="800"/>
              <a:buFont typeface="Calibri"/>
              <a:buNone/>
            </a:pPr>
            <a:r>
              <a:rPr lang="en" sz="800" b="0" i="0" u="none" strike="noStrike" cap="none">
                <a:solidFill>
                  <a:srgbClr val="8A8A8A"/>
                </a:solidFill>
                <a:latin typeface="Calibri"/>
                <a:ea typeface="Calibri"/>
                <a:cs typeface="Calibri"/>
                <a:sym typeface="Calibri"/>
              </a:rPr>
              <a:t>COVINGTON COMMUNITY CHURCH  •  THE SEVEN CHURCHES OF JESUS  •  WEEK ONE</a:t>
            </a:r>
            <a:endParaRPr sz="8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53A2C"/>
        </a:solidFill>
        <a:effectLst/>
      </p:bgPr>
    </p:bg>
    <p:spTree>
      <p:nvGrpSpPr>
        <p:cNvPr id="1" name="Shape 550"/>
        <p:cNvGrpSpPr/>
        <p:nvPr/>
      </p:nvGrpSpPr>
      <p:grpSpPr>
        <a:xfrm>
          <a:off x="0" y="0"/>
          <a:ext cx="0" cy="0"/>
          <a:chOff x="0" y="0"/>
          <a:chExt cx="0" cy="0"/>
        </a:xfrm>
      </p:grpSpPr>
      <p:sp>
        <p:nvSpPr>
          <p:cNvPr id="551" name="Google Shape;551;g3f600600648_0_156"/>
          <p:cNvSpPr/>
          <p:nvPr/>
        </p:nvSpPr>
        <p:spPr>
          <a:xfrm>
            <a:off x="617220" y="617220"/>
            <a:ext cx="7907100" cy="2742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9CD9B9"/>
              </a:buClr>
              <a:buSzPts val="1100"/>
              <a:buFont typeface="Calibri"/>
              <a:buNone/>
            </a:pPr>
            <a:r>
              <a:rPr lang="en" sz="2400" b="1" i="0" u="none" strike="noStrike" cap="none">
                <a:solidFill>
                  <a:srgbClr val="9CD9B9"/>
                </a:solidFill>
                <a:latin typeface="Calibri"/>
                <a:ea typeface="Calibri"/>
                <a:cs typeface="Calibri"/>
                <a:sym typeface="Calibri"/>
              </a:rPr>
              <a:t>APPLICATION</a:t>
            </a:r>
            <a:endParaRPr sz="2400" b="0" i="0" u="none" strike="noStrike" cap="none">
              <a:solidFill>
                <a:schemeClr val="dk1"/>
              </a:solidFill>
              <a:latin typeface="Calibri"/>
              <a:ea typeface="Calibri"/>
              <a:cs typeface="Calibri"/>
              <a:sym typeface="Calibri"/>
            </a:endParaRPr>
          </a:p>
        </p:txBody>
      </p:sp>
      <p:sp>
        <p:nvSpPr>
          <p:cNvPr id="552" name="Google Shape;552;g3f600600648_0_156"/>
          <p:cNvSpPr/>
          <p:nvPr/>
        </p:nvSpPr>
        <p:spPr>
          <a:xfrm>
            <a:off x="617220" y="1165860"/>
            <a:ext cx="7907100" cy="1577100"/>
          </a:xfrm>
          <a:prstGeom prst="rect">
            <a:avLst/>
          </a:prstGeom>
          <a:noFill/>
          <a:ln>
            <a:noFill/>
          </a:ln>
        </p:spPr>
        <p:txBody>
          <a:bodyPr spcFirstLastPara="1" wrap="square" lIns="68575" tIns="34275" rIns="68575" bIns="34275" anchor="ctr" anchorCtr="0">
            <a:noAutofit/>
          </a:bodyPr>
          <a:lstStyle/>
          <a:p>
            <a:pPr marL="0" marR="0" lvl="0" indent="0" algn="ctr" rtl="0">
              <a:lnSpc>
                <a:spcPct val="110000"/>
              </a:lnSpc>
              <a:spcBef>
                <a:spcPts val="0"/>
              </a:spcBef>
              <a:spcAft>
                <a:spcPts val="0"/>
              </a:spcAft>
              <a:buClr>
                <a:srgbClr val="FFFFFF"/>
              </a:buClr>
              <a:buSzPts val="2700"/>
              <a:buFont typeface="Georgia"/>
              <a:buNone/>
            </a:pPr>
            <a:r>
              <a:rPr lang="en" sz="4000" b="1" i="1" u="none" strike="noStrike" cap="none">
                <a:solidFill>
                  <a:srgbClr val="FFFFFF"/>
                </a:solidFill>
                <a:latin typeface="Georgia"/>
                <a:ea typeface="Georgia"/>
                <a:cs typeface="Georgia"/>
                <a:sym typeface="Georgia"/>
              </a:rPr>
              <a:t>“Is this what Jesus</a:t>
            </a:r>
            <a:endParaRPr sz="4000" b="0" i="0" u="none" strike="noStrike" cap="none">
              <a:solidFill>
                <a:schemeClr val="dk1"/>
              </a:solidFill>
              <a:latin typeface="Calibri"/>
              <a:ea typeface="Calibri"/>
              <a:cs typeface="Calibri"/>
              <a:sym typeface="Calibri"/>
            </a:endParaRPr>
          </a:p>
          <a:p>
            <a:pPr marL="0" marR="0" lvl="0" indent="0" algn="ctr" rtl="0">
              <a:lnSpc>
                <a:spcPct val="110000"/>
              </a:lnSpc>
              <a:spcBef>
                <a:spcPts val="0"/>
              </a:spcBef>
              <a:spcAft>
                <a:spcPts val="0"/>
              </a:spcAft>
              <a:buClr>
                <a:srgbClr val="FFFFFF"/>
              </a:buClr>
              <a:buSzPts val="2700"/>
              <a:buFont typeface="Georgia"/>
              <a:buNone/>
            </a:pPr>
            <a:r>
              <a:rPr lang="en" sz="4000" b="1" i="1" u="none" strike="noStrike" cap="none">
                <a:solidFill>
                  <a:srgbClr val="FFFFFF"/>
                </a:solidFill>
                <a:latin typeface="Georgia"/>
                <a:ea typeface="Georgia"/>
                <a:cs typeface="Georgia"/>
                <a:sym typeface="Georgia"/>
              </a:rPr>
              <a:t>wants for His Church?”</a:t>
            </a:r>
            <a:endParaRPr sz="4000" b="0" i="0" u="none" strike="noStrike" cap="none">
              <a:solidFill>
                <a:schemeClr val="dk1"/>
              </a:solidFill>
              <a:latin typeface="Calibri"/>
              <a:ea typeface="Calibri"/>
              <a:cs typeface="Calibri"/>
              <a:sym typeface="Calibri"/>
            </a:endParaRPr>
          </a:p>
        </p:txBody>
      </p:sp>
      <p:sp>
        <p:nvSpPr>
          <p:cNvPr id="553" name="Google Shape;553;g3f600600648_0_156"/>
          <p:cNvSpPr/>
          <p:nvPr/>
        </p:nvSpPr>
        <p:spPr>
          <a:xfrm>
            <a:off x="1234365" y="3017370"/>
            <a:ext cx="6672900" cy="823200"/>
          </a:xfrm>
          <a:prstGeom prst="rect">
            <a:avLst/>
          </a:prstGeom>
          <a:noFill/>
          <a:ln>
            <a:noFill/>
          </a:ln>
        </p:spPr>
        <p:txBody>
          <a:bodyPr spcFirstLastPara="1" wrap="square" lIns="68575" tIns="34275" rIns="68575" bIns="34275" anchor="ctr" anchorCtr="0">
            <a:noAutofit/>
          </a:bodyPr>
          <a:lstStyle/>
          <a:p>
            <a:pPr marL="0" marR="0" lvl="0" indent="0" algn="ctr" rtl="0">
              <a:lnSpc>
                <a:spcPct val="120000"/>
              </a:lnSpc>
              <a:spcBef>
                <a:spcPts val="0"/>
              </a:spcBef>
              <a:spcAft>
                <a:spcPts val="0"/>
              </a:spcAft>
              <a:buClr>
                <a:srgbClr val="DCEEE3"/>
              </a:buClr>
              <a:buSzPts val="1300"/>
              <a:buFont typeface="Calibri"/>
              <a:buNone/>
            </a:pPr>
            <a:r>
              <a:rPr lang="en" sz="2400" b="0" i="0" u="none" strike="noStrike" cap="none">
                <a:solidFill>
                  <a:srgbClr val="DCEEE3"/>
                </a:solidFill>
                <a:latin typeface="Calibri"/>
                <a:ea typeface="Calibri"/>
                <a:cs typeface="Calibri"/>
                <a:sym typeface="Calibri"/>
              </a:rPr>
              <a:t>Every ministry. Every decision. Every program. Because before it’s our church — it’s His.</a:t>
            </a:r>
            <a:endParaRPr sz="2400" b="0" i="0" u="none" strike="noStrike" cap="none">
              <a:solidFill>
                <a:schemeClr val="dk1"/>
              </a:solidFill>
              <a:latin typeface="Calibri"/>
              <a:ea typeface="Calibri"/>
              <a:cs typeface="Calibri"/>
              <a:sym typeface="Calibri"/>
            </a:endParaRPr>
          </a:p>
        </p:txBody>
      </p:sp>
      <p:sp>
        <p:nvSpPr>
          <p:cNvPr id="554" name="Google Shape;554;g3f600600648_0_156"/>
          <p:cNvSpPr/>
          <p:nvPr/>
        </p:nvSpPr>
        <p:spPr>
          <a:xfrm>
            <a:off x="411480" y="4766310"/>
            <a:ext cx="8318700" cy="2058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9CB8AA"/>
              </a:buClr>
              <a:buSzPts val="800"/>
              <a:buFont typeface="Calibri"/>
              <a:buNone/>
            </a:pPr>
            <a:r>
              <a:rPr lang="en" sz="800" b="0" i="0" u="none" strike="noStrike" cap="none">
                <a:solidFill>
                  <a:srgbClr val="9CB8AA"/>
                </a:solidFill>
                <a:latin typeface="Calibri"/>
                <a:ea typeface="Calibri"/>
                <a:cs typeface="Calibri"/>
                <a:sym typeface="Calibri"/>
              </a:rPr>
              <a:t>COVINGTON COMMUNITY CHURCH  •  THE SEVEN CHURCHES OF JESUS  •  WEEK ONE</a:t>
            </a:r>
            <a:endParaRPr sz="8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6F2"/>
        </a:solidFill>
        <a:effectLst/>
      </p:bgPr>
    </p:bg>
    <p:spTree>
      <p:nvGrpSpPr>
        <p:cNvPr id="1" name="Shape 559"/>
        <p:cNvGrpSpPr/>
        <p:nvPr/>
      </p:nvGrpSpPr>
      <p:grpSpPr>
        <a:xfrm>
          <a:off x="0" y="0"/>
          <a:ext cx="0" cy="0"/>
          <a:chOff x="0" y="0"/>
          <a:chExt cx="0" cy="0"/>
        </a:xfrm>
      </p:grpSpPr>
      <p:sp>
        <p:nvSpPr>
          <p:cNvPr id="560" name="Google Shape;560;g3f600600648_0_164"/>
          <p:cNvSpPr/>
          <p:nvPr/>
        </p:nvSpPr>
        <p:spPr>
          <a:xfrm>
            <a:off x="617220" y="582930"/>
            <a:ext cx="582900" cy="582900"/>
          </a:xfrm>
          <a:prstGeom prst="ellipse">
            <a:avLst/>
          </a:prstGeom>
          <a:solidFill>
            <a:srgbClr val="6B3FA0"/>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61" name="Google Shape;561;g3f600600648_0_164"/>
          <p:cNvSpPr/>
          <p:nvPr/>
        </p:nvSpPr>
        <p:spPr>
          <a:xfrm>
            <a:off x="558701" y="469999"/>
            <a:ext cx="641400" cy="6957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FFFFFF"/>
              </a:buClr>
              <a:buSzPts val="1500"/>
              <a:buFont typeface="Georgia"/>
              <a:buNone/>
            </a:pPr>
            <a:r>
              <a:rPr lang="en" sz="1500" b="1" i="0" u="none" strike="noStrike" cap="none">
                <a:solidFill>
                  <a:srgbClr val="FFFFFF"/>
                </a:solidFill>
                <a:latin typeface="Georgia"/>
                <a:ea typeface="Georgia"/>
                <a:cs typeface="Georgia"/>
                <a:sym typeface="Georgia"/>
              </a:rPr>
              <a:t>II</a:t>
            </a:r>
            <a:endParaRPr sz="1500" b="0" i="0" u="none" strike="noStrike" cap="none">
              <a:solidFill>
                <a:schemeClr val="dk1"/>
              </a:solidFill>
              <a:latin typeface="Calibri"/>
              <a:ea typeface="Calibri"/>
              <a:cs typeface="Calibri"/>
              <a:sym typeface="Calibri"/>
            </a:endParaRPr>
          </a:p>
        </p:txBody>
      </p:sp>
      <p:sp>
        <p:nvSpPr>
          <p:cNvPr id="562" name="Google Shape;562;g3f600600648_0_164"/>
          <p:cNvSpPr/>
          <p:nvPr/>
        </p:nvSpPr>
        <p:spPr>
          <a:xfrm>
            <a:off x="1371600" y="548640"/>
            <a:ext cx="7152900" cy="6171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1E1E1E"/>
              </a:buClr>
              <a:buSzPts val="2400"/>
              <a:buFont typeface="Georgia"/>
              <a:buNone/>
            </a:pPr>
            <a:r>
              <a:rPr lang="en" sz="4000" b="1" i="0" u="none" strike="noStrike" cap="none">
                <a:solidFill>
                  <a:srgbClr val="1E1E1E"/>
                </a:solidFill>
                <a:latin typeface="Georgia"/>
                <a:ea typeface="Georgia"/>
                <a:cs typeface="Georgia"/>
                <a:sym typeface="Georgia"/>
              </a:rPr>
              <a:t>He Is the Foundation</a:t>
            </a:r>
            <a:endParaRPr sz="4000" b="0" i="0" u="none" strike="noStrike" cap="none">
              <a:solidFill>
                <a:schemeClr val="dk1"/>
              </a:solidFill>
              <a:latin typeface="Calibri"/>
              <a:ea typeface="Calibri"/>
              <a:cs typeface="Calibri"/>
              <a:sym typeface="Calibri"/>
            </a:endParaRPr>
          </a:p>
        </p:txBody>
      </p:sp>
      <p:sp>
        <p:nvSpPr>
          <p:cNvPr id="563" name="Google Shape;563;g3f600600648_0_164"/>
          <p:cNvSpPr/>
          <p:nvPr/>
        </p:nvSpPr>
        <p:spPr>
          <a:xfrm>
            <a:off x="618445" y="1996510"/>
            <a:ext cx="7907100" cy="754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2F6F4E"/>
              </a:buClr>
              <a:buSzPts val="1700"/>
              <a:buFont typeface="Georgia"/>
              <a:buNone/>
            </a:pPr>
            <a:r>
              <a:rPr lang="en" sz="3500" b="0" i="1" u="none" strike="noStrike" cap="none">
                <a:solidFill>
                  <a:srgbClr val="2F6F4E"/>
                </a:solidFill>
                <a:latin typeface="Georgia"/>
                <a:ea typeface="Georgia"/>
                <a:cs typeface="Georgia"/>
                <a:sym typeface="Georgia"/>
              </a:rPr>
              <a:t>“For no one can lay any foundation other than</a:t>
            </a:r>
            <a:endParaRPr sz="35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rgbClr val="2F6F4E"/>
              </a:buClr>
              <a:buSzPts val="1700"/>
              <a:buFont typeface="Georgia"/>
              <a:buNone/>
            </a:pPr>
            <a:r>
              <a:rPr lang="en" sz="3500" b="0" i="1" u="none" strike="noStrike" cap="none">
                <a:solidFill>
                  <a:srgbClr val="2F6F4E"/>
                </a:solidFill>
                <a:latin typeface="Georgia"/>
                <a:ea typeface="Georgia"/>
                <a:cs typeface="Georgia"/>
                <a:sym typeface="Georgia"/>
              </a:rPr>
              <a:t>the one already laid, which is Jesus Christ.”</a:t>
            </a:r>
            <a:endParaRPr sz="3500" b="0" i="0" u="none" strike="noStrike" cap="none">
              <a:solidFill>
                <a:schemeClr val="dk1"/>
              </a:solidFill>
              <a:latin typeface="Calibri"/>
              <a:ea typeface="Calibri"/>
              <a:cs typeface="Calibri"/>
              <a:sym typeface="Calibri"/>
            </a:endParaRPr>
          </a:p>
        </p:txBody>
      </p:sp>
      <p:sp>
        <p:nvSpPr>
          <p:cNvPr id="564" name="Google Shape;564;g3f600600648_0_164"/>
          <p:cNvSpPr/>
          <p:nvPr/>
        </p:nvSpPr>
        <p:spPr>
          <a:xfrm>
            <a:off x="618445" y="3497710"/>
            <a:ext cx="7907100" cy="2742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6B3FA0"/>
              </a:buClr>
              <a:buSzPts val="1000"/>
              <a:buFont typeface="Calibri"/>
              <a:buNone/>
            </a:pPr>
            <a:r>
              <a:rPr lang="en" sz="1800" b="1" i="0" u="none" strike="noStrike" cap="none">
                <a:solidFill>
                  <a:srgbClr val="6B3FA0"/>
                </a:solidFill>
                <a:latin typeface="Calibri"/>
                <a:ea typeface="Calibri"/>
                <a:cs typeface="Calibri"/>
                <a:sym typeface="Calibri"/>
              </a:rPr>
              <a:t>1 CORINTHIANS 3:11</a:t>
            </a:r>
            <a:endParaRPr sz="1800" b="0" i="0" u="none" strike="noStrike" cap="none">
              <a:solidFill>
                <a:schemeClr val="dk1"/>
              </a:solidFill>
              <a:latin typeface="Calibri"/>
              <a:ea typeface="Calibri"/>
              <a:cs typeface="Calibri"/>
              <a:sym typeface="Calibri"/>
            </a:endParaRPr>
          </a:p>
        </p:txBody>
      </p:sp>
      <p:sp>
        <p:nvSpPr>
          <p:cNvPr id="565" name="Google Shape;565;g3f600600648_0_164"/>
          <p:cNvSpPr/>
          <p:nvPr/>
        </p:nvSpPr>
        <p:spPr>
          <a:xfrm>
            <a:off x="1200135" y="3899465"/>
            <a:ext cx="2132700" cy="4116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1E1E1E"/>
              </a:buClr>
              <a:buSzPts val="1200"/>
              <a:buFont typeface="Calibri"/>
              <a:buNone/>
            </a:pPr>
            <a:r>
              <a:rPr lang="en" sz="2000" b="0" i="0" u="none" strike="noStrike" cap="none">
                <a:solidFill>
                  <a:srgbClr val="1E1E1E"/>
                </a:solidFill>
                <a:latin typeface="Calibri"/>
                <a:ea typeface="Calibri"/>
                <a:cs typeface="Calibri"/>
                <a:sym typeface="Calibri"/>
              </a:rPr>
              <a:t>Not personalities.</a:t>
            </a:r>
            <a:endParaRPr sz="2000" b="0" i="0" u="none" strike="noStrike" cap="none">
              <a:solidFill>
                <a:schemeClr val="dk1"/>
              </a:solidFill>
              <a:latin typeface="Calibri"/>
              <a:ea typeface="Calibri"/>
              <a:cs typeface="Calibri"/>
              <a:sym typeface="Calibri"/>
            </a:endParaRPr>
          </a:p>
        </p:txBody>
      </p:sp>
      <p:sp>
        <p:nvSpPr>
          <p:cNvPr id="566" name="Google Shape;566;g3f600600648_0_164"/>
          <p:cNvSpPr/>
          <p:nvPr/>
        </p:nvSpPr>
        <p:spPr>
          <a:xfrm>
            <a:off x="3505658" y="3899465"/>
            <a:ext cx="2132700" cy="4116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1E1E1E"/>
              </a:buClr>
              <a:buSzPts val="1200"/>
              <a:buFont typeface="Calibri"/>
              <a:buNone/>
            </a:pPr>
            <a:r>
              <a:rPr lang="en" sz="2000" b="0" i="0" u="none" strike="noStrike" cap="none">
                <a:solidFill>
                  <a:srgbClr val="1E1E1E"/>
                </a:solidFill>
                <a:latin typeface="Calibri"/>
                <a:ea typeface="Calibri"/>
                <a:cs typeface="Calibri"/>
                <a:sym typeface="Calibri"/>
              </a:rPr>
              <a:t>Not traditions.</a:t>
            </a:r>
            <a:endParaRPr sz="2000" b="0" i="0" u="none" strike="noStrike" cap="none">
              <a:solidFill>
                <a:schemeClr val="dk1"/>
              </a:solidFill>
              <a:latin typeface="Calibri"/>
              <a:ea typeface="Calibri"/>
              <a:cs typeface="Calibri"/>
              <a:sym typeface="Calibri"/>
            </a:endParaRPr>
          </a:p>
        </p:txBody>
      </p:sp>
      <p:sp>
        <p:nvSpPr>
          <p:cNvPr id="567" name="Google Shape;567;g3f600600648_0_164"/>
          <p:cNvSpPr/>
          <p:nvPr/>
        </p:nvSpPr>
        <p:spPr>
          <a:xfrm>
            <a:off x="5811181" y="3899465"/>
            <a:ext cx="2132700" cy="4116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1E1E1E"/>
              </a:buClr>
              <a:buSzPts val="1200"/>
              <a:buFont typeface="Calibri"/>
              <a:buNone/>
            </a:pPr>
            <a:r>
              <a:rPr lang="en" sz="2000" b="0" i="0" u="none" strike="noStrike" cap="none">
                <a:solidFill>
                  <a:srgbClr val="1E1E1E"/>
                </a:solidFill>
                <a:latin typeface="Calibri"/>
                <a:ea typeface="Calibri"/>
                <a:cs typeface="Calibri"/>
                <a:sym typeface="Calibri"/>
              </a:rPr>
              <a:t>Not programs.</a:t>
            </a:r>
            <a:endParaRPr sz="2000" b="0" i="0" u="none" strike="noStrike" cap="none">
              <a:solidFill>
                <a:schemeClr val="dk1"/>
              </a:solidFill>
              <a:latin typeface="Calibri"/>
              <a:ea typeface="Calibri"/>
              <a:cs typeface="Calibri"/>
              <a:sym typeface="Calibri"/>
            </a:endParaRPr>
          </a:p>
        </p:txBody>
      </p:sp>
      <p:sp>
        <p:nvSpPr>
          <p:cNvPr id="568" name="Google Shape;568;g3f600600648_0_164"/>
          <p:cNvSpPr/>
          <p:nvPr/>
        </p:nvSpPr>
        <p:spPr>
          <a:xfrm>
            <a:off x="1165860" y="4311065"/>
            <a:ext cx="2132700" cy="4116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1E1E1E"/>
              </a:buClr>
              <a:buSzPts val="1200"/>
              <a:buFont typeface="Calibri"/>
              <a:buNone/>
            </a:pPr>
            <a:r>
              <a:rPr lang="en" sz="1800" b="0" i="0" u="none" strike="noStrike" cap="none">
                <a:solidFill>
                  <a:srgbClr val="1E1E1E"/>
                </a:solidFill>
                <a:latin typeface="Calibri"/>
                <a:ea typeface="Calibri"/>
                <a:cs typeface="Calibri"/>
                <a:sym typeface="Calibri"/>
              </a:rPr>
              <a:t>Not denominations.</a:t>
            </a:r>
            <a:endParaRPr sz="1800" b="0" i="0" u="none" strike="noStrike" cap="none">
              <a:solidFill>
                <a:schemeClr val="dk1"/>
              </a:solidFill>
              <a:latin typeface="Calibri"/>
              <a:ea typeface="Calibri"/>
              <a:cs typeface="Calibri"/>
              <a:sym typeface="Calibri"/>
            </a:endParaRPr>
          </a:p>
        </p:txBody>
      </p:sp>
      <p:sp>
        <p:nvSpPr>
          <p:cNvPr id="569" name="Google Shape;569;g3f600600648_0_164"/>
          <p:cNvSpPr/>
          <p:nvPr/>
        </p:nvSpPr>
        <p:spPr>
          <a:xfrm>
            <a:off x="3522796" y="4311065"/>
            <a:ext cx="2132700" cy="4116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1E1E1E"/>
              </a:buClr>
              <a:buSzPts val="1200"/>
              <a:buFont typeface="Calibri"/>
              <a:buNone/>
            </a:pPr>
            <a:r>
              <a:rPr lang="en" sz="2000" b="0" i="0" u="none" strike="noStrike" cap="none">
                <a:solidFill>
                  <a:srgbClr val="1E1E1E"/>
                </a:solidFill>
                <a:latin typeface="Calibri"/>
                <a:ea typeface="Calibri"/>
                <a:cs typeface="Calibri"/>
                <a:sym typeface="Calibri"/>
              </a:rPr>
              <a:t>Not politics.</a:t>
            </a:r>
            <a:endParaRPr sz="2000" b="0" i="0" u="none" strike="noStrike" cap="none">
              <a:solidFill>
                <a:schemeClr val="dk1"/>
              </a:solidFill>
              <a:latin typeface="Calibri"/>
              <a:ea typeface="Calibri"/>
              <a:cs typeface="Calibri"/>
              <a:sym typeface="Calibri"/>
            </a:endParaRPr>
          </a:p>
        </p:txBody>
      </p:sp>
      <p:sp>
        <p:nvSpPr>
          <p:cNvPr id="570" name="Google Shape;570;g3f600600648_0_164"/>
          <p:cNvSpPr/>
          <p:nvPr/>
        </p:nvSpPr>
        <p:spPr>
          <a:xfrm>
            <a:off x="5845456" y="4311065"/>
            <a:ext cx="2132700" cy="4116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6B3FA0"/>
              </a:buClr>
              <a:buSzPts val="1200"/>
              <a:buFont typeface="Calibri"/>
              <a:buNone/>
            </a:pPr>
            <a:r>
              <a:rPr lang="en" sz="2000" b="1" i="0" u="none" strike="noStrike" cap="none">
                <a:solidFill>
                  <a:srgbClr val="6B3FA0"/>
                </a:solidFill>
                <a:latin typeface="Calibri"/>
                <a:ea typeface="Calibri"/>
                <a:cs typeface="Calibri"/>
                <a:sym typeface="Calibri"/>
              </a:rPr>
              <a:t>Christ alone.</a:t>
            </a:r>
            <a:endParaRPr sz="2000" b="0" i="0" u="none" strike="noStrike" cap="none">
              <a:solidFill>
                <a:schemeClr val="dk1"/>
              </a:solidFill>
              <a:latin typeface="Calibri"/>
              <a:ea typeface="Calibri"/>
              <a:cs typeface="Calibri"/>
              <a:sym typeface="Calibri"/>
            </a:endParaRPr>
          </a:p>
        </p:txBody>
      </p:sp>
      <p:sp>
        <p:nvSpPr>
          <p:cNvPr id="571" name="Google Shape;571;g3f600600648_0_164"/>
          <p:cNvSpPr/>
          <p:nvPr/>
        </p:nvSpPr>
        <p:spPr>
          <a:xfrm>
            <a:off x="411480" y="4766310"/>
            <a:ext cx="8318700" cy="2058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8A8A8A"/>
              </a:buClr>
              <a:buSzPts val="800"/>
              <a:buFont typeface="Calibri"/>
              <a:buNone/>
            </a:pPr>
            <a:r>
              <a:rPr lang="en" sz="800" b="0" i="0" u="none" strike="noStrike" cap="none">
                <a:solidFill>
                  <a:srgbClr val="8A8A8A"/>
                </a:solidFill>
                <a:latin typeface="Calibri"/>
                <a:ea typeface="Calibri"/>
                <a:cs typeface="Calibri"/>
                <a:sym typeface="Calibri"/>
              </a:rPr>
              <a:t>COVINGTON COMMUNITY CHURCH  •  THE SEVEN CHURCHES OF JESUS  •  WEEK ONE</a:t>
            </a:r>
            <a:endParaRPr sz="80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31B5C"/>
        </a:solidFill>
        <a:effectLst/>
      </p:bgPr>
    </p:bg>
    <p:spTree>
      <p:nvGrpSpPr>
        <p:cNvPr id="1" name="Shape 576"/>
        <p:cNvGrpSpPr/>
        <p:nvPr/>
      </p:nvGrpSpPr>
      <p:grpSpPr>
        <a:xfrm>
          <a:off x="0" y="0"/>
          <a:ext cx="0" cy="0"/>
          <a:chOff x="0" y="0"/>
          <a:chExt cx="0" cy="0"/>
        </a:xfrm>
      </p:grpSpPr>
      <p:sp>
        <p:nvSpPr>
          <p:cNvPr id="577" name="Google Shape;577;g3f600600648_0_180"/>
          <p:cNvSpPr/>
          <p:nvPr/>
        </p:nvSpPr>
        <p:spPr>
          <a:xfrm>
            <a:off x="617220" y="617220"/>
            <a:ext cx="7907100" cy="2742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C9B8E8"/>
              </a:buClr>
              <a:buSzPts val="1100"/>
              <a:buFont typeface="Calibri"/>
              <a:buNone/>
            </a:pPr>
            <a:r>
              <a:rPr lang="en" sz="2400" b="1" i="0" u="none" strike="noStrike" cap="none">
                <a:solidFill>
                  <a:srgbClr val="C9B8E8"/>
                </a:solidFill>
                <a:latin typeface="Calibri"/>
                <a:ea typeface="Calibri"/>
                <a:cs typeface="Calibri"/>
                <a:sym typeface="Calibri"/>
              </a:rPr>
              <a:t>APPLICATION</a:t>
            </a:r>
            <a:endParaRPr sz="2400" b="0" i="0" u="none" strike="noStrike" cap="none">
              <a:solidFill>
                <a:schemeClr val="dk1"/>
              </a:solidFill>
              <a:latin typeface="Calibri"/>
              <a:ea typeface="Calibri"/>
              <a:cs typeface="Calibri"/>
              <a:sym typeface="Calibri"/>
            </a:endParaRPr>
          </a:p>
        </p:txBody>
      </p:sp>
      <p:sp>
        <p:nvSpPr>
          <p:cNvPr id="578" name="Google Shape;578;g3f600600648_0_180"/>
          <p:cNvSpPr/>
          <p:nvPr/>
        </p:nvSpPr>
        <p:spPr>
          <a:xfrm>
            <a:off x="617220" y="1165860"/>
            <a:ext cx="7907100" cy="1302900"/>
          </a:xfrm>
          <a:prstGeom prst="rect">
            <a:avLst/>
          </a:prstGeom>
          <a:noFill/>
          <a:ln>
            <a:noFill/>
          </a:ln>
        </p:spPr>
        <p:txBody>
          <a:bodyPr spcFirstLastPara="1" wrap="square" lIns="68575" tIns="34275" rIns="68575" bIns="34275" anchor="ctr" anchorCtr="0">
            <a:noAutofit/>
          </a:bodyPr>
          <a:lstStyle/>
          <a:p>
            <a:pPr marL="0" marR="0" lvl="0" indent="0" algn="ctr" rtl="0">
              <a:lnSpc>
                <a:spcPct val="110000"/>
              </a:lnSpc>
              <a:spcBef>
                <a:spcPts val="0"/>
              </a:spcBef>
              <a:spcAft>
                <a:spcPts val="0"/>
              </a:spcAft>
              <a:buClr>
                <a:srgbClr val="FFFFFF"/>
              </a:buClr>
              <a:buSzPts val="2600"/>
              <a:buFont typeface="Georgia"/>
              <a:buNone/>
            </a:pPr>
            <a:r>
              <a:rPr lang="en" sz="4000" b="1" i="0" u="none" strike="noStrike" cap="none">
                <a:solidFill>
                  <a:srgbClr val="FFFFFF"/>
                </a:solidFill>
                <a:latin typeface="Georgia"/>
                <a:ea typeface="Georgia"/>
                <a:cs typeface="Georgia"/>
                <a:sym typeface="Georgia"/>
              </a:rPr>
              <a:t>Every life is being</a:t>
            </a:r>
            <a:endParaRPr sz="4000" b="0" i="0" u="none" strike="noStrike" cap="none">
              <a:solidFill>
                <a:schemeClr val="dk1"/>
              </a:solidFill>
              <a:latin typeface="Calibri"/>
              <a:ea typeface="Calibri"/>
              <a:cs typeface="Calibri"/>
              <a:sym typeface="Calibri"/>
            </a:endParaRPr>
          </a:p>
          <a:p>
            <a:pPr marL="0" marR="0" lvl="0" indent="0" algn="ctr" rtl="0">
              <a:lnSpc>
                <a:spcPct val="110000"/>
              </a:lnSpc>
              <a:spcBef>
                <a:spcPts val="0"/>
              </a:spcBef>
              <a:spcAft>
                <a:spcPts val="0"/>
              </a:spcAft>
              <a:buClr>
                <a:srgbClr val="FFFFFF"/>
              </a:buClr>
              <a:buSzPts val="2600"/>
              <a:buFont typeface="Georgia"/>
              <a:buNone/>
            </a:pPr>
            <a:r>
              <a:rPr lang="en" sz="4000" b="1" i="0" u="none" strike="noStrike" cap="none">
                <a:solidFill>
                  <a:srgbClr val="FFFFFF"/>
                </a:solidFill>
                <a:latin typeface="Georgia"/>
                <a:ea typeface="Georgia"/>
                <a:cs typeface="Georgia"/>
                <a:sym typeface="Georgia"/>
              </a:rPr>
              <a:t>built on something.</a:t>
            </a:r>
            <a:endParaRPr sz="4000" b="0" i="0" u="none" strike="noStrike" cap="none">
              <a:solidFill>
                <a:schemeClr val="dk1"/>
              </a:solidFill>
              <a:latin typeface="Calibri"/>
              <a:ea typeface="Calibri"/>
              <a:cs typeface="Calibri"/>
              <a:sym typeface="Calibri"/>
            </a:endParaRPr>
          </a:p>
        </p:txBody>
      </p:sp>
      <p:sp>
        <p:nvSpPr>
          <p:cNvPr id="579" name="Google Shape;579;g3f600600648_0_180"/>
          <p:cNvSpPr/>
          <p:nvPr/>
        </p:nvSpPr>
        <p:spPr>
          <a:xfrm>
            <a:off x="1234440" y="2674620"/>
            <a:ext cx="6672900" cy="960000"/>
          </a:xfrm>
          <a:prstGeom prst="rect">
            <a:avLst/>
          </a:prstGeom>
          <a:noFill/>
          <a:ln>
            <a:noFill/>
          </a:ln>
        </p:spPr>
        <p:txBody>
          <a:bodyPr spcFirstLastPara="1" wrap="square" lIns="68575" tIns="34275" rIns="68575" bIns="34275" anchor="ctr" anchorCtr="0">
            <a:noAutofit/>
          </a:bodyPr>
          <a:lstStyle/>
          <a:p>
            <a:pPr marL="0" marR="0" lvl="0" indent="0" algn="ctr" rtl="0">
              <a:lnSpc>
                <a:spcPct val="120000"/>
              </a:lnSpc>
              <a:spcBef>
                <a:spcPts val="0"/>
              </a:spcBef>
              <a:spcAft>
                <a:spcPts val="0"/>
              </a:spcAft>
              <a:buClr>
                <a:srgbClr val="E3DAF2"/>
              </a:buClr>
              <a:buSzPts val="1300"/>
              <a:buFont typeface="Calibri"/>
              <a:buNone/>
            </a:pPr>
            <a:r>
              <a:rPr lang="en" sz="2600" b="0" i="0" u="none" strike="noStrike" cap="none">
                <a:solidFill>
                  <a:srgbClr val="E3DAF2"/>
                </a:solidFill>
                <a:latin typeface="Calibri"/>
                <a:ea typeface="Calibri"/>
                <a:cs typeface="Calibri"/>
                <a:sym typeface="Calibri"/>
              </a:rPr>
              <a:t>Success. Wealth. Relationships. Achievement. Those things may be good, but they cannot carry the weight of your soul. Only Christ can.</a:t>
            </a:r>
            <a:endParaRPr sz="2600" b="0" i="0" u="none" strike="noStrike" cap="none">
              <a:solidFill>
                <a:schemeClr val="dk1"/>
              </a:solidFill>
              <a:latin typeface="Calibri"/>
              <a:ea typeface="Calibri"/>
              <a:cs typeface="Calibri"/>
              <a:sym typeface="Calibri"/>
            </a:endParaRPr>
          </a:p>
        </p:txBody>
      </p:sp>
      <p:sp>
        <p:nvSpPr>
          <p:cNvPr id="580" name="Google Shape;580;g3f600600648_0_180"/>
          <p:cNvSpPr/>
          <p:nvPr/>
        </p:nvSpPr>
        <p:spPr>
          <a:xfrm>
            <a:off x="1234440" y="4118813"/>
            <a:ext cx="6672900" cy="4116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Clr>
                <a:srgbClr val="9CD9B9"/>
              </a:buClr>
              <a:buSzPts val="1300"/>
              <a:buFont typeface="Georgia"/>
              <a:buNone/>
            </a:pPr>
            <a:r>
              <a:rPr lang="en" sz="2400" b="0" i="1" u="none" strike="noStrike" cap="none">
                <a:solidFill>
                  <a:srgbClr val="9CD9B9"/>
                </a:solidFill>
                <a:latin typeface="Georgia"/>
                <a:ea typeface="Georgia"/>
                <a:cs typeface="Georgia"/>
                <a:sym typeface="Georgia"/>
              </a:rPr>
              <a:t>When storms come — and they will — the foundation is revealed.</a:t>
            </a:r>
            <a:endParaRPr sz="2400" b="0" i="0" u="none" strike="noStrike" cap="none">
              <a:solidFill>
                <a:schemeClr val="dk1"/>
              </a:solidFill>
              <a:latin typeface="Calibri"/>
              <a:ea typeface="Calibri"/>
              <a:cs typeface="Calibri"/>
              <a:sym typeface="Calibri"/>
            </a:endParaRPr>
          </a:p>
        </p:txBody>
      </p:sp>
      <p:sp>
        <p:nvSpPr>
          <p:cNvPr id="581" name="Google Shape;581;g3f600600648_0_180"/>
          <p:cNvSpPr/>
          <p:nvPr/>
        </p:nvSpPr>
        <p:spPr>
          <a:xfrm>
            <a:off x="411480" y="4766310"/>
            <a:ext cx="8318700" cy="2058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rgbClr val="B79FDA"/>
              </a:buClr>
              <a:buSzPts val="800"/>
              <a:buFont typeface="Calibri"/>
              <a:buNone/>
            </a:pPr>
            <a:r>
              <a:rPr lang="en" sz="800" b="0" i="0" u="none" strike="noStrike" cap="none">
                <a:solidFill>
                  <a:srgbClr val="B79FDA"/>
                </a:solidFill>
                <a:latin typeface="Calibri"/>
                <a:ea typeface="Calibri"/>
                <a:cs typeface="Calibri"/>
                <a:sym typeface="Calibri"/>
              </a:rPr>
              <a:t>COVINGTON COMMUNITY CHURCH  •  THE SEVEN CHURCHES OF JESUS  •  WEEK ONE</a:t>
            </a:r>
            <a:endParaRPr sz="80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758</Words>
  <Application>Microsoft Office PowerPoint</Application>
  <PresentationFormat>On-screen Show (16:9)</PresentationFormat>
  <Paragraphs>94</Paragraphs>
  <Slides>12</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Great Vibes</vt:lpstr>
      <vt:lpstr>Calibri</vt:lpstr>
      <vt:lpstr>Arial</vt:lpstr>
      <vt:lpstr>Playfair Display</vt:lpstr>
      <vt:lpstr>Georgia</vt:lpstr>
      <vt:lpstr>Simple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ccc media</cp:lastModifiedBy>
  <cp:revision>2</cp:revision>
  <dcterms:modified xsi:type="dcterms:W3CDTF">2026-08-02T16:24:27Z</dcterms:modified>
</cp:coreProperties>
</file>