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57" r:id="rId3"/>
    <p:sldId id="258" r:id="rId4"/>
    <p:sldId id="284" r:id="rId5"/>
    <p:sldId id="268" r:id="rId6"/>
    <p:sldId id="267" r:id="rId7"/>
    <p:sldId id="269" r:id="rId8"/>
    <p:sldId id="270" r:id="rId9"/>
    <p:sldId id="271" r:id="rId10"/>
    <p:sldId id="272" r:id="rId11"/>
    <p:sldId id="273" r:id="rId12"/>
    <p:sldId id="274" r:id="rId13"/>
    <p:sldId id="275" r:id="rId14"/>
    <p:sldId id="276" r:id="rId15"/>
    <p:sldId id="277" r:id="rId16"/>
    <p:sldId id="313" r:id="rId17"/>
    <p:sldId id="309" r:id="rId18"/>
    <p:sldId id="310" r:id="rId19"/>
    <p:sldId id="278" r:id="rId20"/>
    <p:sldId id="279" r:id="rId21"/>
    <p:sldId id="287" r:id="rId22"/>
    <p:sldId id="280" r:id="rId23"/>
    <p:sldId id="285" r:id="rId24"/>
    <p:sldId id="286" r:id="rId25"/>
    <p:sldId id="281" r:id="rId26"/>
    <p:sldId id="317" r:id="rId27"/>
    <p:sldId id="282" r:id="rId28"/>
    <p:sldId id="311" r:id="rId29"/>
    <p:sldId id="283" r:id="rId30"/>
    <p:sldId id="288" r:id="rId31"/>
    <p:sldId id="289" r:id="rId32"/>
    <p:sldId id="290" r:id="rId33"/>
    <p:sldId id="292" r:id="rId34"/>
    <p:sldId id="293" r:id="rId35"/>
    <p:sldId id="291" r:id="rId36"/>
    <p:sldId id="303" r:id="rId37"/>
    <p:sldId id="294" r:id="rId38"/>
    <p:sldId id="295" r:id="rId39"/>
    <p:sldId id="296" r:id="rId40"/>
    <p:sldId id="297" r:id="rId41"/>
    <p:sldId id="298" r:id="rId42"/>
    <p:sldId id="299" r:id="rId43"/>
    <p:sldId id="300" r:id="rId44"/>
    <p:sldId id="301" r:id="rId45"/>
    <p:sldId id="316" r:id="rId46"/>
    <p:sldId id="302" r:id="rId47"/>
    <p:sldId id="304" r:id="rId48"/>
    <p:sldId id="305" r:id="rId49"/>
    <p:sldId id="315" r:id="rId50"/>
    <p:sldId id="314" r:id="rId51"/>
    <p:sldId id="306" r:id="rId52"/>
    <p:sldId id="307" r:id="rId53"/>
    <p:sldId id="312" r:id="rId54"/>
    <p:sldId id="308"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3" d="100"/>
          <a:sy n="103" d="100"/>
        </p:scale>
        <p:origin x="276" y="-24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A86EF1-93D2-4649-A2B9-F948F4E778BF}"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BC48E-5582-4681-9EB4-B967D3B72048}" type="slidenum">
              <a:rPr lang="en-US" smtClean="0"/>
              <a:t>‹#›</a:t>
            </a:fld>
            <a:endParaRPr lang="en-US"/>
          </a:p>
        </p:txBody>
      </p:sp>
    </p:spTree>
    <p:extLst>
      <p:ext uri="{BB962C8B-B14F-4D97-AF65-F5344CB8AC3E}">
        <p14:creationId xmlns:p14="http://schemas.microsoft.com/office/powerpoint/2010/main" val="397841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gVi0z83gIzo"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https://www.youtube.com/watch?v=gVi0z83gIzo</a:t>
            </a:r>
            <a:endParaRPr lang="en-US" dirty="0"/>
          </a:p>
        </p:txBody>
      </p:sp>
      <p:sp>
        <p:nvSpPr>
          <p:cNvPr id="4" name="Slide Number Placeholder 3"/>
          <p:cNvSpPr>
            <a:spLocks noGrp="1"/>
          </p:cNvSpPr>
          <p:nvPr>
            <p:ph type="sldNum" sz="quarter" idx="5"/>
          </p:nvPr>
        </p:nvSpPr>
        <p:spPr/>
        <p:txBody>
          <a:bodyPr/>
          <a:lstStyle/>
          <a:p>
            <a:fld id="{E96BC48E-5582-4681-9EB4-B967D3B72048}" type="slidenum">
              <a:rPr lang="en-US" smtClean="0"/>
              <a:t>25</a:t>
            </a:fld>
            <a:endParaRPr lang="en-US"/>
          </a:p>
        </p:txBody>
      </p:sp>
    </p:spTree>
    <p:extLst>
      <p:ext uri="{BB962C8B-B14F-4D97-AF65-F5344CB8AC3E}">
        <p14:creationId xmlns:p14="http://schemas.microsoft.com/office/powerpoint/2010/main" val="436377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BC48E-5582-4681-9EB4-B967D3B72048}" type="slidenum">
              <a:rPr lang="en-US" smtClean="0"/>
              <a:t>28</a:t>
            </a:fld>
            <a:endParaRPr lang="en-US"/>
          </a:p>
        </p:txBody>
      </p:sp>
    </p:spTree>
    <p:extLst>
      <p:ext uri="{BB962C8B-B14F-4D97-AF65-F5344CB8AC3E}">
        <p14:creationId xmlns:p14="http://schemas.microsoft.com/office/powerpoint/2010/main" val="74127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2A3E2-3BE0-1529-8C90-FCEE4BB285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AEEDEA-2590-7B27-CFE4-2C2D315399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67A8A4-7278-9E8E-2FC0-699DE592CA05}"/>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5" name="Footer Placeholder 4">
            <a:extLst>
              <a:ext uri="{FF2B5EF4-FFF2-40B4-BE49-F238E27FC236}">
                <a16:creationId xmlns:a16="http://schemas.microsoft.com/office/drawing/2014/main" id="{1A3ED672-2B15-1581-C0C7-4576439DFF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53AC31-2AD8-ECA9-C7DB-744D182164F3}"/>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2867775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D38FC-A3CF-00C8-5DF2-F285EA0932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AD75D0-CAF8-AB02-9ECB-CF168B7E10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0C0E7B-7E76-3372-FCEA-ACA8AABF9D81}"/>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5" name="Footer Placeholder 4">
            <a:extLst>
              <a:ext uri="{FF2B5EF4-FFF2-40B4-BE49-F238E27FC236}">
                <a16:creationId xmlns:a16="http://schemas.microsoft.com/office/drawing/2014/main" id="{8E5963F8-73F3-02D4-47C6-7FA30861F2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470BAA-BA66-084E-F66A-E9C2F8C68427}"/>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466301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EF67A-A7BB-68EA-B9FA-2229D4FBCF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135D48-997F-E1A0-F677-18450F19C0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9928F4-B4A4-C602-E05F-4A919D087CA5}"/>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5" name="Footer Placeholder 4">
            <a:extLst>
              <a:ext uri="{FF2B5EF4-FFF2-40B4-BE49-F238E27FC236}">
                <a16:creationId xmlns:a16="http://schemas.microsoft.com/office/drawing/2014/main" id="{D3070DD5-FB93-6D23-9500-A8732B9D25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233791-8C4B-FB56-255E-5FF63176B9C3}"/>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1024247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DBBFD-32D7-01DC-A169-70053DBDB4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CD9D79-ECF9-AAE3-6CDD-873C5ED148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A41B0A-2140-691C-0214-455CF0E6D4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2ECC0B-68B8-A834-E3A7-48A4EA906852}"/>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6" name="Footer Placeholder 5">
            <a:extLst>
              <a:ext uri="{FF2B5EF4-FFF2-40B4-BE49-F238E27FC236}">
                <a16:creationId xmlns:a16="http://schemas.microsoft.com/office/drawing/2014/main" id="{430C1DBA-EB60-163A-815E-B7F32E0F4C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EAF956-03D7-E084-0EAE-6D30A12887DD}"/>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381972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C5A36-47E8-E99C-D13A-8D838E591E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386D8-4C53-9225-0465-59AFD93FDA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ED80B3-B56C-90D4-010C-6D7DACF405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4E2575-D44B-5CAC-3244-7FE7A7E7CD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3D2981-AB8F-22CD-F2AC-7150FC1FBE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F53A050-A34E-0C69-DD3D-603D47514541}"/>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8" name="Footer Placeholder 7">
            <a:extLst>
              <a:ext uri="{FF2B5EF4-FFF2-40B4-BE49-F238E27FC236}">
                <a16:creationId xmlns:a16="http://schemas.microsoft.com/office/drawing/2014/main" id="{ECB34FEA-EB76-5D2B-3FA9-F63407860A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DA9C97-B848-A528-1D77-669F66E3F541}"/>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340440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0C8B1-7EA2-A818-C7C3-4EC564AD6B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3A5B75-41A9-36CD-831E-9D6D093E3981}"/>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4" name="Footer Placeholder 3">
            <a:extLst>
              <a:ext uri="{FF2B5EF4-FFF2-40B4-BE49-F238E27FC236}">
                <a16:creationId xmlns:a16="http://schemas.microsoft.com/office/drawing/2014/main" id="{41493E97-73C0-5E9C-C855-55ED3A0980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C6015B-FB76-CDDC-077A-8C0E7A8CE4AA}"/>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285484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2FDF4C-3DC3-A418-1E75-33A08B6CF8AF}"/>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3" name="Footer Placeholder 2">
            <a:extLst>
              <a:ext uri="{FF2B5EF4-FFF2-40B4-BE49-F238E27FC236}">
                <a16:creationId xmlns:a16="http://schemas.microsoft.com/office/drawing/2014/main" id="{853F5B64-CDAF-2073-10CD-6D67857FD8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492F29-A349-C6E5-91A6-36D6AC94538B}"/>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2744695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E769-A7DE-358C-5F19-D3742CA987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4B833A-C1CD-3BBD-76F3-44030CB722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3B40BF-1BBE-2013-E6E7-1961AFDB9C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BBBDD6-82BC-EDDF-FDB1-107C8BE8EB23}"/>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6" name="Footer Placeholder 5">
            <a:extLst>
              <a:ext uri="{FF2B5EF4-FFF2-40B4-BE49-F238E27FC236}">
                <a16:creationId xmlns:a16="http://schemas.microsoft.com/office/drawing/2014/main" id="{8E0E6917-5E69-B72B-6B88-C62D7B14DE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093806-91F7-31D7-4BF6-8267E3B7913F}"/>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1116810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872D2-8AC6-58BA-F49E-628F26EC58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AC375B-C7CE-742D-A35E-545649C8F5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7B252E-CBC0-0E70-143A-F5C61A50B5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8F6E2C-EC3D-5614-4C4D-68EC1A0176F0}"/>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6" name="Footer Placeholder 5">
            <a:extLst>
              <a:ext uri="{FF2B5EF4-FFF2-40B4-BE49-F238E27FC236}">
                <a16:creationId xmlns:a16="http://schemas.microsoft.com/office/drawing/2014/main" id="{D4A5A790-BFC6-8CF7-23C7-042090E04D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D2104C-C0A8-8D77-5414-FCBEEF8911FC}"/>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4236165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C1F9B-A759-41CE-4DAE-6B0E3D691A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AA9249-6937-B88C-2575-11080E2576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DC5677-2E2E-156A-A24E-A58F13913564}"/>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5" name="Footer Placeholder 4">
            <a:extLst>
              <a:ext uri="{FF2B5EF4-FFF2-40B4-BE49-F238E27FC236}">
                <a16:creationId xmlns:a16="http://schemas.microsoft.com/office/drawing/2014/main" id="{D3247509-E23D-3F85-07C3-2097DD7901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7975A5-EA69-E65E-23B3-92F1E534879E}"/>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4280618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80911D-BCD2-2C38-AAEC-66FFC2409A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4EBAF8-B6E3-21DA-6209-04B1CEDB3E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45AAE6-EFAD-25AF-5A45-BFCF58B34ACB}"/>
              </a:ext>
            </a:extLst>
          </p:cNvPr>
          <p:cNvSpPr>
            <a:spLocks noGrp="1"/>
          </p:cNvSpPr>
          <p:nvPr>
            <p:ph type="dt" sz="half" idx="10"/>
          </p:nvPr>
        </p:nvSpPr>
        <p:spPr/>
        <p:txBody>
          <a:bodyPr/>
          <a:lstStyle/>
          <a:p>
            <a:fld id="{60475981-9E80-4582-8236-378606F9EF32}" type="datetimeFigureOut">
              <a:rPr lang="en-US" smtClean="0"/>
              <a:t>9/22/2026</a:t>
            </a:fld>
            <a:endParaRPr lang="en-US"/>
          </a:p>
        </p:txBody>
      </p:sp>
      <p:sp>
        <p:nvSpPr>
          <p:cNvPr id="5" name="Footer Placeholder 4">
            <a:extLst>
              <a:ext uri="{FF2B5EF4-FFF2-40B4-BE49-F238E27FC236}">
                <a16:creationId xmlns:a16="http://schemas.microsoft.com/office/drawing/2014/main" id="{A46240DF-293E-D923-4368-9DF9AF6B55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BAD6D-3711-96B1-E43D-71EBD8F5AA1B}"/>
              </a:ext>
            </a:extLst>
          </p:cNvPr>
          <p:cNvSpPr>
            <a:spLocks noGrp="1"/>
          </p:cNvSpPr>
          <p:nvPr>
            <p:ph type="sldNum" sz="quarter" idx="12"/>
          </p:nvPr>
        </p:nvSpPr>
        <p:spPr/>
        <p:txBody>
          <a:bodyPr/>
          <a:lstStyle/>
          <a:p>
            <a:fld id="{457DAE49-C999-455A-8BA7-03332E29DC6F}" type="slidenum">
              <a:rPr lang="en-US" smtClean="0"/>
              <a:t>‹#›</a:t>
            </a:fld>
            <a:endParaRPr lang="en-US"/>
          </a:p>
        </p:txBody>
      </p:sp>
    </p:spTree>
    <p:extLst>
      <p:ext uri="{BB962C8B-B14F-4D97-AF65-F5344CB8AC3E}">
        <p14:creationId xmlns:p14="http://schemas.microsoft.com/office/powerpoint/2010/main" val="2187438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6CB65B-1143-A3AD-F5E5-B3E1C49C05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3C6957-B403-EF52-10D8-1EF7DEA0DA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96289-8328-580E-A55D-8DC2D62267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0475981-9E80-4582-8236-378606F9EF32}" type="datetimeFigureOut">
              <a:rPr lang="en-US" smtClean="0"/>
              <a:t>9/22/2026</a:t>
            </a:fld>
            <a:endParaRPr lang="en-US"/>
          </a:p>
        </p:txBody>
      </p:sp>
      <p:sp>
        <p:nvSpPr>
          <p:cNvPr id="5" name="Footer Placeholder 4">
            <a:extLst>
              <a:ext uri="{FF2B5EF4-FFF2-40B4-BE49-F238E27FC236}">
                <a16:creationId xmlns:a16="http://schemas.microsoft.com/office/drawing/2014/main" id="{3E0D864D-18CC-861E-9009-3FAB78F763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F4A585-FB24-6A53-4A6E-958627A8C9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7DAE49-C999-455A-8BA7-03332E29DC6F}" type="slidenum">
              <a:rPr lang="en-US" smtClean="0"/>
              <a:t>‹#›</a:t>
            </a:fld>
            <a:endParaRPr lang="en-US"/>
          </a:p>
        </p:txBody>
      </p:sp>
    </p:spTree>
    <p:extLst>
      <p:ext uri="{BB962C8B-B14F-4D97-AF65-F5344CB8AC3E}">
        <p14:creationId xmlns:p14="http://schemas.microsoft.com/office/powerpoint/2010/main" val="964658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youtube.com/watch?v=jKbhTxXZb60&amp;list=PLHy7ArvlotU_dzhavMUl2aBnA6VtNWyFq&amp;index=457" TargetMode="External"/><Relationship Id="rId1" Type="http://schemas.openxmlformats.org/officeDocument/2006/relationships/slideLayout" Target="../slideLayouts/slideLayout1.xml"/><Relationship Id="rId4" Type="http://schemas.openxmlformats.org/officeDocument/2006/relationships/hyperlink" Target="https://www.youtube.com/watch?v=jKbhTxXZb6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bible.com/bible/116/PHP.4.13.NLT"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youtube.com/watch?v=aqYnMSUTFGU&amp;list=RDaqYnMSUTFGU&amp;start_radio=1" TargetMode="External"/><Relationship Id="rId1" Type="http://schemas.openxmlformats.org/officeDocument/2006/relationships/slideLayout" Target="../slideLayouts/slideLayout1.xml"/><Relationship Id="rId4" Type="http://schemas.openxmlformats.org/officeDocument/2006/relationships/hyperlink" Target="https://www.youtube.com/watch?v=2Jq4YzCA4iE&amp;list=PLH-IfxcNTaUA&amp;index=2"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XbKwfvG0aA0&amp;list=PLH-IfxcNTaUA&amp;index=5" TargetMode="External"/><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jpe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hyperlink" Target="https://www.youtube.com/watch?v=_WVcrM6k8wA&amp;list=RD_WVcrM6k8wA" TargetMode="Externa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youtube.com/watch?v=FZNDD2qxJYo&amp;list=PLHy7ArvlotU_dzhavMUl2aBnA6VtNWyFq&amp;index=116" TargetMode="External"/><Relationship Id="rId1" Type="http://schemas.openxmlformats.org/officeDocument/2006/relationships/slideLayout" Target="../slideLayouts/slideLayout1.xml"/><Relationship Id="rId4" Type="http://schemas.openxmlformats.org/officeDocument/2006/relationships/hyperlink" Target="https://www.youtube.com/watch?v=FZNDD2qxJYo&amp;list=PLH-IfxcNTaUA&amp;index=3"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bible.com/bible/116/PRO.12.15.NLT" TargetMode="External"/><Relationship Id="rId3" Type="http://schemas.openxmlformats.org/officeDocument/2006/relationships/hyperlink" Target="https://www.bible.com/bible/116/PRO.12.1.NLT" TargetMode="External"/><Relationship Id="rId7" Type="http://schemas.openxmlformats.org/officeDocument/2006/relationships/hyperlink" Target="https://www.bible.com/bible/116/JAS.3.17.NLT" TargetMode="External"/><Relationship Id="rId12" Type="http://schemas.openxmlformats.org/officeDocument/2006/relationships/hyperlink" Target="https://www.bible.com/bible/116/MRK.4.25.NLT"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www.bible.com/bible/116/JAS.3.16.NLT" TargetMode="External"/><Relationship Id="rId11" Type="http://schemas.openxmlformats.org/officeDocument/2006/relationships/hyperlink" Target="https://www.bible.com/bible/116/PSA.119.124.NLT" TargetMode="External"/><Relationship Id="rId5" Type="http://schemas.openxmlformats.org/officeDocument/2006/relationships/hyperlink" Target="https://www.bible.com/bible/116/PRO.21.11.NLT" TargetMode="External"/><Relationship Id="rId10" Type="http://schemas.openxmlformats.org/officeDocument/2006/relationships/hyperlink" Target="https://www.bible.com/bible/116/MRK.4.24.NLT" TargetMode="External"/><Relationship Id="rId4" Type="http://schemas.openxmlformats.org/officeDocument/2006/relationships/hyperlink" Target="https://www.bible.com/bible/116/PRO.17.10.NLT" TargetMode="External"/><Relationship Id="rId9" Type="http://schemas.openxmlformats.org/officeDocument/2006/relationships/hyperlink" Target="https://www.bible.com/bible/116/PRO.12.14.NLT"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www.bible.com/bible/116/MRK.4.25.NLT"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neurolab360.com/blog/principles-of-neuroplasticity-use-it-or-lose-it" TargetMode="External"/><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bible.com/bible/116/PRO.13.10.NLT" TargetMode="External"/><Relationship Id="rId2" Type="http://schemas.openxmlformats.org/officeDocument/2006/relationships/hyperlink" Target="https://www.bible.com/bible/116/LUK.8.18.NLT"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u4xjXyR4Eas&amp;list=RDu4xjXyR4Eas" TargetMode="External"/><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gVi0z83gIzo"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szvcnQp8QaM&amp;list=RDszvcnQp8QaM" TargetMode="External"/><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2Jq4YzCA4iE&amp;list=RD2Jq4YzCA4iE" TargetMode="External"/><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s://www.bible.com/bible/116/EPH.6.17.NLT"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www.bible.com/bible/116/2CO.10.4.NLT" TargetMode="External"/><Relationship Id="rId2" Type="http://schemas.openxmlformats.org/officeDocument/2006/relationships/hyperlink" Target="https://www.bible.com/bible/116/2CO.10.3.NLT" TargetMode="External"/><Relationship Id="rId1" Type="http://schemas.openxmlformats.org/officeDocument/2006/relationships/slideLayout" Target="../slideLayouts/slideLayout1.xml"/><Relationship Id="rId4" Type="http://schemas.openxmlformats.org/officeDocument/2006/relationships/hyperlink" Target="https://www.bible.com/bible/116/2CO.10.5.NLT"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bible.com/bible/116/ROM.7.23.NLT" TargetMode="External"/><Relationship Id="rId2" Type="http://schemas.openxmlformats.org/officeDocument/2006/relationships/hyperlink" Target="https://www.bible.com/bible/116/ROM.7.22.NLT" TargetMode="External"/><Relationship Id="rId1" Type="http://schemas.openxmlformats.org/officeDocument/2006/relationships/slideLayout" Target="../slideLayouts/slideLayout1.xml"/><Relationship Id="rId4" Type="http://schemas.openxmlformats.org/officeDocument/2006/relationships/hyperlink" Target="https://www.bible.com/bible/116/ROM.8.6.NLT"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bible.com/bible/116/ROM.12.2.NLT" TargetMode="External"/><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s://www.bible.com/bible/116/2CH.20.15.NLT" TargetMode="External"/><Relationship Id="rId2" Type="http://schemas.openxmlformats.org/officeDocument/2006/relationships/image" Target="../media/image31.jpg"/><Relationship Id="rId1" Type="http://schemas.openxmlformats.org/officeDocument/2006/relationships/slideLayout" Target="../slideLayouts/slideLayout1.xml"/><Relationship Id="rId5" Type="http://schemas.openxmlformats.org/officeDocument/2006/relationships/hyperlink" Target="https://www.bible.com/bible/116/PRO.21.31.NLT" TargetMode="External"/><Relationship Id="rId4" Type="http://schemas.openxmlformats.org/officeDocument/2006/relationships/hyperlink" Target="https://www.bible.com/search/bible?query=the%20battle%20belongs"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8" Type="http://schemas.openxmlformats.org/officeDocument/2006/relationships/hyperlink" Target="https://www.bible.com/bible/116/LUK.19.40.NLT" TargetMode="External"/><Relationship Id="rId3" Type="http://schemas.openxmlformats.org/officeDocument/2006/relationships/hyperlink" Target="https://www.bible.com/bible/116/PSA.55.7.NLT" TargetMode="External"/><Relationship Id="rId7" Type="http://schemas.openxmlformats.org/officeDocument/2006/relationships/hyperlink" Target="https://www.bible.com/bible/116/JOB.6.24.NLT" TargetMode="External"/><Relationship Id="rId2" Type="http://schemas.openxmlformats.org/officeDocument/2006/relationships/hyperlink" Target="https://www.bible.com/bible/116/PRO.11.12.NLT" TargetMode="External"/><Relationship Id="rId1" Type="http://schemas.openxmlformats.org/officeDocument/2006/relationships/slideLayout" Target="../slideLayouts/slideLayout1.xml"/><Relationship Id="rId6" Type="http://schemas.openxmlformats.org/officeDocument/2006/relationships/hyperlink" Target="https://www.bible.com/bible/116/ISA.14.7.NLT" TargetMode="External"/><Relationship Id="rId5" Type="http://schemas.openxmlformats.org/officeDocument/2006/relationships/hyperlink" Target="https://www.bible.com/bible/116/MRK.6.32.NLT" TargetMode="External"/><Relationship Id="rId10" Type="http://schemas.openxmlformats.org/officeDocument/2006/relationships/hyperlink" Target="https://www.bible.com/bible/116/PSA.9.16.NLT" TargetMode="External"/><Relationship Id="rId4" Type="http://schemas.openxmlformats.org/officeDocument/2006/relationships/hyperlink" Target="https://www.bible.com/bible/116/MRK.1.25.NLT" TargetMode="External"/><Relationship Id="rId9" Type="http://schemas.openxmlformats.org/officeDocument/2006/relationships/hyperlink" Target="https://www.bible.com/bible/116/PSA.83.1.NLT"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www.bible.com/bible/116/LUK.18.39.NLT" TargetMode="External"/><Relationship Id="rId3" Type="http://schemas.openxmlformats.org/officeDocument/2006/relationships/hyperlink" Target="https://www.bible.com/bible/116/ECC.10.4.NLT" TargetMode="External"/><Relationship Id="rId7" Type="http://schemas.openxmlformats.org/officeDocument/2006/relationships/hyperlink" Target="https://www.bible.com/bible/116/MRK.10.48.NLT" TargetMode="External"/><Relationship Id="rId2" Type="http://schemas.openxmlformats.org/officeDocument/2006/relationships/hyperlink" Target="https://www.bible.com/bible/116/ECC.9.17.NLT" TargetMode="External"/><Relationship Id="rId1" Type="http://schemas.openxmlformats.org/officeDocument/2006/relationships/slideLayout" Target="../slideLayouts/slideLayout1.xml"/><Relationship Id="rId6" Type="http://schemas.openxmlformats.org/officeDocument/2006/relationships/hyperlink" Target="https://www.bible.com/bible/116/MAT.20.31.NLT" TargetMode="External"/><Relationship Id="rId5" Type="http://schemas.openxmlformats.org/officeDocument/2006/relationships/hyperlink" Target="https://www.bible.com/bible/116/JOB.31.34.NLT" TargetMode="External"/><Relationship Id="rId4" Type="http://schemas.openxmlformats.org/officeDocument/2006/relationships/hyperlink" Target="https://www.bible.com/bible/116/ECC.3.7.NLT" TargetMode="External"/><Relationship Id="rId9" Type="http://schemas.openxmlformats.org/officeDocument/2006/relationships/hyperlink" Target="https://www.bible.com/bible/116/1CH.4.40.NLT"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bible.com/bible/116/1TI.2.2.NLT" TargetMode="External"/><Relationship Id="rId7" Type="http://schemas.openxmlformats.org/officeDocument/2006/relationships/hyperlink" Target="https://www.bible.com/bible/116/JOB.34.29.NLT" TargetMode="External"/><Relationship Id="rId2" Type="http://schemas.openxmlformats.org/officeDocument/2006/relationships/hyperlink" Target="https://www.bible.com/bible/116/1TH.4.11.NLT" TargetMode="External"/><Relationship Id="rId1" Type="http://schemas.openxmlformats.org/officeDocument/2006/relationships/slideLayout" Target="../slideLayouts/slideLayout1.xml"/><Relationship Id="rId6" Type="http://schemas.openxmlformats.org/officeDocument/2006/relationships/hyperlink" Target="https://www.bible.com/bible/116/1PE.3.4.NLT" TargetMode="External"/><Relationship Id="rId5" Type="http://schemas.openxmlformats.org/officeDocument/2006/relationships/hyperlink" Target="https://www.bible.com/bible/116/GEN.25.27.NLT" TargetMode="External"/><Relationship Id="rId4" Type="http://schemas.openxmlformats.org/officeDocument/2006/relationships/hyperlink" Target="https://www.bible.com/bible/116/ACT.13.16.NLT"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bible.com/bible/116/ISA.28.12.NLT" TargetMode="External"/><Relationship Id="rId2" Type="http://schemas.openxmlformats.org/officeDocument/2006/relationships/hyperlink" Target="https://www.bible.com/bible/116/NUM.13.30.NLT" TargetMode="Externa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s://www.bible.com/search/bible?query=selfish%20ambition" TargetMode="External"/><Relationship Id="rId2" Type="http://schemas.openxmlformats.org/officeDocument/2006/relationships/hyperlink" Target="coningtonwacc.org/bible" TargetMode="External"/><Relationship Id="rId1" Type="http://schemas.openxmlformats.org/officeDocument/2006/relationships/slideLayout" Target="../slideLayouts/slideLayout1.xml"/><Relationship Id="rId4" Type="http://schemas.openxmlformats.org/officeDocument/2006/relationships/hyperlink" Target="https://www.youtube.com/watch?v=szvcnQp8QaM&amp;list=PLH-IfxcNTaUA&amp;index=8"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bible.com/search/bible?query=patience" TargetMode="External"/><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hyperlink" Target="https://www.youtube.com/watch?v=6iUviQTGjpQ&amp;list=PLH-IfxcNTaUA&amp;index=11" TargetMode="External"/></Relationships>
</file>

<file path=ppt/slides/_rels/slide46.xml.rels><?xml version="1.0" encoding="UTF-8" standalone="yes"?>
<Relationships xmlns="http://schemas.openxmlformats.org/package/2006/relationships"><Relationship Id="rId2" Type="http://schemas.openxmlformats.org/officeDocument/2006/relationships/hyperlink" Target="https://www.youtube.com/watch?v=k3W_wH0rq3E&amp;list=PLHy7ArvlotU_dzhavMUl2aBnA6VtNWyFq&amp;index=145" TargetMode="Externa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www.bible.com/bible/116/2CO.10.5.NLT" TargetMode="External"/><Relationship Id="rId2" Type="http://schemas.openxmlformats.org/officeDocument/2006/relationships/image" Target="../media/image36.jpeg"/><Relationship Id="rId1" Type="http://schemas.openxmlformats.org/officeDocument/2006/relationships/slideLayout" Target="../slideLayouts/slideLayout1.xml"/><Relationship Id="rId5" Type="http://schemas.openxmlformats.org/officeDocument/2006/relationships/hyperlink" Target="https://www.bible.com/bible/116/PRO.4.23.NLT" TargetMode="External"/><Relationship Id="rId4" Type="http://schemas.openxmlformats.org/officeDocument/2006/relationships/hyperlink" Target="https://www.bible.com/bible/116/2CO.10.4.NLT"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www.bible.com/bible/116/1PE.5.8.NLT" TargetMode="External"/><Relationship Id="rId7" Type="http://schemas.openxmlformats.org/officeDocument/2006/relationships/hyperlink" Target="https://www.bible.com/bible/116/EPH.6.12.NLT" TargetMode="External"/><Relationship Id="rId2" Type="http://schemas.openxmlformats.org/officeDocument/2006/relationships/hyperlink" Target="https://www.bible.com/bible/116/JAS.4.7.NLT" TargetMode="External"/><Relationship Id="rId1" Type="http://schemas.openxmlformats.org/officeDocument/2006/relationships/slideLayout" Target="../slideLayouts/slideLayout2.xml"/><Relationship Id="rId6" Type="http://schemas.openxmlformats.org/officeDocument/2006/relationships/hyperlink" Target="https://covingtonwacc.org/armor" TargetMode="External"/><Relationship Id="rId5" Type="http://schemas.openxmlformats.org/officeDocument/2006/relationships/hyperlink" Target="https://www.bible.com/bible/116/EPH.6.11.NLT" TargetMode="External"/><Relationship Id="rId4" Type="http://schemas.openxmlformats.org/officeDocument/2006/relationships/hyperlink" Target="https://www.bible.com/bible/116/1PE.5.9.NLT"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m.youtube.com/playlist?list=PLHy7ArvlotU8LNamiI1G7ntxRP8oIZ06c"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youtube.com/watch?v=DEEVaZva7Iw&amp;list=PLHy7ArvlotU_dzhavMUl2aBnA6VtNWyFq&amp;index=13"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hyperlink" Target="https://www.bible.com/bible/116/1PE.2.16.NLT" TargetMode="External"/><Relationship Id="rId3" Type="http://schemas.openxmlformats.org/officeDocument/2006/relationships/hyperlink" Target="https://www.bible.com/bible/116/GAL.5.1.NLT" TargetMode="External"/><Relationship Id="rId7" Type="http://schemas.openxmlformats.org/officeDocument/2006/relationships/hyperlink" Target="https://www.bible.com/bible/116/GAL.5.13.NLT" TargetMode="External"/><Relationship Id="rId2" Type="http://schemas.openxmlformats.org/officeDocument/2006/relationships/hyperlink" Target="https://www.bible.com/bible/116/2CO.3.17.NLT" TargetMode="External"/><Relationship Id="rId1" Type="http://schemas.openxmlformats.org/officeDocument/2006/relationships/slideLayout" Target="../slideLayouts/slideLayout1.xml"/><Relationship Id="rId6" Type="http://schemas.openxmlformats.org/officeDocument/2006/relationships/hyperlink" Target="https://www.bible.com/bible/116/JHN.8.36.NLT" TargetMode="External"/><Relationship Id="rId11" Type="http://schemas.openxmlformats.org/officeDocument/2006/relationships/hyperlink" Target="https://www.bible.com/bible/116/2CO.3.18.NLT" TargetMode="External"/><Relationship Id="rId5" Type="http://schemas.openxmlformats.org/officeDocument/2006/relationships/hyperlink" Target="https://www.bible.com/bible/116/ROM.8.2.NLT" TargetMode="External"/><Relationship Id="rId10" Type="http://schemas.openxmlformats.org/officeDocument/2006/relationships/hyperlink" Target="https://www.bible.com/bible/116/ROM.6.18.NLT" TargetMode="External"/><Relationship Id="rId4" Type="http://schemas.openxmlformats.org/officeDocument/2006/relationships/hyperlink" Target="https://www.bible.com/bible/116/ROM.8.1.NLT" TargetMode="External"/><Relationship Id="rId9" Type="http://schemas.openxmlformats.org/officeDocument/2006/relationships/hyperlink" Target="https://www.bible.com/bible/116/ROM.6.14.NLT"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hyperlink" Target="https://www.youtube.com/watch?v=tSNPluHKPY8&amp;list=RDtSNPluHKPY8"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s://www.youtube.com/playlist?list=PLH-IfxcNTaUA" TargetMode="External"/><Relationship Id="rId4" Type="http://schemas.openxmlformats.org/officeDocument/2006/relationships/hyperlink" Target="https://www.covingtonwacc.org/podcas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D3042AE-E666-CAF2-3739-0B5C6FF4EA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8923" y="-732577"/>
            <a:ext cx="8238653" cy="8238653"/>
          </a:xfrm>
          <a:prstGeom prst="rect">
            <a:avLst/>
          </a:prstGeom>
        </p:spPr>
      </p:pic>
    </p:spTree>
    <p:extLst>
      <p:ext uri="{BB962C8B-B14F-4D97-AF65-F5344CB8AC3E}">
        <p14:creationId xmlns:p14="http://schemas.microsoft.com/office/powerpoint/2010/main" val="2043356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A62D9A-A759-DEB1-87B0-BC5F028B2F19}"/>
            </a:ext>
          </a:extLst>
        </p:cNvPr>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A8CCCB6D-5162-4AAE-A5E3-3AC55410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0BCD8C04-CC7B-40EF-82EB-E9821F79B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2FDCFE5-98F6-8D85-ACA1-9E45EF1C7170}"/>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t="14322" r="1" b="4522"/>
          <a:stretch>
            <a:fillRect/>
          </a:stretch>
        </p:blipFill>
        <p:spPr>
          <a:xfrm>
            <a:off x="-170" y="10"/>
            <a:ext cx="8450317" cy="6857990"/>
          </a:xfrm>
          <a:prstGeom prst="rect">
            <a:avLst/>
          </a:prstGeom>
        </p:spPr>
      </p:pic>
      <p:pic>
        <p:nvPicPr>
          <p:cNvPr id="5" name="Picture 4">
            <a:extLst>
              <a:ext uri="{FF2B5EF4-FFF2-40B4-BE49-F238E27FC236}">
                <a16:creationId xmlns:a16="http://schemas.microsoft.com/office/drawing/2014/main" id="{65D88B04-5CC9-BEA5-19C6-6F6156EAA4CA}"/>
              </a:ext>
            </a:extLst>
          </p:cNvPr>
          <p:cNvPicPr>
            <a:picLocks noChangeAspect="1"/>
          </p:cNvPicPr>
          <p:nvPr/>
        </p:nvPicPr>
        <p:blipFill>
          <a:blip r:embed="rId3">
            <a:extLst>
              <a:ext uri="{28A0092B-C50C-407E-A947-70E740481C1C}">
                <a14:useLocalDpi xmlns:a14="http://schemas.microsoft.com/office/drawing/2010/main" val="0"/>
              </a:ext>
            </a:extLst>
          </a:blip>
          <a:srcRect l="5593" r="7460"/>
          <a:stretch>
            <a:fillRect/>
          </a:stretch>
        </p:blipFill>
        <p:spPr>
          <a:xfrm>
            <a:off x="6225997" y="-2458"/>
            <a:ext cx="5962785"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765921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38A07BA-0DCE-663A-6F5A-3E386302CC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98B76-233C-1439-9843-C3D88005FE01}"/>
              </a:ext>
            </a:extLst>
          </p:cNvPr>
          <p:cNvSpPr>
            <a:spLocks noGrp="1"/>
          </p:cNvSpPr>
          <p:nvPr>
            <p:ph type="ctrTitle"/>
          </p:nvPr>
        </p:nvSpPr>
        <p:spPr/>
        <p:txBody>
          <a:bodyPr>
            <a:normAutofit fontScale="90000"/>
          </a:bodyPr>
          <a:lstStyle/>
          <a:p>
            <a:r>
              <a:rPr lang="en-US" b="1" i="1" dirty="0"/>
              <a:t>Don’t read this unless you are truly </a:t>
            </a:r>
            <a:br>
              <a:rPr lang="en-US" dirty="0"/>
            </a:br>
            <a:r>
              <a:rPr lang="en-US" b="1" i="1" dirty="0"/>
              <a:t>Humble </a:t>
            </a:r>
            <a:br>
              <a:rPr lang="en-US" dirty="0"/>
            </a:br>
            <a:r>
              <a:rPr lang="en-US" b="1" i="1" dirty="0"/>
              <a:t>Teachable</a:t>
            </a:r>
            <a:br>
              <a:rPr lang="en-US" dirty="0"/>
            </a:br>
            <a:r>
              <a:rPr lang="en-US" b="1" i="1" dirty="0"/>
              <a:t>If you're not, you'll shut down and go into defensive mode and mutter an " I don’t think … " </a:t>
            </a:r>
            <a:r>
              <a:rPr lang="en-US" b="1" i="1" dirty="0" err="1"/>
              <a:t>trype</a:t>
            </a:r>
            <a:r>
              <a:rPr lang="en-US" b="1" i="1" dirty="0"/>
              <a:t> statement. </a:t>
            </a:r>
            <a:br>
              <a:rPr lang="en-US" dirty="0"/>
            </a:br>
            <a:endParaRPr lang="en-US" dirty="0"/>
          </a:p>
        </p:txBody>
      </p:sp>
      <p:sp>
        <p:nvSpPr>
          <p:cNvPr id="3" name="Subtitle 2">
            <a:extLst>
              <a:ext uri="{FF2B5EF4-FFF2-40B4-BE49-F238E27FC236}">
                <a16:creationId xmlns:a16="http://schemas.microsoft.com/office/drawing/2014/main" id="{51A1FB8C-3403-F4A0-16A5-49FB5DDB1E06}"/>
              </a:ext>
            </a:extLst>
          </p:cNvPr>
          <p:cNvSpPr>
            <a:spLocks noGrp="1"/>
          </p:cNvSpPr>
          <p:nvPr>
            <p:ph type="subTitle" idx="1"/>
          </p:nvPr>
        </p:nvSpPr>
        <p:spPr>
          <a:xfrm>
            <a:off x="0" y="470780"/>
            <a:ext cx="12104482" cy="4470149"/>
          </a:xfrm>
        </p:spPr>
        <p:txBody>
          <a:bodyPr>
            <a:noAutofit/>
          </a:bodyPr>
          <a:lstStyle/>
          <a:p>
            <a:r>
              <a:rPr lang="en-US" sz="4400" b="1" dirty="0">
                <a:ln w="9525">
                  <a:solidFill>
                    <a:srgbClr val="FF0000"/>
                  </a:solidFill>
                  <a:prstDash val="solid"/>
                </a:ln>
                <a:solidFill>
                  <a:srgbClr val="FF0000"/>
                </a:solidFill>
                <a:effectLst>
                  <a:outerShdw blurRad="12700" dist="38100" dir="2700000" algn="tl" rotWithShape="0">
                    <a:schemeClr val="accent5">
                      <a:lumMod val="60000"/>
                      <a:lumOff val="40000"/>
                    </a:schemeClr>
                  </a:outerShdw>
                </a:effectLst>
              </a:rPr>
              <a:t>Warning: </a:t>
            </a:r>
            <a:r>
              <a:rPr lang="en-US" sz="4400" dirty="0">
                <a:solidFill>
                  <a:srgbClr val="FF0000"/>
                </a:solidFill>
              </a:rPr>
              <a:t>NOT for the </a:t>
            </a:r>
          </a:p>
          <a:p>
            <a:r>
              <a:rPr lang="en-US" sz="4400" dirty="0">
                <a:solidFill>
                  <a:srgbClr val="FF0000"/>
                </a:solidFill>
              </a:rPr>
              <a:t>X Proud</a:t>
            </a:r>
          </a:p>
          <a:p>
            <a:r>
              <a:rPr lang="en-US" sz="4400" dirty="0">
                <a:solidFill>
                  <a:srgbClr val="FF0000"/>
                </a:solidFill>
              </a:rPr>
              <a:t>X Self sufficient</a:t>
            </a:r>
          </a:p>
          <a:p>
            <a:r>
              <a:rPr lang="en-US" sz="4400" dirty="0">
                <a:solidFill>
                  <a:srgbClr val="FF0000"/>
                </a:solidFill>
              </a:rPr>
              <a:t>X Game Players</a:t>
            </a:r>
          </a:p>
          <a:p>
            <a:r>
              <a:rPr lang="en-US" sz="4400" dirty="0">
                <a:solidFill>
                  <a:srgbClr val="FF0000"/>
                </a:solidFill>
              </a:rPr>
              <a:t>Contains brutal self honesty. You'll shut down and go into defensive mode and mutter an " I don’t think … " </a:t>
            </a:r>
            <a:r>
              <a:rPr lang="en-US" sz="4400" dirty="0" err="1">
                <a:solidFill>
                  <a:srgbClr val="FF0000"/>
                </a:solidFill>
              </a:rPr>
              <a:t>trype</a:t>
            </a:r>
            <a:r>
              <a:rPr lang="en-US" sz="4400" dirty="0">
                <a:solidFill>
                  <a:srgbClr val="FF0000"/>
                </a:solidFill>
              </a:rPr>
              <a:t> statement. </a:t>
            </a:r>
          </a:p>
        </p:txBody>
      </p:sp>
    </p:spTree>
    <p:extLst>
      <p:ext uri="{BB962C8B-B14F-4D97-AF65-F5344CB8AC3E}">
        <p14:creationId xmlns:p14="http://schemas.microsoft.com/office/powerpoint/2010/main" val="1997022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3A55948-39CE-B004-7914-272E668F9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5640D8-7C57-8908-BB85-6A1115549E9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20A9986-3B76-7A94-362C-2F0BA075006D}"/>
              </a:ext>
            </a:extLst>
          </p:cNvPr>
          <p:cNvSpPr>
            <a:spLocks noGrp="1"/>
          </p:cNvSpPr>
          <p:nvPr>
            <p:ph type="subTitle" idx="1"/>
          </p:nvPr>
        </p:nvSpPr>
        <p:spPr/>
        <p:txBody>
          <a:bodyPr/>
          <a:lstStyle/>
          <a:p>
            <a:endParaRPr lang="en-US"/>
          </a:p>
        </p:txBody>
      </p:sp>
      <p:pic>
        <p:nvPicPr>
          <p:cNvPr id="6" name="Picture 5">
            <a:extLst>
              <a:ext uri="{FF2B5EF4-FFF2-40B4-BE49-F238E27FC236}">
                <a16:creationId xmlns:a16="http://schemas.microsoft.com/office/drawing/2014/main" id="{643206A1-4FF2-DF50-7B55-0CA59D1CA180}"/>
              </a:ext>
            </a:extLst>
          </p:cNvPr>
          <p:cNvPicPr>
            <a:picLocks noChangeAspect="1"/>
          </p:cNvPicPr>
          <p:nvPr/>
        </p:nvPicPr>
        <p:blipFill>
          <a:blip r:embed="rId2"/>
          <a:stretch>
            <a:fillRect/>
          </a:stretch>
        </p:blipFill>
        <p:spPr>
          <a:xfrm>
            <a:off x="0" y="-60373"/>
            <a:ext cx="7224057" cy="6995327"/>
          </a:xfrm>
          <a:prstGeom prst="rect">
            <a:avLst/>
          </a:prstGeom>
        </p:spPr>
      </p:pic>
      <p:sp>
        <p:nvSpPr>
          <p:cNvPr id="8" name="TextBox 7">
            <a:extLst>
              <a:ext uri="{FF2B5EF4-FFF2-40B4-BE49-F238E27FC236}">
                <a16:creationId xmlns:a16="http://schemas.microsoft.com/office/drawing/2014/main" id="{AE6589EC-9C27-C0B5-7277-0CAD95462EAE}"/>
              </a:ext>
            </a:extLst>
          </p:cNvPr>
          <p:cNvSpPr txBox="1"/>
          <p:nvPr/>
        </p:nvSpPr>
        <p:spPr>
          <a:xfrm>
            <a:off x="7432894" y="220154"/>
            <a:ext cx="4680642" cy="50167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Stencil" panose="040409050D0802020404" pitchFamily="82" charset="0"/>
                <a:ea typeface="+mn-ea"/>
                <a:cs typeface="+mn-cs"/>
              </a:rPr>
              <a:t>The culture of America is corrosive</a:t>
            </a:r>
            <a:r>
              <a:rPr kumimoji="0" lang="en-US" sz="4000" b="1" i="1"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 </a:t>
            </a:r>
            <a:endParaRPr kumimoji="0" lang="en-US" sz="40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it implants garbage thoughts like: </a:t>
            </a:r>
            <a:endParaRPr kumimoji="0" lang="en-US" sz="4000" b="0" i="0" u="none" strike="noStrike" kern="1200" cap="none" spc="0" normalizeH="0" baseline="0" noProof="0" dirty="0">
              <a:ln>
                <a:noFill/>
              </a:ln>
              <a:solidFill>
                <a:srgbClr val="FFFF00"/>
              </a:solidFill>
              <a:effectLst/>
              <a:uLnTx/>
              <a:uFillTx/>
              <a:latin typeface="Calibri" panose="020F0502020204030204" pitchFamily="34" charset="0"/>
              <a:ea typeface="+mn-ea"/>
              <a:cs typeface="+mn-cs"/>
            </a:endParaRPr>
          </a:p>
          <a:p>
            <a:pPr marL="342900" marR="0" lvl="0" indent="-3429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US" sz="4000" b="1" i="1"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I’ve got this </a:t>
            </a:r>
            <a:endParaRPr kumimoji="0" lang="en-US" sz="4000" b="0" i="0" u="none" strike="noStrike" kern="1200" cap="none" spc="0" normalizeH="0" baseline="0" noProof="0" dirty="0">
              <a:ln>
                <a:noFill/>
              </a:ln>
              <a:solidFill>
                <a:srgbClr val="FFFF00"/>
              </a:solidFill>
              <a:effectLst/>
              <a:uLnTx/>
              <a:uFillTx/>
              <a:latin typeface="Calibri" panose="020F0502020204030204" pitchFamily="34" charset="0"/>
              <a:ea typeface="+mn-ea"/>
              <a:cs typeface="+mn-cs"/>
            </a:endParaRPr>
          </a:p>
          <a:p>
            <a:pPr marL="342900" marR="0" lvl="0" indent="-3429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US" sz="4000" b="1" i="1"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I am enough</a:t>
            </a:r>
            <a:endParaRPr kumimoji="0" lang="en-US" sz="4000" b="0" i="0" u="none" strike="noStrike" kern="1200" cap="none" spc="0" normalizeH="0" baseline="0" noProof="0" dirty="0">
              <a:ln>
                <a:noFill/>
              </a:ln>
              <a:solidFill>
                <a:srgbClr val="FFFF00"/>
              </a:solidFill>
              <a:effectLst/>
              <a:uLnTx/>
              <a:uFillTx/>
              <a:latin typeface="Calibri" panose="020F0502020204030204" pitchFamily="34" charset="0"/>
              <a:ea typeface="+mn-ea"/>
              <a:cs typeface="+mn-cs"/>
            </a:endParaRPr>
          </a:p>
          <a:p>
            <a:pPr marL="342900" marR="0" lvl="0" indent="-34290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US" sz="4000" b="1" i="1" u="none" strike="noStrike" kern="1200" cap="none" spc="0" normalizeH="0" baseline="0" noProof="0" dirty="0">
                <a:ln>
                  <a:noFill/>
                </a:ln>
                <a:solidFill>
                  <a:srgbClr val="FFFF00"/>
                </a:solidFill>
                <a:effectLst/>
                <a:uLnTx/>
                <a:uFillTx/>
                <a:latin typeface="Calibri" panose="020F0502020204030204" pitchFamily="34" charset="0"/>
                <a:ea typeface="+mn-ea"/>
                <a:cs typeface="+mn-cs"/>
              </a:rPr>
              <a:t>I know enough</a:t>
            </a:r>
            <a:endParaRPr kumimoji="0" lang="en-US" sz="4000" b="0" i="0" u="none" strike="noStrike" kern="1200" cap="none" spc="0" normalizeH="0" baseline="0" noProof="0" dirty="0">
              <a:ln>
                <a:noFill/>
              </a:ln>
              <a:solidFill>
                <a:srgbClr val="FFFF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3102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CC949C5-5037-AB6E-F77B-5364DD1478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5A4374-E99A-251C-7FA3-C37704E4AAA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8CCACCC-CBDB-86D0-5B49-D75C024A5649}"/>
              </a:ext>
            </a:extLst>
          </p:cNvPr>
          <p:cNvSpPr>
            <a:spLocks noGrp="1"/>
          </p:cNvSpPr>
          <p:nvPr>
            <p:ph type="subTitle" idx="1"/>
          </p:nvPr>
        </p:nvSpPr>
        <p:spPr/>
        <p:txBody>
          <a:bodyPr/>
          <a:lstStyle/>
          <a:p>
            <a:endParaRPr lang="en-US" dirty="0"/>
          </a:p>
        </p:txBody>
      </p:sp>
      <p:pic>
        <p:nvPicPr>
          <p:cNvPr id="6" name="Picture 5">
            <a:extLst>
              <a:ext uri="{FF2B5EF4-FFF2-40B4-BE49-F238E27FC236}">
                <a16:creationId xmlns:a16="http://schemas.microsoft.com/office/drawing/2014/main" id="{90F4B7FA-F84F-CA6A-98D4-506A4676DDDB}"/>
              </a:ext>
            </a:extLst>
          </p:cNvPr>
          <p:cNvPicPr>
            <a:picLocks noChangeAspect="1"/>
          </p:cNvPicPr>
          <p:nvPr/>
        </p:nvPicPr>
        <p:blipFill>
          <a:blip r:embed="rId2"/>
          <a:stretch>
            <a:fillRect/>
          </a:stretch>
        </p:blipFill>
        <p:spPr>
          <a:xfrm>
            <a:off x="0" y="-60373"/>
            <a:ext cx="7224057" cy="6995327"/>
          </a:xfrm>
          <a:prstGeom prst="rect">
            <a:avLst/>
          </a:prstGeom>
        </p:spPr>
      </p:pic>
      <p:sp>
        <p:nvSpPr>
          <p:cNvPr id="8" name="TextBox 7">
            <a:extLst>
              <a:ext uri="{FF2B5EF4-FFF2-40B4-BE49-F238E27FC236}">
                <a16:creationId xmlns:a16="http://schemas.microsoft.com/office/drawing/2014/main" id="{4E5025CC-01AE-68D9-FACA-74D73F27639F}"/>
              </a:ext>
            </a:extLst>
          </p:cNvPr>
          <p:cNvSpPr txBox="1"/>
          <p:nvPr/>
        </p:nvSpPr>
        <p:spPr>
          <a:xfrm>
            <a:off x="7577750" y="-60373"/>
            <a:ext cx="4680642" cy="3785652"/>
          </a:xfrm>
          <a:prstGeom prst="rect">
            <a:avLst/>
          </a:prstGeom>
          <a:noFill/>
        </p:spPr>
        <p:txBody>
          <a:bodyPr wrap="square">
            <a:spAutoFit/>
          </a:bodyPr>
          <a:lstStyle/>
          <a:p>
            <a:pPr marL="0" marR="0">
              <a:buNone/>
            </a:pPr>
            <a:r>
              <a:rPr lang="en-US" sz="4000" b="1" i="1" dirty="0">
                <a:solidFill>
                  <a:srgbClr val="FFFF00"/>
                </a:solidFill>
                <a:effectLst/>
                <a:latin typeface="Calibri" panose="020F0502020204030204" pitchFamily="34" charset="0"/>
              </a:rPr>
              <a:t>They say these garbage thoughts are a dime a dozen. I'm looking for the guy supplying the dimes. </a:t>
            </a:r>
            <a:endParaRPr lang="en-US" sz="4000" dirty="0">
              <a:solidFill>
                <a:srgbClr val="FFFF00"/>
              </a:solidFill>
              <a:effectLst/>
              <a:latin typeface="Calibri" panose="020F0502020204030204" pitchFamily="34" charset="0"/>
            </a:endParaRPr>
          </a:p>
        </p:txBody>
      </p:sp>
      <p:sp>
        <p:nvSpPr>
          <p:cNvPr id="10" name="TextBox 9">
            <a:extLst>
              <a:ext uri="{FF2B5EF4-FFF2-40B4-BE49-F238E27FC236}">
                <a16:creationId xmlns:a16="http://schemas.microsoft.com/office/drawing/2014/main" id="{D10FB5A2-4460-C9E1-3DB9-B576EE82B542}"/>
              </a:ext>
            </a:extLst>
          </p:cNvPr>
          <p:cNvSpPr txBox="1"/>
          <p:nvPr/>
        </p:nvSpPr>
        <p:spPr>
          <a:xfrm>
            <a:off x="7427166" y="4075976"/>
            <a:ext cx="4534679" cy="2308324"/>
          </a:xfrm>
          <a:prstGeom prst="rect">
            <a:avLst/>
          </a:prstGeom>
          <a:noFill/>
        </p:spPr>
        <p:txBody>
          <a:bodyPr wrap="square">
            <a:spAutoFit/>
          </a:bodyPr>
          <a:lstStyle/>
          <a:p>
            <a:r>
              <a:rPr lang="en-US" sz="3600" b="1" i="1" dirty="0">
                <a:solidFill>
                  <a:srgbClr val="FF0000"/>
                </a:solidFill>
                <a:effectLst/>
                <a:latin typeface="+mn-lt"/>
              </a:rPr>
              <a:t>Scripture takes these apart. If you're honest and self-critical enough…. </a:t>
            </a:r>
            <a:endParaRPr lang="en-US" sz="3600" dirty="0">
              <a:solidFill>
                <a:srgbClr val="FF0000"/>
              </a:solidFill>
            </a:endParaRPr>
          </a:p>
        </p:txBody>
      </p:sp>
    </p:spTree>
    <p:extLst>
      <p:ext uri="{BB962C8B-B14F-4D97-AF65-F5344CB8AC3E}">
        <p14:creationId xmlns:p14="http://schemas.microsoft.com/office/powerpoint/2010/main" val="132940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05A282-CE2B-D220-9A63-18BD8EDF8EE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BB6429-500D-DDA1-9DE1-6F4D92A67A6E}"/>
              </a:ext>
            </a:extLst>
          </p:cNvPr>
          <p:cNvSpPr>
            <a:spLocks noGrp="1"/>
          </p:cNvSpPr>
          <p:nvPr>
            <p:ph type="ctrTitle"/>
          </p:nvPr>
        </p:nvSpPr>
        <p:spPr>
          <a:xfrm>
            <a:off x="643468" y="643467"/>
            <a:ext cx="4620584" cy="4567137"/>
          </a:xfrm>
        </p:spPr>
        <p:txBody>
          <a:bodyPr>
            <a:normAutofit/>
          </a:bodyPr>
          <a:lstStyle/>
          <a:p>
            <a:r>
              <a:rPr lang="en-US" b="1" dirty="0">
                <a:solidFill>
                  <a:srgbClr val="FF0000"/>
                </a:solidFill>
              </a:rPr>
              <a:t>Corrosion #1 : </a:t>
            </a:r>
            <a:br>
              <a:rPr lang="en-US" dirty="0">
                <a:solidFill>
                  <a:srgbClr val="FF0000"/>
                </a:solidFill>
              </a:rPr>
            </a:br>
            <a:r>
              <a:rPr lang="en-US" b="1" i="1" dirty="0">
                <a:solidFill>
                  <a:srgbClr val="FF0000"/>
                </a:solidFill>
              </a:rPr>
              <a:t>I've got this. </a:t>
            </a:r>
            <a:br>
              <a:rPr lang="en-US" dirty="0"/>
            </a:br>
            <a:r>
              <a:rPr lang="en-US" sz="1800" dirty="0"/>
              <a:t>the "competence fantasy"—the cultural desire to be self-reliant and cool under pressure </a:t>
            </a:r>
            <a:br>
              <a:rPr lang="en-US" dirty="0"/>
            </a:br>
            <a:br>
              <a:rPr lang="en-US" dirty="0"/>
            </a:br>
            <a:endParaRPr lang="en-US" sz="4400" dirty="0"/>
          </a:p>
        </p:txBody>
      </p:sp>
      <p:sp>
        <p:nvSpPr>
          <p:cNvPr id="3" name="Subtitle 2">
            <a:extLst>
              <a:ext uri="{FF2B5EF4-FFF2-40B4-BE49-F238E27FC236}">
                <a16:creationId xmlns:a16="http://schemas.microsoft.com/office/drawing/2014/main" id="{5C9815E6-78AE-3496-DDB3-B3EA6883EF4C}"/>
              </a:ext>
            </a:extLst>
          </p:cNvPr>
          <p:cNvSpPr>
            <a:spLocks noGrp="1"/>
          </p:cNvSpPr>
          <p:nvPr>
            <p:ph type="subTitle" idx="1"/>
          </p:nvPr>
        </p:nvSpPr>
        <p:spPr>
          <a:xfrm>
            <a:off x="643467" y="5277684"/>
            <a:ext cx="4620584" cy="775494"/>
          </a:xfrm>
        </p:spPr>
        <p:txBody>
          <a:bodyPr>
            <a:normAutofit lnSpcReduction="10000"/>
          </a:bodyPr>
          <a:lstStyle/>
          <a:p>
            <a:pPr algn="l"/>
            <a:r>
              <a:rPr kumimoji="0" lang="en-US" sz="5400" b="1" i="1" u="none" strike="noStrike" kern="1200" cap="none" spc="0" normalizeH="0" baseline="0" noProof="0" dirty="0">
                <a:ln>
                  <a:noFill/>
                </a:ln>
                <a:solidFill>
                  <a:prstClr val="black"/>
                </a:solidFill>
                <a:effectLst/>
                <a:highlight>
                  <a:srgbClr val="FF0000"/>
                </a:highlight>
                <a:uLnTx/>
                <a:uFillTx/>
                <a:latin typeface="Aptos Display" panose="02110004020202020204"/>
                <a:ea typeface="+mj-ea"/>
                <a:cs typeface="+mj-cs"/>
              </a:rPr>
              <a:t>No, you don't.</a:t>
            </a:r>
            <a:endParaRPr lang="en-US" dirty="0"/>
          </a:p>
        </p:txBody>
      </p:sp>
      <p:pic>
        <p:nvPicPr>
          <p:cNvPr id="4" name="Picture 3" descr="An Introduction to Metallic Corrosion">
            <a:extLst>
              <a:ext uri="{FF2B5EF4-FFF2-40B4-BE49-F238E27FC236}">
                <a16:creationId xmlns:a16="http://schemas.microsoft.com/office/drawing/2014/main" id="{45612EE7-8E24-CED9-19D6-04A9F5D9F535}"/>
              </a:ext>
            </a:extLst>
          </p:cNvPr>
          <p:cNvPicPr>
            <a:picLocks noChangeAspect="1"/>
          </p:cNvPicPr>
          <p:nvPr/>
        </p:nvPicPr>
        <p:blipFill>
          <a:blip r:embed="rId2"/>
          <a:srcRect l="20043" r="14964" b="-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48519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22788DB-8AEA-58F6-C1FB-0CCE69AB769E}"/>
            </a:ext>
          </a:extLst>
        </p:cNvPr>
        <p:cNvGrpSpPr/>
        <p:nvPr/>
      </p:nvGrpSpPr>
      <p:grpSpPr>
        <a:xfrm>
          <a:off x="0" y="0"/>
          <a:ext cx="0" cy="0"/>
          <a:chOff x="0" y="0"/>
          <a:chExt cx="0" cy="0"/>
        </a:xfrm>
      </p:grpSpPr>
      <p:pic>
        <p:nvPicPr>
          <p:cNvPr id="4" name="Picture 3" descr="May be an image of text that says 'You are not enough. But you weren't meant to be. There's only one who is enough. JESUS IS ENOUGH. There's freedom in understanding that...and that.. ..and there's grace extended to you. Walkfm">
            <a:extLst>
              <a:ext uri="{FF2B5EF4-FFF2-40B4-BE49-F238E27FC236}">
                <a16:creationId xmlns:a16="http://schemas.microsoft.com/office/drawing/2014/main" id="{89E9C7AF-4280-701D-E263-25D911DC6E53}"/>
              </a:ext>
            </a:extLst>
          </p:cNvPr>
          <p:cNvPicPr>
            <a:picLocks noChangeAspect="1"/>
          </p:cNvPicPr>
          <p:nvPr/>
        </p:nvPicPr>
        <p:blipFill>
          <a:blip r:embed="rId2"/>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6465A58B-014A-3B1E-BD99-620C57F30985}"/>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A5242006-E0D1-71DE-C9CB-7F3717BE67C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06852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2EF6705-9297-4AC8-447D-A962C591F6AC}"/>
            </a:ext>
          </a:extLst>
        </p:cNvPr>
        <p:cNvGrpSpPr/>
        <p:nvPr/>
      </p:nvGrpSpPr>
      <p:grpSpPr>
        <a:xfrm>
          <a:off x="0" y="0"/>
          <a:ext cx="0" cy="0"/>
          <a:chOff x="0" y="0"/>
          <a:chExt cx="0" cy="0"/>
        </a:xfrm>
      </p:grpSpPr>
      <p:pic>
        <p:nvPicPr>
          <p:cNvPr id="4" name="Picture 3" descr="May be a graphic of text that says 'Airl JESUS IS MORE THAN ENOUGH">
            <a:extLst>
              <a:ext uri="{FF2B5EF4-FFF2-40B4-BE49-F238E27FC236}">
                <a16:creationId xmlns:a16="http://schemas.microsoft.com/office/drawing/2014/main" id="{5A7F637F-9761-CB01-FAFE-AED3A3BEE084}"/>
              </a:ext>
            </a:extLst>
          </p:cNvPr>
          <p:cNvPicPr>
            <a:picLocks noChangeAspect="1"/>
          </p:cNvPicPr>
          <p:nvPr/>
        </p:nvPicPr>
        <p:blipFill>
          <a:blip r:embed="rId2"/>
          <a:stretch>
            <a:fillRect/>
          </a:stretch>
        </p:blipFill>
        <p:spPr>
          <a:xfrm>
            <a:off x="0" y="-68904"/>
            <a:ext cx="12295761" cy="7016074"/>
          </a:xfrm>
          <a:prstGeom prst="rect">
            <a:avLst/>
          </a:prstGeom>
        </p:spPr>
      </p:pic>
      <p:sp>
        <p:nvSpPr>
          <p:cNvPr id="2" name="Title 1">
            <a:extLst>
              <a:ext uri="{FF2B5EF4-FFF2-40B4-BE49-F238E27FC236}">
                <a16:creationId xmlns:a16="http://schemas.microsoft.com/office/drawing/2014/main" id="{9DCA3B9C-60E7-0FEF-3923-1A209CBFCC30}"/>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D28DAFD9-B510-0EAC-5E60-2059A405441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217207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110B72F-164B-AB34-E581-BE190413EB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A79BA2-2C2C-B787-C620-5F2AA82E863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4F62B9B2-A6D0-FEF5-DB06-34D03AE6A994}"/>
              </a:ext>
            </a:extLst>
          </p:cNvPr>
          <p:cNvSpPr>
            <a:spLocks noGrp="1"/>
          </p:cNvSpPr>
          <p:nvPr>
            <p:ph type="subTitle" idx="1"/>
          </p:nvPr>
        </p:nvSpPr>
        <p:spPr/>
        <p:txBody>
          <a:bodyPr/>
          <a:lstStyle/>
          <a:p>
            <a:endParaRPr lang="en-US"/>
          </a:p>
        </p:txBody>
      </p:sp>
      <p:pic>
        <p:nvPicPr>
          <p:cNvPr id="4" name="Picture 3" descr="May be a graphic of ‎text that says '‎للا YOU ARE NOT ENOUGH BUT GOD IS 機上 不不 Walkfm አኞጅ‎'‎">
            <a:extLst>
              <a:ext uri="{FF2B5EF4-FFF2-40B4-BE49-F238E27FC236}">
                <a16:creationId xmlns:a16="http://schemas.microsoft.com/office/drawing/2014/main" id="{396BD256-35B7-F8DD-CE37-B1034BB1BCF0}"/>
              </a:ext>
            </a:extLst>
          </p:cNvPr>
          <p:cNvPicPr>
            <a:picLocks noChangeAspect="1"/>
          </p:cNvPicPr>
          <p:nvPr/>
        </p:nvPicPr>
        <p:blipFill>
          <a:blip r:embed="rId2"/>
          <a:stretch>
            <a:fillRect/>
          </a:stretch>
        </p:blipFill>
        <p:spPr>
          <a:xfrm>
            <a:off x="6293797" y="-514755"/>
            <a:ext cx="5898204" cy="7372755"/>
          </a:xfrm>
          <a:prstGeom prst="rect">
            <a:avLst/>
          </a:prstGeom>
        </p:spPr>
      </p:pic>
      <p:pic>
        <p:nvPicPr>
          <p:cNvPr id="6" name="Picture 5" descr="&quot;what if i don't have what it takes?&quot; &#10;GOD: &#10;&quot;you don't have to, because I do.&quot; ">
            <a:extLst>
              <a:ext uri="{FF2B5EF4-FFF2-40B4-BE49-F238E27FC236}">
                <a16:creationId xmlns:a16="http://schemas.microsoft.com/office/drawing/2014/main" id="{EEC9980A-AEC4-E0F1-06DD-ADD6E99751D1}"/>
              </a:ext>
            </a:extLst>
          </p:cNvPr>
          <p:cNvPicPr>
            <a:picLocks noChangeAspect="1"/>
          </p:cNvPicPr>
          <p:nvPr/>
        </p:nvPicPr>
        <p:blipFill>
          <a:blip r:embed="rId3"/>
          <a:stretch>
            <a:fillRect/>
          </a:stretch>
        </p:blipFill>
        <p:spPr>
          <a:xfrm>
            <a:off x="-604747" y="-521646"/>
            <a:ext cx="7170920" cy="7901292"/>
          </a:xfrm>
          <a:prstGeom prst="rect">
            <a:avLst/>
          </a:prstGeom>
        </p:spPr>
      </p:pic>
    </p:spTree>
    <p:extLst>
      <p:ext uri="{BB962C8B-B14F-4D97-AF65-F5344CB8AC3E}">
        <p14:creationId xmlns:p14="http://schemas.microsoft.com/office/powerpoint/2010/main" val="2024827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9D0C566-3688-555E-54DF-9AFE47361F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393E0C-00A8-1EB9-D127-80B2552D552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40F9F3C2-306D-B45B-FA5F-5132F78FF02E}"/>
              </a:ext>
            </a:extLst>
          </p:cNvPr>
          <p:cNvSpPr>
            <a:spLocks noGrp="1"/>
          </p:cNvSpPr>
          <p:nvPr>
            <p:ph type="subTitle" idx="1"/>
          </p:nvPr>
        </p:nvSpPr>
        <p:spPr/>
        <p:txBody>
          <a:bodyPr/>
          <a:lstStyle/>
          <a:p>
            <a:endParaRPr lang="en-US"/>
          </a:p>
        </p:txBody>
      </p:sp>
      <p:pic>
        <p:nvPicPr>
          <p:cNvPr id="4" name="Picture 3" descr="May be an image of text that says 'I lift up my eyes to the hills -where does my help come from? My help comes from the LORD, the Maker of heaven and earth. (Psalm 121:1-2)">
            <a:extLst>
              <a:ext uri="{FF2B5EF4-FFF2-40B4-BE49-F238E27FC236}">
                <a16:creationId xmlns:a16="http://schemas.microsoft.com/office/drawing/2014/main" id="{CBA83362-4C62-E018-3D42-7B29FABA19C8}"/>
              </a:ext>
            </a:extLst>
          </p:cNvPr>
          <p:cNvPicPr>
            <a:picLocks noChangeAspect="1"/>
          </p:cNvPicPr>
          <p:nvPr/>
        </p:nvPicPr>
        <p:blipFill>
          <a:blip r:embed="rId2"/>
          <a:stretch>
            <a:fillRect/>
          </a:stretch>
        </p:blipFill>
        <p:spPr>
          <a:xfrm>
            <a:off x="1880140" y="0"/>
            <a:ext cx="8080983" cy="6774557"/>
          </a:xfrm>
          <a:prstGeom prst="rect">
            <a:avLst/>
          </a:prstGeom>
        </p:spPr>
      </p:pic>
    </p:spTree>
    <p:extLst>
      <p:ext uri="{BB962C8B-B14F-4D97-AF65-F5344CB8AC3E}">
        <p14:creationId xmlns:p14="http://schemas.microsoft.com/office/powerpoint/2010/main" val="15253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6E52855-4772-1E15-DE5F-DAB201408CF1}"/>
            </a:ext>
          </a:extLst>
        </p:cNvPr>
        <p:cNvGrpSpPr/>
        <p:nvPr/>
      </p:nvGrpSpPr>
      <p:grpSpPr>
        <a:xfrm>
          <a:off x="0" y="0"/>
          <a:ext cx="0" cy="0"/>
          <a:chOff x="0" y="0"/>
          <a:chExt cx="0" cy="0"/>
        </a:xfrm>
      </p:grpSpPr>
      <p:pic>
        <p:nvPicPr>
          <p:cNvPr id="4" name="Picture 3" descr="May be an image of text that says 'Man says... Show me and I'll trust you. God says... Trust me and I'll show you. Psalm 126:6">
            <a:extLst>
              <a:ext uri="{FF2B5EF4-FFF2-40B4-BE49-F238E27FC236}">
                <a16:creationId xmlns:a16="http://schemas.microsoft.com/office/drawing/2014/main" id="{8DDE2A11-9340-C15D-1056-C1E8B7CB9FE1}"/>
              </a:ext>
            </a:extLst>
          </p:cNvPr>
          <p:cNvPicPr>
            <a:picLocks noChangeAspect="1"/>
          </p:cNvPicPr>
          <p:nvPr/>
        </p:nvPicPr>
        <p:blipFill>
          <a:blip r:embed="rId2"/>
          <a:stretch>
            <a:fillRect/>
          </a:stretch>
        </p:blipFill>
        <p:spPr>
          <a:xfrm>
            <a:off x="4422841" y="-68094"/>
            <a:ext cx="8311313" cy="6926094"/>
          </a:xfrm>
          <a:prstGeom prst="rect">
            <a:avLst/>
          </a:prstGeom>
        </p:spPr>
      </p:pic>
      <p:sp>
        <p:nvSpPr>
          <p:cNvPr id="9" name="TextBox 8">
            <a:extLst>
              <a:ext uri="{FF2B5EF4-FFF2-40B4-BE49-F238E27FC236}">
                <a16:creationId xmlns:a16="http://schemas.microsoft.com/office/drawing/2014/main" id="{706BFA49-8703-BACF-AE11-4AD5050A97C6}"/>
              </a:ext>
            </a:extLst>
          </p:cNvPr>
          <p:cNvSpPr txBox="1"/>
          <p:nvPr/>
        </p:nvSpPr>
        <p:spPr>
          <a:xfrm>
            <a:off x="0" y="199033"/>
            <a:ext cx="4422841" cy="6863417"/>
          </a:xfrm>
          <a:prstGeom prst="rect">
            <a:avLst/>
          </a:prstGeom>
          <a:noFill/>
        </p:spPr>
        <p:txBody>
          <a:bodyPr wrap="square">
            <a:spAutoFit/>
          </a:bodyPr>
          <a:lstStyle/>
          <a:p>
            <a:pPr marL="0" marR="0" algn="l">
              <a:buNone/>
            </a:pPr>
            <a:r>
              <a:rPr lang="en-US" sz="4000" b="0" i="0" dirty="0">
                <a:solidFill>
                  <a:srgbClr val="FFFF00"/>
                </a:solidFill>
                <a:effectLst/>
                <a:latin typeface="+mn-lt"/>
              </a:rPr>
              <a:t>5Those who plant in tears</a:t>
            </a:r>
          </a:p>
          <a:p>
            <a:pPr marL="0" marR="0" algn="l">
              <a:buNone/>
            </a:pPr>
            <a:r>
              <a:rPr lang="en-US" sz="4000" b="0" i="0" dirty="0">
                <a:solidFill>
                  <a:srgbClr val="FFFF00"/>
                </a:solidFill>
                <a:effectLst/>
                <a:latin typeface="+mn-lt"/>
              </a:rPr>
              <a:t>will harvest with shouts of joy.</a:t>
            </a:r>
          </a:p>
          <a:p>
            <a:pPr marL="0" marR="0" algn="l">
              <a:buNone/>
            </a:pPr>
            <a:r>
              <a:rPr lang="en-US" sz="4000" b="0" i="0" dirty="0">
                <a:solidFill>
                  <a:srgbClr val="FFFF00"/>
                </a:solidFill>
                <a:effectLst/>
                <a:latin typeface="+mn-lt"/>
              </a:rPr>
              <a:t>6They weep as they go to plant their seed,</a:t>
            </a:r>
          </a:p>
          <a:p>
            <a:pPr marL="0" marR="0" algn="l">
              <a:buNone/>
            </a:pPr>
            <a:r>
              <a:rPr lang="en-US" sz="4000" b="0" i="0" dirty="0">
                <a:solidFill>
                  <a:srgbClr val="FFFF00"/>
                </a:solidFill>
                <a:effectLst/>
                <a:latin typeface="+mn-lt"/>
              </a:rPr>
              <a:t>but they sing as they return with the harvest.</a:t>
            </a:r>
          </a:p>
          <a:p>
            <a:pPr marL="0" marR="0" algn="l">
              <a:buNone/>
            </a:pPr>
            <a:r>
              <a:rPr lang="en-US" sz="4000" dirty="0">
                <a:solidFill>
                  <a:schemeClr val="bg1"/>
                </a:solidFill>
              </a:rPr>
              <a:t>Psalm 126:5-6</a:t>
            </a:r>
            <a:endParaRPr lang="en-US" sz="2800" b="0" i="0" dirty="0">
              <a:solidFill>
                <a:schemeClr val="bg1"/>
              </a:solidFill>
              <a:effectLst/>
              <a:latin typeface="Inter"/>
            </a:endParaRPr>
          </a:p>
        </p:txBody>
      </p:sp>
    </p:spTree>
    <p:extLst>
      <p:ext uri="{BB962C8B-B14F-4D97-AF65-F5344CB8AC3E}">
        <p14:creationId xmlns:p14="http://schemas.microsoft.com/office/powerpoint/2010/main" val="1926488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BE1B414-B023-612C-4438-1B69B58C6A4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C6C0398-B0E7-25AB-E6AC-17A626A2FAC3}"/>
              </a:ext>
            </a:extLst>
          </p:cNvPr>
          <p:cNvSpPr txBox="1"/>
          <p:nvPr/>
        </p:nvSpPr>
        <p:spPr>
          <a:xfrm>
            <a:off x="3048778" y="2574920"/>
            <a:ext cx="6097554" cy="1708160"/>
          </a:xfrm>
          <a:prstGeom prst="rect">
            <a:avLst/>
          </a:prstGeom>
          <a:noFill/>
        </p:spPr>
        <p:txBody>
          <a:bodyPr wrap="square">
            <a:spAutoFit/>
          </a:bodyPr>
          <a:lstStyle/>
          <a:p>
            <a:pPr marL="0" marR="0">
              <a:buNone/>
            </a:pPr>
            <a:r>
              <a:rPr lang="en-US" sz="1800" b="1" i="1">
                <a:effectLst/>
                <a:latin typeface="+mn-lt"/>
              </a:rPr>
              <a:t>YOU are NOT ENOUGH! NO ONE IS But Christ. You NEED Christ! HE is Enough. </a:t>
            </a:r>
            <a:endParaRPr lang="en-US" sz="1800">
              <a:effectLst/>
              <a:latin typeface="+mn-lt"/>
            </a:endParaRPr>
          </a:p>
          <a:p>
            <a:pPr marL="0" marR="0">
              <a:buNone/>
            </a:pPr>
            <a:r>
              <a:rPr lang="en-US" sz="1800">
                <a:effectLst/>
                <a:latin typeface="+mn-lt"/>
              </a:rPr>
              <a:t> </a:t>
            </a:r>
          </a:p>
          <a:p>
            <a:pPr marL="0" marR="0">
              <a:buNone/>
            </a:pPr>
            <a:r>
              <a:rPr lang="en-US" sz="1800" b="1" i="1">
                <a:effectLst/>
                <a:latin typeface="+mn-lt"/>
              </a:rPr>
              <a:t>Click the words or the link to </a:t>
            </a:r>
            <a:r>
              <a:rPr lang="en-US" sz="1800" b="1" i="1">
                <a:effectLst/>
                <a:latin typeface="+mn-lt"/>
                <a:hlinkClick r:id="rId2"/>
              </a:rPr>
              <a:t>come into the light</a:t>
            </a:r>
            <a:endParaRPr lang="en-US" sz="1800">
              <a:effectLst/>
              <a:latin typeface="+mn-lt"/>
            </a:endParaRPr>
          </a:p>
          <a:p>
            <a:pPr marL="0" marR="0">
              <a:buNone/>
            </a:pPr>
            <a:r>
              <a:rPr lang="en-US" sz="1800">
                <a:effectLst/>
                <a:latin typeface="+mn-lt"/>
                <a:hlinkClick r:id="rId2"/>
              </a:rPr>
              <a:t>TAYA - Come Into The Light (Lyric Video)</a:t>
            </a:r>
            <a:endParaRPr lang="en-US" sz="1800">
              <a:effectLst/>
              <a:latin typeface="+mn-lt"/>
            </a:endParaRPr>
          </a:p>
          <a:p>
            <a:pPr marL="0" marR="0">
              <a:buNone/>
            </a:pPr>
            <a:r>
              <a:rPr lang="en-US" sz="1800">
                <a:effectLst/>
                <a:latin typeface="+mn-lt"/>
              </a:rPr>
              <a:t> </a:t>
            </a:r>
          </a:p>
          <a:p>
            <a:pPr marL="0" marR="0">
              <a:buNone/>
            </a:pPr>
            <a:r>
              <a:rPr lang="en-US" sz="1800">
                <a:effectLst/>
                <a:latin typeface="+mn-lt"/>
              </a:rPr>
              <a:t> </a:t>
            </a:r>
            <a:endParaRPr lang="en-US" sz="1100">
              <a:effectLst/>
              <a:latin typeface="Calibri" panose="020F0502020204030204" pitchFamily="34" charset="0"/>
            </a:endParaRPr>
          </a:p>
        </p:txBody>
      </p:sp>
      <p:pic>
        <p:nvPicPr>
          <p:cNvPr id="7" name="Picture 6">
            <a:hlinkClick r:id="rId2"/>
            <a:extLst>
              <a:ext uri="{FF2B5EF4-FFF2-40B4-BE49-F238E27FC236}">
                <a16:creationId xmlns:a16="http://schemas.microsoft.com/office/drawing/2014/main" id="{74392035-6094-930A-B002-C8D84C91AFA5}"/>
              </a:ext>
            </a:extLst>
          </p:cNvPr>
          <p:cNvPicPr>
            <a:picLocks noChangeAspect="1"/>
          </p:cNvPicPr>
          <p:nvPr/>
        </p:nvPicPr>
        <p:blipFill>
          <a:blip r:embed="rId3"/>
          <a:stretch>
            <a:fillRect/>
          </a:stretch>
        </p:blipFill>
        <p:spPr>
          <a:xfrm>
            <a:off x="-137467" y="1707502"/>
            <a:ext cx="12466934" cy="5150498"/>
          </a:xfrm>
          <a:prstGeom prst="rect">
            <a:avLst/>
          </a:prstGeom>
        </p:spPr>
      </p:pic>
      <p:sp>
        <p:nvSpPr>
          <p:cNvPr id="8" name="TextBox 7">
            <a:extLst>
              <a:ext uri="{FF2B5EF4-FFF2-40B4-BE49-F238E27FC236}">
                <a16:creationId xmlns:a16="http://schemas.microsoft.com/office/drawing/2014/main" id="{E4036636-7281-0CCF-A983-E4F3F9F21620}"/>
              </a:ext>
            </a:extLst>
          </p:cNvPr>
          <p:cNvSpPr txBox="1"/>
          <p:nvPr/>
        </p:nvSpPr>
        <p:spPr>
          <a:xfrm>
            <a:off x="849917" y="513184"/>
            <a:ext cx="2696546" cy="646331"/>
          </a:xfrm>
          <a:prstGeom prst="rect">
            <a:avLst/>
          </a:prstGeom>
          <a:noFill/>
        </p:spPr>
        <p:txBody>
          <a:bodyPr wrap="square" rtlCol="0">
            <a:spAutoFit/>
          </a:bodyPr>
          <a:lstStyle/>
          <a:p>
            <a:r>
              <a:rPr lang="en-US" dirty="0" err="1">
                <a:solidFill>
                  <a:schemeClr val="bg1"/>
                </a:solidFill>
              </a:rPr>
              <a:t>Youtube</a:t>
            </a:r>
            <a:r>
              <a:rPr lang="en-US" dirty="0">
                <a:solidFill>
                  <a:schemeClr val="bg1"/>
                </a:solidFill>
              </a:rPr>
              <a:t>  copyright limit. </a:t>
            </a:r>
          </a:p>
          <a:p>
            <a:r>
              <a:rPr lang="en-US" dirty="0">
                <a:solidFill>
                  <a:schemeClr val="bg1"/>
                </a:solidFill>
              </a:rPr>
              <a:t>We claim fair use.</a:t>
            </a:r>
          </a:p>
        </p:txBody>
      </p:sp>
      <p:sp>
        <p:nvSpPr>
          <p:cNvPr id="3" name="TextBox 2">
            <a:extLst>
              <a:ext uri="{FF2B5EF4-FFF2-40B4-BE49-F238E27FC236}">
                <a16:creationId xmlns:a16="http://schemas.microsoft.com/office/drawing/2014/main" id="{498A116C-4636-E222-3F7F-5F4A67B49BA1}"/>
              </a:ext>
            </a:extLst>
          </p:cNvPr>
          <p:cNvSpPr txBox="1"/>
          <p:nvPr/>
        </p:nvSpPr>
        <p:spPr>
          <a:xfrm>
            <a:off x="4574264" y="651683"/>
            <a:ext cx="6233310" cy="261610"/>
          </a:xfrm>
          <a:prstGeom prst="rect">
            <a:avLst/>
          </a:prstGeom>
          <a:noFill/>
        </p:spPr>
        <p:txBody>
          <a:bodyPr wrap="square">
            <a:spAutoFit/>
          </a:bodyPr>
          <a:lstStyle/>
          <a:p>
            <a:r>
              <a:rPr lang="en-US" sz="1100" dirty="0">
                <a:solidFill>
                  <a:srgbClr val="FFFF00"/>
                </a:solidFill>
                <a:hlinkClick r:id="rId4"/>
              </a:rPr>
              <a:t>https://www.youtube.com/watch?v</a:t>
            </a:r>
            <a:r>
              <a:rPr lang="en-US" sz="1100">
                <a:solidFill>
                  <a:srgbClr val="FFFF00"/>
                </a:solidFill>
                <a:hlinkClick r:id="rId4"/>
              </a:rPr>
              <a:t>=jKbhTxXZb60</a:t>
            </a:r>
            <a:r>
              <a:rPr lang="en-US" sz="1100">
                <a:solidFill>
                  <a:srgbClr val="FFFF00"/>
                </a:solidFill>
              </a:rPr>
              <a:t> </a:t>
            </a:r>
            <a:endParaRPr lang="en-US" sz="1100" dirty="0">
              <a:solidFill>
                <a:srgbClr val="FFFF00"/>
              </a:solidFill>
            </a:endParaRPr>
          </a:p>
        </p:txBody>
      </p:sp>
    </p:spTree>
    <p:extLst>
      <p:ext uri="{BB962C8B-B14F-4D97-AF65-F5344CB8AC3E}">
        <p14:creationId xmlns:p14="http://schemas.microsoft.com/office/powerpoint/2010/main" val="660981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97A3F70-4FC7-EE9C-5DE8-5A52B4ED75D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EB24AD4-4197-8965-C0FD-3850892598B5}"/>
              </a:ext>
            </a:extLst>
          </p:cNvPr>
          <p:cNvSpPr txBox="1"/>
          <p:nvPr/>
        </p:nvSpPr>
        <p:spPr>
          <a:xfrm>
            <a:off x="172016" y="2239438"/>
            <a:ext cx="10703459" cy="3539430"/>
          </a:xfrm>
          <a:prstGeom prst="rect">
            <a:avLst/>
          </a:prstGeom>
          <a:noFill/>
        </p:spPr>
        <p:txBody>
          <a:bodyPr wrap="square">
            <a:spAutoFit/>
          </a:bodyPr>
          <a:lstStyle/>
          <a:p>
            <a:pPr marL="0" marR="0">
              <a:buNone/>
            </a:pPr>
            <a:r>
              <a:rPr lang="en-US" sz="3200" dirty="0">
                <a:solidFill>
                  <a:schemeClr val="bg1"/>
                </a:solidFill>
                <a:effectLst/>
                <a:latin typeface="+mn-lt"/>
              </a:rPr>
              <a:t> </a:t>
            </a:r>
          </a:p>
          <a:p>
            <a:pPr marL="0" marR="0">
              <a:buNone/>
            </a:pPr>
            <a:r>
              <a:rPr lang="en-US" sz="3200" dirty="0">
                <a:solidFill>
                  <a:schemeClr val="bg1"/>
                </a:solidFill>
                <a:effectLst/>
                <a:latin typeface="+mn-lt"/>
              </a:rPr>
              <a:t> </a:t>
            </a:r>
          </a:p>
          <a:p>
            <a:pPr marL="0" marR="0">
              <a:buNone/>
            </a:pPr>
            <a:r>
              <a:rPr lang="en-US" sz="3200" b="1" dirty="0">
                <a:solidFill>
                  <a:schemeClr val="bg1"/>
                </a:solidFill>
                <a:effectLst/>
                <a:latin typeface="+mn-lt"/>
              </a:rPr>
              <a:t>Even the Robot Agrees:  It brought up Philippians 4:13 </a:t>
            </a:r>
            <a:endParaRPr lang="en-US" sz="3200" dirty="0">
              <a:solidFill>
                <a:schemeClr val="bg1"/>
              </a:solidFill>
              <a:effectLst/>
              <a:latin typeface="+mn-lt"/>
            </a:endParaRPr>
          </a:p>
          <a:p>
            <a:pPr marL="0" marR="0">
              <a:buNone/>
            </a:pPr>
            <a:r>
              <a:rPr lang="en-US" sz="3200" b="1" dirty="0">
                <a:solidFill>
                  <a:schemeClr val="bg1"/>
                </a:solidFill>
                <a:effectLst/>
                <a:latin typeface="+mn-lt"/>
                <a:hlinkClick r:id="rId2">
                  <a:extLst>
                    <a:ext uri="{A12FA001-AC4F-418D-AE19-62706E023703}">
                      <ahyp:hlinkClr xmlns:ahyp="http://schemas.microsoft.com/office/drawing/2018/hyperlinkcolor" val="tx"/>
                    </a:ext>
                  </a:extLst>
                </a:hlinkClick>
              </a:rPr>
              <a:t>Philippians 4:13 (NLT)</a:t>
            </a:r>
            <a:endParaRPr lang="en-US" sz="3200" b="1" dirty="0">
              <a:solidFill>
                <a:schemeClr val="bg1"/>
              </a:solidFill>
              <a:effectLst/>
              <a:latin typeface="+mn-lt"/>
            </a:endParaRPr>
          </a:p>
          <a:p>
            <a:pPr marL="0" marR="0">
              <a:buNone/>
            </a:pPr>
            <a:r>
              <a:rPr lang="en-US" sz="3200" dirty="0">
                <a:solidFill>
                  <a:srgbClr val="FFFF00"/>
                </a:solidFill>
                <a:effectLst/>
                <a:latin typeface="+mn-lt"/>
              </a:rPr>
              <a:t>For I can do everything through Christ, who gives me strength.</a:t>
            </a:r>
          </a:p>
          <a:p>
            <a:pPr marL="0" marR="0">
              <a:buNone/>
            </a:pPr>
            <a:r>
              <a:rPr lang="en-US" sz="3200" b="1" i="1" dirty="0">
                <a:solidFill>
                  <a:schemeClr val="bg1"/>
                </a:solidFill>
                <a:effectLst/>
                <a:latin typeface="+mn-lt"/>
              </a:rPr>
              <a:t>Proverbs 3:5 Your own understanding is also Not Enough. </a:t>
            </a:r>
            <a:endParaRPr lang="en-US" sz="3200" dirty="0">
              <a:solidFill>
                <a:schemeClr val="bg1"/>
              </a:solidFill>
              <a:effectLst/>
              <a:latin typeface="Calibri" panose="020F0502020204030204" pitchFamily="34" charset="0"/>
            </a:endParaRPr>
          </a:p>
        </p:txBody>
      </p:sp>
      <p:pic>
        <p:nvPicPr>
          <p:cNvPr id="7" name="Picture 6" descr="Yes. God carries us when we are not enough because He is the perfect provider and protector. He is always with us. &#10;cs &#10;even in our darkest hours. He gives us strength and courage when we feel weak and discouraged. He is the source of &#10;our hope and peace. and no matter what challenges we face. He is there to guide us. comfort us. and help us find &#10;our way. He is our sustainer and our fortress. and His unfailing love is like a shield that surrounds us. He is our rock &#10;and always provides for us. ">
            <a:extLst>
              <a:ext uri="{FF2B5EF4-FFF2-40B4-BE49-F238E27FC236}">
                <a16:creationId xmlns:a16="http://schemas.microsoft.com/office/drawing/2014/main" id="{46260FD0-E1D5-ACAB-3C7B-80CF615029D8}"/>
              </a:ext>
            </a:extLst>
          </p:cNvPr>
          <p:cNvPicPr>
            <a:picLocks noChangeAspect="1"/>
          </p:cNvPicPr>
          <p:nvPr/>
        </p:nvPicPr>
        <p:blipFill>
          <a:blip r:embed="rId3"/>
          <a:stretch>
            <a:fillRect/>
          </a:stretch>
        </p:blipFill>
        <p:spPr>
          <a:xfrm>
            <a:off x="0" y="-63373"/>
            <a:ext cx="12192000" cy="2706986"/>
          </a:xfrm>
          <a:prstGeom prst="rect">
            <a:avLst/>
          </a:prstGeom>
        </p:spPr>
      </p:pic>
    </p:spTree>
    <p:extLst>
      <p:ext uri="{BB962C8B-B14F-4D97-AF65-F5344CB8AC3E}">
        <p14:creationId xmlns:p14="http://schemas.microsoft.com/office/powerpoint/2010/main" val="661883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D58569E-FF3C-0F29-D590-46E04F3C620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B9D467B-DDF1-4FE8-96A8-796ADC050A66}"/>
              </a:ext>
            </a:extLst>
          </p:cNvPr>
          <p:cNvSpPr txBox="1"/>
          <p:nvPr/>
        </p:nvSpPr>
        <p:spPr>
          <a:xfrm>
            <a:off x="3048755" y="3215820"/>
            <a:ext cx="6097508" cy="430887"/>
          </a:xfrm>
          <a:prstGeom prst="rect">
            <a:avLst/>
          </a:prstGeom>
          <a:noFill/>
        </p:spPr>
        <p:txBody>
          <a:bodyPr wrap="square">
            <a:spAutoFit/>
          </a:bodyPr>
          <a:lstStyle/>
          <a:p>
            <a:pPr marL="0" marR="0">
              <a:buNone/>
            </a:pPr>
            <a:r>
              <a:rPr lang="en-US" sz="1100">
                <a:effectLst/>
                <a:latin typeface="Calibri" panose="020F0502020204030204" pitchFamily="34" charset="0"/>
              </a:rPr>
              <a:t>Click the words or the link, groove to the metal track by Papa Roach </a:t>
            </a:r>
          </a:p>
          <a:p>
            <a:pPr marL="342900" marR="0">
              <a:buNone/>
            </a:pPr>
            <a:r>
              <a:rPr lang="en-US" sz="1100">
                <a:effectLst/>
                <a:latin typeface="Calibri" panose="020F0502020204030204" pitchFamily="34" charset="0"/>
                <a:hlinkClick r:id="rId2"/>
              </a:rPr>
              <a:t>https://www.youtube.com/watch?v=aqYnMSUTFGU&amp;list=RDaqYnMSUTFGU&amp;start_radio=1</a:t>
            </a:r>
            <a:endParaRPr lang="en-US" sz="1100">
              <a:effectLst/>
              <a:latin typeface="Calibri" panose="020F0502020204030204" pitchFamily="34" charset="0"/>
            </a:endParaRPr>
          </a:p>
        </p:txBody>
      </p:sp>
      <p:pic>
        <p:nvPicPr>
          <p:cNvPr id="7" name="Picture 6">
            <a:hlinkClick r:id="rId2"/>
            <a:extLst>
              <a:ext uri="{FF2B5EF4-FFF2-40B4-BE49-F238E27FC236}">
                <a16:creationId xmlns:a16="http://schemas.microsoft.com/office/drawing/2014/main" id="{991D97DD-DE93-C7AD-206F-199F379F995A}"/>
              </a:ext>
            </a:extLst>
          </p:cNvPr>
          <p:cNvPicPr>
            <a:picLocks noChangeAspect="1"/>
          </p:cNvPicPr>
          <p:nvPr/>
        </p:nvPicPr>
        <p:blipFill>
          <a:blip r:embed="rId3"/>
          <a:stretch>
            <a:fillRect/>
          </a:stretch>
        </p:blipFill>
        <p:spPr>
          <a:xfrm>
            <a:off x="2314669" y="0"/>
            <a:ext cx="9877331" cy="6858000"/>
          </a:xfrm>
          <a:prstGeom prst="rect">
            <a:avLst/>
          </a:prstGeom>
        </p:spPr>
      </p:pic>
      <p:sp>
        <p:nvSpPr>
          <p:cNvPr id="8" name="TextBox 7">
            <a:extLst>
              <a:ext uri="{FF2B5EF4-FFF2-40B4-BE49-F238E27FC236}">
                <a16:creationId xmlns:a16="http://schemas.microsoft.com/office/drawing/2014/main" id="{6147BCC2-E38D-3556-29C5-13141880EEC9}"/>
              </a:ext>
            </a:extLst>
          </p:cNvPr>
          <p:cNvSpPr txBox="1"/>
          <p:nvPr/>
        </p:nvSpPr>
        <p:spPr>
          <a:xfrm>
            <a:off x="298766" y="2806574"/>
            <a:ext cx="1720158" cy="2616101"/>
          </a:xfrm>
          <a:prstGeom prst="rect">
            <a:avLst/>
          </a:prstGeom>
          <a:noFill/>
        </p:spPr>
        <p:txBody>
          <a:bodyPr wrap="square" rtlCol="0">
            <a:spAutoFit/>
          </a:bodyPr>
          <a:lstStyle/>
          <a:p>
            <a:r>
              <a:rPr lang="en-US" sz="2000" dirty="0" err="1">
                <a:solidFill>
                  <a:srgbClr val="FFFF00"/>
                </a:solidFill>
              </a:rPr>
              <a:t>Youtube</a:t>
            </a:r>
            <a:r>
              <a:rPr lang="en-US" sz="2000" dirty="0">
                <a:solidFill>
                  <a:srgbClr val="FFFF00"/>
                </a:solidFill>
              </a:rPr>
              <a:t> copyright limit.</a:t>
            </a:r>
          </a:p>
          <a:p>
            <a:endParaRPr lang="en-US" sz="2000" dirty="0">
              <a:solidFill>
                <a:srgbClr val="FFFF00"/>
              </a:solidFill>
            </a:endParaRPr>
          </a:p>
          <a:p>
            <a:r>
              <a:rPr lang="en-US" sz="1200" dirty="0">
                <a:solidFill>
                  <a:srgbClr val="FFFF00"/>
                </a:solidFill>
                <a:hlinkClick r:id="rId4"/>
              </a:rPr>
              <a:t>Papa roach falling apart </a:t>
            </a:r>
            <a:endParaRPr lang="en-US" sz="1200" dirty="0">
              <a:solidFill>
                <a:srgbClr val="FFFF00"/>
              </a:solidFill>
            </a:endParaRPr>
          </a:p>
          <a:p>
            <a:endParaRPr lang="en-US" sz="2000" dirty="0">
              <a:solidFill>
                <a:srgbClr val="FFFF00"/>
              </a:solidFill>
            </a:endParaRPr>
          </a:p>
          <a:p>
            <a:r>
              <a:rPr lang="en-US" sz="2000" dirty="0">
                <a:solidFill>
                  <a:srgbClr val="FFFF00"/>
                </a:solidFill>
              </a:rPr>
              <a:t>We still claim fair use. </a:t>
            </a:r>
          </a:p>
        </p:txBody>
      </p:sp>
    </p:spTree>
    <p:extLst>
      <p:ext uri="{BB962C8B-B14F-4D97-AF65-F5344CB8AC3E}">
        <p14:creationId xmlns:p14="http://schemas.microsoft.com/office/powerpoint/2010/main" val="1587164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606BB888-078B-D91B-7CC4-272449598301}"/>
            </a:ext>
          </a:extLst>
        </p:cNvPr>
        <p:cNvGrpSpPr/>
        <p:nvPr/>
      </p:nvGrpSpPr>
      <p:grpSpPr>
        <a:xfrm>
          <a:off x="0" y="0"/>
          <a:ext cx="0" cy="0"/>
          <a:chOff x="0" y="0"/>
          <a:chExt cx="0" cy="0"/>
        </a:xfrm>
      </p:grpSpPr>
      <p:pic>
        <p:nvPicPr>
          <p:cNvPr id="4" name="Picture 3" descr="Corrosion 101: What Is Corrosion? Let's Break It Down">
            <a:extLst>
              <a:ext uri="{FF2B5EF4-FFF2-40B4-BE49-F238E27FC236}">
                <a16:creationId xmlns:a16="http://schemas.microsoft.com/office/drawing/2014/main" id="{560C8A7B-D309-79AC-953C-D5CD416CA9B2}"/>
              </a:ext>
            </a:extLst>
          </p:cNvPr>
          <p:cNvPicPr>
            <a:picLocks noChangeAspect="1"/>
          </p:cNvPicPr>
          <p:nvPr/>
        </p:nvPicPr>
        <p:blipFill>
          <a:blip r:embed="rId2"/>
          <a:stretch>
            <a:fillRect/>
          </a:stretch>
        </p:blipFill>
        <p:spPr>
          <a:xfrm>
            <a:off x="0" y="9288"/>
            <a:ext cx="12191999" cy="6848712"/>
          </a:xfrm>
          <a:prstGeom prst="rect">
            <a:avLst/>
          </a:prstGeom>
        </p:spPr>
      </p:pic>
      <p:sp>
        <p:nvSpPr>
          <p:cNvPr id="7" name="TextBox 6">
            <a:extLst>
              <a:ext uri="{FF2B5EF4-FFF2-40B4-BE49-F238E27FC236}">
                <a16:creationId xmlns:a16="http://schemas.microsoft.com/office/drawing/2014/main" id="{A120FC19-E005-1E1D-4DDF-DDD305A228C8}"/>
              </a:ext>
            </a:extLst>
          </p:cNvPr>
          <p:cNvSpPr txBox="1"/>
          <p:nvPr/>
        </p:nvSpPr>
        <p:spPr>
          <a:xfrm>
            <a:off x="6096000" y="4729698"/>
            <a:ext cx="6162472" cy="2123658"/>
          </a:xfrm>
          <a:prstGeom prst="rect">
            <a:avLst/>
          </a:prstGeom>
          <a:gradFill>
            <a:gsLst>
              <a:gs pos="0">
                <a:schemeClr val="accent1">
                  <a:lumMod val="5000"/>
                  <a:lumOff val="95000"/>
                </a:schemeClr>
              </a:gs>
              <a:gs pos="39000">
                <a:schemeClr val="accent1">
                  <a:lumMod val="45000"/>
                  <a:lumOff val="55000"/>
                </a:schemeClr>
              </a:gs>
              <a:gs pos="32000">
                <a:schemeClr val="accent1">
                  <a:lumMod val="45000"/>
                  <a:lumOff val="55000"/>
                </a:schemeClr>
              </a:gs>
              <a:gs pos="73000">
                <a:schemeClr val="accent1">
                  <a:lumMod val="30000"/>
                  <a:lumOff val="70000"/>
                </a:schemeClr>
              </a:gs>
            </a:gsLst>
            <a:lin ang="5400000" scaled="1"/>
          </a:gradFill>
        </p:spPr>
        <p:txBody>
          <a:bodyPr wrap="square">
            <a:spAutoFit/>
          </a:bodyPr>
          <a:lstStyle/>
          <a:p>
            <a:pPr marL="342900" marR="0">
              <a:buNone/>
            </a:pPr>
            <a:r>
              <a:rPr lang="en-US" sz="4400" b="1" dirty="0">
                <a:effectLst/>
                <a:latin typeface="+mn-lt"/>
              </a:rPr>
              <a:t>Corrosion #2 </a:t>
            </a:r>
            <a:endParaRPr lang="en-US" sz="4400" dirty="0">
              <a:effectLst/>
              <a:latin typeface="+mn-lt"/>
            </a:endParaRPr>
          </a:p>
          <a:p>
            <a:pPr marL="342900" lvl="0" indent="-342900" rtl="0" fontAlgn="ctr">
              <a:buFont typeface="Arial" panose="020B0604020202020204" pitchFamily="34" charset="0"/>
              <a:buChar char="•"/>
            </a:pPr>
            <a:r>
              <a:rPr lang="en-US" sz="4400" i="1" dirty="0">
                <a:effectLst/>
                <a:latin typeface="+mn-lt"/>
              </a:rPr>
              <a:t>I know enough. </a:t>
            </a:r>
            <a:endParaRPr lang="en-US" sz="4400" dirty="0">
              <a:effectLst/>
              <a:latin typeface="+mn-lt"/>
            </a:endParaRPr>
          </a:p>
          <a:p>
            <a:pPr marL="342900" lvl="0" indent="-342900" rtl="0" fontAlgn="ctr">
              <a:buFont typeface="Arial" panose="020B0604020202020204" pitchFamily="34" charset="0"/>
              <a:buChar char="•"/>
            </a:pPr>
            <a:r>
              <a:rPr lang="en-US" sz="4400" i="1" dirty="0">
                <a:effectLst/>
                <a:highlight>
                  <a:srgbClr val="FF0000"/>
                </a:highlight>
                <a:latin typeface="+mn-lt"/>
              </a:rPr>
              <a:t>No, you don't </a:t>
            </a:r>
            <a:endParaRPr lang="en-US" sz="2800" dirty="0">
              <a:effectLst/>
              <a:latin typeface="Calibri" panose="020F0502020204030204" pitchFamily="34" charset="0"/>
            </a:endParaRPr>
          </a:p>
        </p:txBody>
      </p:sp>
      <p:sp>
        <p:nvSpPr>
          <p:cNvPr id="3" name="TextBox 2">
            <a:extLst>
              <a:ext uri="{FF2B5EF4-FFF2-40B4-BE49-F238E27FC236}">
                <a16:creationId xmlns:a16="http://schemas.microsoft.com/office/drawing/2014/main" id="{A71F1FF5-2428-7439-8C39-BEC9BCCFCCF5}"/>
              </a:ext>
            </a:extLst>
          </p:cNvPr>
          <p:cNvSpPr txBox="1"/>
          <p:nvPr/>
        </p:nvSpPr>
        <p:spPr>
          <a:xfrm>
            <a:off x="9177236" y="271604"/>
            <a:ext cx="3123445" cy="1538883"/>
          </a:xfrm>
          <a:prstGeom prst="rect">
            <a:avLst/>
          </a:prstGeom>
          <a:noFill/>
        </p:spPr>
        <p:txBody>
          <a:bodyPr wrap="square" rtlCol="0">
            <a:spAutoFit/>
          </a:bodyPr>
          <a:lstStyle/>
          <a:p>
            <a:r>
              <a:rPr lang="en-US" sz="2000" dirty="0" err="1">
                <a:solidFill>
                  <a:srgbClr val="FFFF00"/>
                </a:solidFill>
                <a:highlight>
                  <a:srgbClr val="000000"/>
                </a:highlight>
              </a:rPr>
              <a:t>Youtube</a:t>
            </a:r>
            <a:r>
              <a:rPr lang="en-US" sz="2000" dirty="0">
                <a:solidFill>
                  <a:srgbClr val="FFFF00"/>
                </a:solidFill>
                <a:highlight>
                  <a:srgbClr val="000000"/>
                </a:highlight>
              </a:rPr>
              <a:t> copyright limit.</a:t>
            </a:r>
          </a:p>
          <a:p>
            <a:endParaRPr lang="en-US" sz="2000" dirty="0">
              <a:solidFill>
                <a:srgbClr val="FFFF00"/>
              </a:solidFill>
              <a:highlight>
                <a:srgbClr val="000000"/>
              </a:highlight>
            </a:endParaRPr>
          </a:p>
          <a:p>
            <a:r>
              <a:rPr lang="en-US" sz="1200" b="1" dirty="0">
                <a:solidFill>
                  <a:srgbClr val="FFFF00"/>
                </a:solidFill>
                <a:highlight>
                  <a:srgbClr val="000000"/>
                </a:highlight>
                <a:hlinkClick r:id="rId3"/>
              </a:rPr>
              <a:t>M</a:t>
            </a:r>
            <a:r>
              <a:rPr lang="en-US" sz="1400" b="1" dirty="0">
                <a:solidFill>
                  <a:srgbClr val="FFFF00"/>
                </a:solidFill>
                <a:highlight>
                  <a:srgbClr val="000000"/>
                </a:highlight>
                <a:hlinkClick r:id="rId3"/>
              </a:rPr>
              <a:t>etallica – no leaf clover</a:t>
            </a:r>
            <a:endParaRPr lang="en-US" sz="1400" b="1" dirty="0">
              <a:solidFill>
                <a:srgbClr val="FFFF00"/>
              </a:solidFill>
              <a:highlight>
                <a:srgbClr val="000000"/>
              </a:highlight>
            </a:endParaRPr>
          </a:p>
          <a:p>
            <a:endParaRPr lang="en-US" sz="2000" dirty="0">
              <a:solidFill>
                <a:srgbClr val="FFFF00"/>
              </a:solidFill>
              <a:highlight>
                <a:srgbClr val="000000"/>
              </a:highlight>
            </a:endParaRPr>
          </a:p>
          <a:p>
            <a:r>
              <a:rPr lang="en-US" sz="2000" dirty="0">
                <a:solidFill>
                  <a:srgbClr val="FFFF00"/>
                </a:solidFill>
                <a:highlight>
                  <a:srgbClr val="000000"/>
                </a:highlight>
              </a:rPr>
              <a:t>We still claim fair use. </a:t>
            </a:r>
          </a:p>
        </p:txBody>
      </p:sp>
      <p:sp>
        <p:nvSpPr>
          <p:cNvPr id="5" name="TextBox 4">
            <a:extLst>
              <a:ext uri="{FF2B5EF4-FFF2-40B4-BE49-F238E27FC236}">
                <a16:creationId xmlns:a16="http://schemas.microsoft.com/office/drawing/2014/main" id="{7B3271BE-6889-0739-1538-ED40FFEBF4B8}"/>
              </a:ext>
            </a:extLst>
          </p:cNvPr>
          <p:cNvSpPr txBox="1"/>
          <p:nvPr/>
        </p:nvSpPr>
        <p:spPr>
          <a:xfrm rot="20872001">
            <a:off x="539240" y="586016"/>
            <a:ext cx="5955524" cy="4401205"/>
          </a:xfrm>
          <a:prstGeom prst="rect">
            <a:avLst/>
          </a:prstGeom>
          <a:solidFill>
            <a:srgbClr val="C00000">
              <a:alpha val="50000"/>
            </a:srgbClr>
          </a:solidFill>
        </p:spPr>
        <p:txBody>
          <a:bodyPr wrap="square">
            <a:spAutoFit/>
          </a:bodyPr>
          <a:lstStyle/>
          <a:p>
            <a:r>
              <a:rPr lang="en-US" sz="2800" b="1" dirty="0">
                <a:ln w="22225">
                  <a:solidFill>
                    <a:schemeClr val="tx1"/>
                  </a:solidFill>
                  <a:prstDash val="solid"/>
                </a:ln>
                <a:solidFill>
                  <a:schemeClr val="bg1"/>
                </a:solidFill>
              </a:rPr>
              <a:t>The phrase taps into the American cultural value of rugged individualism and self-sufficiency—the stubborn pride of refusing to ask for help or read the manual. It's instantly relatable because almost everyone has tried to fix something or learn a skill with just enough baseline knowledge to get themselves into trouble.</a:t>
            </a:r>
          </a:p>
        </p:txBody>
      </p:sp>
    </p:spTree>
    <p:extLst>
      <p:ext uri="{BB962C8B-B14F-4D97-AF65-F5344CB8AC3E}">
        <p14:creationId xmlns:p14="http://schemas.microsoft.com/office/powerpoint/2010/main" val="60934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56D7BF6-BC22-7E3B-8F62-6D2F757B14B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4603F1D-414C-12F5-B060-0ACBA7FEF4C5}"/>
              </a:ext>
            </a:extLst>
          </p:cNvPr>
          <p:cNvSpPr txBox="1"/>
          <p:nvPr/>
        </p:nvSpPr>
        <p:spPr>
          <a:xfrm>
            <a:off x="1136072" y="110836"/>
            <a:ext cx="10598727" cy="18158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1" u="none" strike="noStrike" kern="1200" cap="none" spc="0" normalizeH="0" baseline="0" noProof="0" dirty="0">
                <a:ln>
                  <a:noFill/>
                </a:ln>
                <a:solidFill>
                  <a:prstClr val="white"/>
                </a:solidFill>
                <a:effectLst/>
                <a:uLnTx/>
                <a:uFillTx/>
                <a:latin typeface="Aptos" panose="02110004020202020204"/>
                <a:ea typeface="+mn-ea"/>
                <a:cs typeface="+mn-cs"/>
              </a:rPr>
              <a:t>A</a:t>
            </a:r>
            <a:r>
              <a:rPr kumimoji="0" lang="en-US" sz="4800" b="1" i="1" u="none" strike="noStrike" kern="1200" cap="none" spc="0" normalizeH="0" baseline="0" noProof="0" dirty="0">
                <a:ln>
                  <a:noFill/>
                </a:ln>
                <a:solidFill>
                  <a:prstClr val="white"/>
                </a:solidFill>
                <a:effectLst/>
                <a:uLnTx/>
                <a:uFillTx/>
                <a:latin typeface="Aptos" panose="02110004020202020204"/>
                <a:ea typeface="+mn-ea"/>
                <a:cs typeface="+mn-cs"/>
              </a:rPr>
              <a:t> Seahawks </a:t>
            </a:r>
            <a:r>
              <a:rPr kumimoji="0" lang="en-US" sz="4800" b="0" i="1" u="none" strike="noStrike" kern="1200" cap="none" spc="0" normalizeH="0" baseline="0" noProof="0" dirty="0">
                <a:ln>
                  <a:noFill/>
                </a:ln>
                <a:solidFill>
                  <a:prstClr val="white"/>
                </a:solidFill>
                <a:effectLst/>
                <a:uLnTx/>
                <a:uFillTx/>
                <a:latin typeface="Aptos" panose="02110004020202020204"/>
                <a:ea typeface="+mn-ea"/>
                <a:cs typeface="+mn-cs"/>
              </a:rPr>
              <a:t>Riddle: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5 Screens all on the same </a:t>
            </a:r>
            <a:r>
              <a:rPr kumimoji="0" lang="en-US" sz="2800" b="1" i="1"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G-moving</a:t>
            </a: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2800" b="0" i="1"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home 5G </a:t>
            </a:r>
            <a:r>
              <a:rPr kumimoji="0" lang="en-US" sz="2800" b="0" i="1" u="none" strike="noStrike" kern="1200" cap="none" spc="0" normalizeH="0" baseline="0" noProof="0" dirty="0">
                <a:ln>
                  <a:noFill/>
                </a:ln>
                <a:solidFill>
                  <a:prstClr val="white"/>
                </a:solidFill>
                <a:effectLst/>
                <a:uLnTx/>
                <a:uFillTx/>
                <a:latin typeface="Aptos" panose="02110004020202020204"/>
                <a:ea typeface="+mn-ea"/>
                <a:cs typeface="+mn-cs"/>
              </a:rPr>
              <a:t>wi-fi: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2" name="Picture 1" descr="iPad mini (2024) Review: The Third Place - MacStories">
            <a:extLst>
              <a:ext uri="{FF2B5EF4-FFF2-40B4-BE49-F238E27FC236}">
                <a16:creationId xmlns:a16="http://schemas.microsoft.com/office/drawing/2014/main" id="{2606B2AA-811F-37D7-0ACE-64B40417784C}"/>
              </a:ext>
            </a:extLst>
          </p:cNvPr>
          <p:cNvPicPr>
            <a:picLocks noChangeAspect="1"/>
          </p:cNvPicPr>
          <p:nvPr/>
        </p:nvPicPr>
        <p:blipFill>
          <a:blip r:embed="rId2"/>
          <a:stretch>
            <a:fillRect/>
          </a:stretch>
        </p:blipFill>
        <p:spPr>
          <a:xfrm>
            <a:off x="977694" y="1318544"/>
            <a:ext cx="1928534" cy="1402570"/>
          </a:xfrm>
          <a:prstGeom prst="rect">
            <a:avLst/>
          </a:prstGeom>
        </p:spPr>
      </p:pic>
      <p:pic>
        <p:nvPicPr>
          <p:cNvPr id="4" name="Picture 3">
            <a:extLst>
              <a:ext uri="{FF2B5EF4-FFF2-40B4-BE49-F238E27FC236}">
                <a16:creationId xmlns:a16="http://schemas.microsoft.com/office/drawing/2014/main" id="{109304D7-1556-0E4E-4132-D9D6E1BA7446}"/>
              </a:ext>
            </a:extLst>
          </p:cNvPr>
          <p:cNvPicPr>
            <a:picLocks noChangeAspect="1"/>
          </p:cNvPicPr>
          <p:nvPr/>
        </p:nvPicPr>
        <p:blipFill>
          <a:blip r:embed="rId3"/>
          <a:stretch>
            <a:fillRect/>
          </a:stretch>
        </p:blipFill>
        <p:spPr>
          <a:xfrm>
            <a:off x="2957736" y="1331480"/>
            <a:ext cx="1370789" cy="1376698"/>
          </a:xfrm>
          <a:prstGeom prst="rect">
            <a:avLst/>
          </a:prstGeom>
        </p:spPr>
      </p:pic>
      <p:pic>
        <p:nvPicPr>
          <p:cNvPr id="7" name="Picture 6">
            <a:extLst>
              <a:ext uri="{FF2B5EF4-FFF2-40B4-BE49-F238E27FC236}">
                <a16:creationId xmlns:a16="http://schemas.microsoft.com/office/drawing/2014/main" id="{9E01F191-F866-19FB-B097-6281127817F1}"/>
              </a:ext>
            </a:extLst>
          </p:cNvPr>
          <p:cNvPicPr>
            <a:picLocks noChangeAspect="1"/>
          </p:cNvPicPr>
          <p:nvPr/>
        </p:nvPicPr>
        <p:blipFill>
          <a:blip r:embed="rId4"/>
          <a:stretch>
            <a:fillRect/>
          </a:stretch>
        </p:blipFill>
        <p:spPr>
          <a:xfrm>
            <a:off x="4411014" y="1318544"/>
            <a:ext cx="1039984" cy="1389634"/>
          </a:xfrm>
          <a:prstGeom prst="rect">
            <a:avLst/>
          </a:prstGeom>
        </p:spPr>
      </p:pic>
      <p:pic>
        <p:nvPicPr>
          <p:cNvPr id="11" name="Picture 10">
            <a:extLst>
              <a:ext uri="{FF2B5EF4-FFF2-40B4-BE49-F238E27FC236}">
                <a16:creationId xmlns:a16="http://schemas.microsoft.com/office/drawing/2014/main" id="{D6A476D1-E7B8-D458-B29C-EEAE07C0E4CB}"/>
              </a:ext>
            </a:extLst>
          </p:cNvPr>
          <p:cNvPicPr>
            <a:picLocks noChangeAspect="1"/>
          </p:cNvPicPr>
          <p:nvPr/>
        </p:nvPicPr>
        <p:blipFill>
          <a:blip r:embed="rId5"/>
          <a:stretch>
            <a:fillRect/>
          </a:stretch>
        </p:blipFill>
        <p:spPr>
          <a:xfrm>
            <a:off x="6782999" y="1326740"/>
            <a:ext cx="1201809" cy="1367576"/>
          </a:xfrm>
          <a:prstGeom prst="rect">
            <a:avLst/>
          </a:prstGeom>
        </p:spPr>
      </p:pic>
      <p:sp>
        <p:nvSpPr>
          <p:cNvPr id="15" name="TextBox 14">
            <a:extLst>
              <a:ext uri="{FF2B5EF4-FFF2-40B4-BE49-F238E27FC236}">
                <a16:creationId xmlns:a16="http://schemas.microsoft.com/office/drawing/2014/main" id="{05FF41AB-56B6-86B0-FBAF-CE8927513FD8}"/>
              </a:ext>
            </a:extLst>
          </p:cNvPr>
          <p:cNvSpPr txBox="1"/>
          <p:nvPr/>
        </p:nvSpPr>
        <p:spPr>
          <a:xfrm>
            <a:off x="9232799" y="5665885"/>
            <a:ext cx="3630714"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prstClr val="white"/>
                </a:solidFill>
                <a:effectLst/>
                <a:highlight>
                  <a:srgbClr val="000000"/>
                </a:highlight>
                <a:uLnTx/>
                <a:uFillTx/>
                <a:latin typeface="Aptos" panose="02110004020202020204"/>
                <a:ea typeface="+mn-ea"/>
                <a:cs typeface="+mn-cs"/>
              </a:rPr>
              <a:t>Youtube</a:t>
            </a:r>
            <a:r>
              <a:rPr kumimoji="0" lang="en-US" sz="1800" b="0" i="1" u="none" strike="noStrike" kern="1200" cap="none" spc="0" normalizeH="0" baseline="0" noProof="0" dirty="0">
                <a:ln>
                  <a:noFill/>
                </a:ln>
                <a:solidFill>
                  <a:prstClr val="white"/>
                </a:solidFill>
                <a:effectLst/>
                <a:highlight>
                  <a:srgbClr val="000000"/>
                </a:highlight>
                <a:uLnTx/>
                <a:uFillTx/>
                <a:latin typeface="Aptos" panose="02110004020202020204"/>
                <a:ea typeface="+mn-ea"/>
                <a:cs typeface="+mn-cs"/>
              </a:rPr>
              <a:t> copyright limit.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highlight>
                  <a:srgbClr val="000000"/>
                </a:highlight>
                <a:uLnTx/>
                <a:uFillTx/>
                <a:latin typeface="Aptos" panose="02110004020202020204"/>
                <a:ea typeface="+mn-ea"/>
                <a:cs typeface="+mn-cs"/>
                <a:hlinkClick r:id="rId6"/>
              </a:rPr>
              <a:t>The Riddle – 5 for Fighting</a:t>
            </a:r>
            <a:endParaRPr kumimoji="0" lang="en-US" sz="1400" b="0" i="1" u="none" strike="noStrike" kern="1200" cap="none" spc="0" normalizeH="0" baseline="0" noProof="0" dirty="0">
              <a:ln>
                <a:noFill/>
              </a:ln>
              <a:solidFill>
                <a:prstClr val="white"/>
              </a:solidFill>
              <a:effectLst/>
              <a:highlight>
                <a:srgbClr val="000000"/>
              </a:highligh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highlight>
                  <a:srgbClr val="000000"/>
                </a:highlight>
                <a:uLnTx/>
                <a:uFillTx/>
                <a:latin typeface="Aptos" panose="02110004020202020204"/>
                <a:ea typeface="+mn-ea"/>
                <a:cs typeface="+mn-cs"/>
              </a:rPr>
              <a:t>We still claim fair use. </a:t>
            </a:r>
          </a:p>
        </p:txBody>
      </p:sp>
      <p:sp>
        <p:nvSpPr>
          <p:cNvPr id="16" name="TextBox 15">
            <a:extLst>
              <a:ext uri="{FF2B5EF4-FFF2-40B4-BE49-F238E27FC236}">
                <a16:creationId xmlns:a16="http://schemas.microsoft.com/office/drawing/2014/main" id="{FBBDA160-FCB6-7DB4-B140-486B37C77D5B}"/>
              </a:ext>
            </a:extLst>
          </p:cNvPr>
          <p:cNvSpPr txBox="1"/>
          <p:nvPr/>
        </p:nvSpPr>
        <p:spPr>
          <a:xfrm>
            <a:off x="802154" y="2721114"/>
            <a:ext cx="1014649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2 Screens have the game , 3 are blank. WHY? </a:t>
            </a:r>
          </a:p>
        </p:txBody>
      </p:sp>
      <p:sp>
        <p:nvSpPr>
          <p:cNvPr id="3" name="TextBox 2">
            <a:extLst>
              <a:ext uri="{FF2B5EF4-FFF2-40B4-BE49-F238E27FC236}">
                <a16:creationId xmlns:a16="http://schemas.microsoft.com/office/drawing/2014/main" id="{6C8925CC-947C-BCCC-A138-FE53C29BF9A7}"/>
              </a:ext>
            </a:extLst>
          </p:cNvPr>
          <p:cNvSpPr txBox="1"/>
          <p:nvPr/>
        </p:nvSpPr>
        <p:spPr>
          <a:xfrm>
            <a:off x="1136072" y="3872204"/>
            <a:ext cx="4764894" cy="369332"/>
          </a:xfrm>
          <a:prstGeom prst="rect">
            <a:avLst/>
          </a:prstGeom>
          <a:noFill/>
        </p:spPr>
        <p:txBody>
          <a:bodyPr wrap="none" rtlCol="0">
            <a:spAutoFit/>
          </a:bodyPr>
          <a:lstStyle/>
          <a:p>
            <a:r>
              <a:rPr lang="en-US" i="1" dirty="0">
                <a:solidFill>
                  <a:schemeClr val="accent5">
                    <a:lumMod val="60000"/>
                    <a:lumOff val="40000"/>
                  </a:schemeClr>
                </a:solidFill>
              </a:rPr>
              <a:t>You don’t get any hints, but the initials are RDP </a:t>
            </a:r>
          </a:p>
        </p:txBody>
      </p:sp>
      <p:pic>
        <p:nvPicPr>
          <p:cNvPr id="5" name="Picture 4" descr="Amazon.com: Samsung Galaxy S25 5G SM-S931B/DS 256GB 12GB Dual SIM Factory Unlocked GSM Smartphone, 6.2&quot; 120Hz AMOLED Display, 50MP Cameras - International Version (Navy) : Electronics">
            <a:extLst>
              <a:ext uri="{FF2B5EF4-FFF2-40B4-BE49-F238E27FC236}">
                <a16:creationId xmlns:a16="http://schemas.microsoft.com/office/drawing/2014/main" id="{15F88259-6D0A-7AF4-9B89-66D2EE8AA2C7}"/>
              </a:ext>
            </a:extLst>
          </p:cNvPr>
          <p:cNvPicPr>
            <a:picLocks noChangeAspect="1"/>
          </p:cNvPicPr>
          <p:nvPr/>
        </p:nvPicPr>
        <p:blipFill>
          <a:blip r:embed="rId7"/>
          <a:stretch>
            <a:fillRect/>
          </a:stretch>
        </p:blipFill>
        <p:spPr>
          <a:xfrm>
            <a:off x="5524825" y="1318545"/>
            <a:ext cx="1216179" cy="1402570"/>
          </a:xfrm>
          <a:prstGeom prst="rect">
            <a:avLst/>
          </a:prstGeom>
        </p:spPr>
      </p:pic>
    </p:spTree>
    <p:extLst>
      <p:ext uri="{BB962C8B-B14F-4D97-AF65-F5344CB8AC3E}">
        <p14:creationId xmlns:p14="http://schemas.microsoft.com/office/powerpoint/2010/main" val="3582263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6A87B8C7-76AF-4433-2949-0F90CD600349}"/>
            </a:ext>
          </a:extLst>
        </p:cNvPr>
        <p:cNvGrpSpPr/>
        <p:nvPr/>
      </p:nvGrpSpPr>
      <p:grpSpPr>
        <a:xfrm>
          <a:off x="0" y="0"/>
          <a:ext cx="0" cy="0"/>
          <a:chOff x="0" y="0"/>
          <a:chExt cx="0" cy="0"/>
        </a:xfrm>
      </p:grpSpPr>
      <p:pic>
        <p:nvPicPr>
          <p:cNvPr id="9" name="Picture 8" descr="Planning to Fail: Lessons Learned About College &amp; Career Readiness">
            <a:extLst>
              <a:ext uri="{FF2B5EF4-FFF2-40B4-BE49-F238E27FC236}">
                <a16:creationId xmlns:a16="http://schemas.microsoft.com/office/drawing/2014/main" id="{C234EB03-151A-0B6D-165C-69384938FF3A}"/>
              </a:ext>
            </a:extLst>
          </p:cNvPr>
          <p:cNvPicPr>
            <a:picLocks noChangeAspect="1"/>
          </p:cNvPicPr>
          <p:nvPr/>
        </p:nvPicPr>
        <p:blipFill>
          <a:blip r:embed="rId2"/>
          <a:stretch>
            <a:fillRect/>
          </a:stretch>
        </p:blipFill>
        <p:spPr>
          <a:xfrm>
            <a:off x="4448580" y="72429"/>
            <a:ext cx="8268208" cy="4657270"/>
          </a:xfrm>
          <a:prstGeom prst="rect">
            <a:avLst/>
          </a:prstGeom>
        </p:spPr>
      </p:pic>
      <p:sp>
        <p:nvSpPr>
          <p:cNvPr id="7" name="TextBox 6">
            <a:extLst>
              <a:ext uri="{FF2B5EF4-FFF2-40B4-BE49-F238E27FC236}">
                <a16:creationId xmlns:a16="http://schemas.microsoft.com/office/drawing/2014/main" id="{C05ED989-538E-E5BF-11A0-56BA0622BD8F}"/>
              </a:ext>
            </a:extLst>
          </p:cNvPr>
          <p:cNvSpPr txBox="1"/>
          <p:nvPr/>
        </p:nvSpPr>
        <p:spPr>
          <a:xfrm>
            <a:off x="6029528" y="4729698"/>
            <a:ext cx="6162472" cy="2123658"/>
          </a:xfrm>
          <a:prstGeom prst="rect">
            <a:avLst/>
          </a:prstGeom>
          <a:gradFill>
            <a:gsLst>
              <a:gs pos="0">
                <a:schemeClr val="accent1">
                  <a:lumMod val="5000"/>
                  <a:lumOff val="95000"/>
                </a:schemeClr>
              </a:gs>
              <a:gs pos="39000">
                <a:schemeClr val="accent1">
                  <a:lumMod val="45000"/>
                  <a:lumOff val="55000"/>
                </a:schemeClr>
              </a:gs>
              <a:gs pos="32000">
                <a:schemeClr val="accent1">
                  <a:lumMod val="45000"/>
                  <a:lumOff val="55000"/>
                </a:schemeClr>
              </a:gs>
              <a:gs pos="73000">
                <a:schemeClr val="accent1">
                  <a:lumMod val="30000"/>
                  <a:lumOff val="70000"/>
                </a:schemeClr>
              </a:gs>
            </a:gsLst>
            <a:lin ang="5400000" scaled="1"/>
          </a:gradFill>
        </p:spPr>
        <p:txBody>
          <a:bodyPr wrap="square">
            <a:spAutoFit/>
          </a:bodyPr>
          <a:lstStyle/>
          <a:p>
            <a:pPr marL="342900" marR="0">
              <a:buNone/>
            </a:pPr>
            <a:r>
              <a:rPr lang="en-US" sz="4400" i="1" dirty="0">
                <a:effectLst/>
                <a:latin typeface="Times New Roman" panose="02020603050405020304" pitchFamily="18" charset="0"/>
                <a:cs typeface="Times New Roman" panose="02020603050405020304" pitchFamily="18" charset="0"/>
              </a:rPr>
              <a:t>Has your “Sure thing”  “easy fix” ever turned into a trainwreck?  </a:t>
            </a:r>
            <a:endParaRPr lang="en-US" sz="2800" i="1" dirty="0">
              <a:effectLst/>
              <a:latin typeface="Times New Roman" panose="02020603050405020304" pitchFamily="18" charset="0"/>
              <a:cs typeface="Times New Roman" panose="02020603050405020304" pitchFamily="18" charset="0"/>
            </a:endParaRPr>
          </a:p>
        </p:txBody>
      </p:sp>
      <p:pic>
        <p:nvPicPr>
          <p:cNvPr id="2" name="Picture 1" descr="Epic Fail Grunge Stamp – Royalty-Free Vector | VectorStock">
            <a:extLst>
              <a:ext uri="{FF2B5EF4-FFF2-40B4-BE49-F238E27FC236}">
                <a16:creationId xmlns:a16="http://schemas.microsoft.com/office/drawing/2014/main" id="{E6C270E1-0865-5041-EC16-1294A55FF2FE}"/>
              </a:ext>
            </a:extLst>
          </p:cNvPr>
          <p:cNvPicPr>
            <a:picLocks noChangeAspect="1"/>
          </p:cNvPicPr>
          <p:nvPr/>
        </p:nvPicPr>
        <p:blipFill>
          <a:blip r:embed="rId3"/>
          <a:stretch>
            <a:fillRect/>
          </a:stretch>
        </p:blipFill>
        <p:spPr>
          <a:xfrm>
            <a:off x="0" y="2618568"/>
            <a:ext cx="5495925" cy="5067300"/>
          </a:xfrm>
          <a:prstGeom prst="rect">
            <a:avLst/>
          </a:prstGeom>
        </p:spPr>
      </p:pic>
      <p:pic>
        <p:nvPicPr>
          <p:cNvPr id="3" name="Picture 2" descr="Fail PNG, Vector, PSD, and Clipart With Transparent Background for Free Download | Pngtree">
            <a:extLst>
              <a:ext uri="{FF2B5EF4-FFF2-40B4-BE49-F238E27FC236}">
                <a16:creationId xmlns:a16="http://schemas.microsoft.com/office/drawing/2014/main" id="{4C8989B5-982B-5290-EDC8-E6AA502B207E}"/>
              </a:ext>
            </a:extLst>
          </p:cNvPr>
          <p:cNvPicPr>
            <a:picLocks noChangeAspect="1"/>
          </p:cNvPicPr>
          <p:nvPr/>
        </p:nvPicPr>
        <p:blipFill>
          <a:blip r:embed="rId4"/>
          <a:stretch>
            <a:fillRect/>
          </a:stretch>
        </p:blipFill>
        <p:spPr>
          <a:xfrm>
            <a:off x="-321517" y="425514"/>
            <a:ext cx="3169964" cy="1835190"/>
          </a:xfrm>
          <a:prstGeom prst="rect">
            <a:avLst/>
          </a:prstGeom>
        </p:spPr>
      </p:pic>
      <p:pic>
        <p:nvPicPr>
          <p:cNvPr id="8" name="Picture 7" descr="Fail Stock Illustrations – 48,967 Fail Stock Illustrations, Vectors &amp; Clipart - Dreamstime">
            <a:extLst>
              <a:ext uri="{FF2B5EF4-FFF2-40B4-BE49-F238E27FC236}">
                <a16:creationId xmlns:a16="http://schemas.microsoft.com/office/drawing/2014/main" id="{658170DB-3045-50A8-8D5B-CD7F98E96BD5}"/>
              </a:ext>
            </a:extLst>
          </p:cNvPr>
          <p:cNvPicPr>
            <a:picLocks noChangeAspect="1"/>
          </p:cNvPicPr>
          <p:nvPr/>
        </p:nvPicPr>
        <p:blipFill>
          <a:blip r:embed="rId5"/>
          <a:stretch>
            <a:fillRect/>
          </a:stretch>
        </p:blipFill>
        <p:spPr>
          <a:xfrm>
            <a:off x="2848447" y="2995"/>
            <a:ext cx="2257708" cy="2257708"/>
          </a:xfrm>
          <a:prstGeom prst="rect">
            <a:avLst/>
          </a:prstGeom>
        </p:spPr>
      </p:pic>
    </p:spTree>
    <p:extLst>
      <p:ext uri="{BB962C8B-B14F-4D97-AF65-F5344CB8AC3E}">
        <p14:creationId xmlns:p14="http://schemas.microsoft.com/office/powerpoint/2010/main" val="208746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EAA320D5-9CD0-5A9A-724F-254338D5419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2C6E337-3C36-5A70-5884-1ECE1669D003}"/>
              </a:ext>
            </a:extLst>
          </p:cNvPr>
          <p:cNvPicPr>
            <a:picLocks noChangeAspect="1"/>
          </p:cNvPicPr>
          <p:nvPr/>
        </p:nvPicPr>
        <p:blipFill>
          <a:blip r:embed="rId2"/>
          <a:stretch>
            <a:fillRect/>
          </a:stretch>
        </p:blipFill>
        <p:spPr>
          <a:xfrm>
            <a:off x="-725504" y="-867152"/>
            <a:ext cx="12825743" cy="12825743"/>
          </a:xfrm>
          <a:prstGeom prst="rect">
            <a:avLst/>
          </a:prstGeom>
        </p:spPr>
      </p:pic>
      <p:sp>
        <p:nvSpPr>
          <p:cNvPr id="5" name="TextBox 4">
            <a:extLst>
              <a:ext uri="{FF2B5EF4-FFF2-40B4-BE49-F238E27FC236}">
                <a16:creationId xmlns:a16="http://schemas.microsoft.com/office/drawing/2014/main" id="{4402A9EE-04FC-DB64-D85F-F86EF7E69420}"/>
              </a:ext>
            </a:extLst>
          </p:cNvPr>
          <p:cNvSpPr txBox="1"/>
          <p:nvPr/>
        </p:nvSpPr>
        <p:spPr>
          <a:xfrm>
            <a:off x="91761" y="0"/>
            <a:ext cx="4983084" cy="6801862"/>
          </a:xfrm>
          <a:prstGeom prst="rect">
            <a:avLst/>
          </a:prstGeom>
          <a:noFill/>
        </p:spPr>
        <p:txBody>
          <a:bodyPr wrap="square" rtlCol="0">
            <a:spAutoFit/>
          </a:bodyPr>
          <a:lstStyle/>
          <a:p>
            <a:pPr marL="457200" indent="-457200">
              <a:buFont typeface="Wingdings" panose="05000000000000000000" pitchFamily="2" charset="2"/>
              <a:buChar char="q"/>
            </a:pPr>
            <a:r>
              <a:rPr lang="en-US" sz="3200" dirty="0"/>
              <a:t>QUICK!  </a:t>
            </a:r>
          </a:p>
          <a:p>
            <a:pPr marL="457200" indent="-457200">
              <a:buFont typeface="Wingdings" panose="05000000000000000000" pitchFamily="2" charset="2"/>
              <a:buChar char="q"/>
            </a:pPr>
            <a:r>
              <a:rPr lang="en-US" sz="3600" i="1" dirty="0"/>
              <a:t>Calculate the phase angles and spacing</a:t>
            </a:r>
          </a:p>
          <a:p>
            <a:r>
              <a:rPr lang="en-US" sz="3600" i="1" dirty="0"/>
              <a:t>     For  a 4-tower array to        make this radiation pattern.</a:t>
            </a:r>
          </a:p>
          <a:p>
            <a:pPr marL="457200" indent="-457200">
              <a:buFont typeface="Wingdings" panose="05000000000000000000" pitchFamily="2" charset="2"/>
              <a:buChar char="q"/>
            </a:pPr>
            <a:r>
              <a:rPr lang="en-US" sz="3200" dirty="0"/>
              <a:t>And don’t disturb the Eggo plant or their parking lot.</a:t>
            </a:r>
          </a:p>
          <a:p>
            <a:r>
              <a:rPr lang="en-US" sz="3200" dirty="0"/>
              <a:t>I took this very real test in 1988- </a:t>
            </a:r>
            <a:r>
              <a:rPr lang="en-US" sz="3200" dirty="0">
                <a:highlight>
                  <a:srgbClr val="FF0000"/>
                </a:highlight>
              </a:rPr>
              <a:t>FAIL </a:t>
            </a:r>
          </a:p>
          <a:p>
            <a:r>
              <a:rPr lang="en-US" sz="3200" i="1" dirty="0"/>
              <a:t>But YOU </a:t>
            </a:r>
            <a:r>
              <a:rPr lang="en-US" sz="3200" dirty="0"/>
              <a:t>know enough. What’s the answer? </a:t>
            </a:r>
          </a:p>
        </p:txBody>
      </p:sp>
    </p:spTree>
    <p:extLst>
      <p:ext uri="{BB962C8B-B14F-4D97-AF65-F5344CB8AC3E}">
        <p14:creationId xmlns:p14="http://schemas.microsoft.com/office/powerpoint/2010/main" val="382564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E20DCE2-3DC7-C538-4619-7DCB04D1F490}"/>
            </a:ext>
          </a:extLst>
        </p:cNvPr>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E1E00BFD-13F8-EA86-3688-1AB38604B6D7}"/>
              </a:ext>
            </a:extLst>
          </p:cNvPr>
          <p:cNvPicPr>
            <a:picLocks noChangeAspect="1"/>
          </p:cNvPicPr>
          <p:nvPr/>
        </p:nvPicPr>
        <p:blipFill>
          <a:blip r:embed="rId3"/>
          <a:stretch>
            <a:fillRect/>
          </a:stretch>
        </p:blipFill>
        <p:spPr>
          <a:xfrm>
            <a:off x="0" y="1231561"/>
            <a:ext cx="12276499" cy="5626439"/>
          </a:xfrm>
          <a:prstGeom prst="rect">
            <a:avLst/>
          </a:prstGeom>
        </p:spPr>
      </p:pic>
      <p:sp>
        <p:nvSpPr>
          <p:cNvPr id="6" name="TextBox 5">
            <a:extLst>
              <a:ext uri="{FF2B5EF4-FFF2-40B4-BE49-F238E27FC236}">
                <a16:creationId xmlns:a16="http://schemas.microsoft.com/office/drawing/2014/main" id="{71D88A50-536C-B5DB-58E8-9FA4BDDAC002}"/>
              </a:ext>
            </a:extLst>
          </p:cNvPr>
          <p:cNvSpPr txBox="1"/>
          <p:nvPr/>
        </p:nvSpPr>
        <p:spPr>
          <a:xfrm>
            <a:off x="93552" y="72428"/>
            <a:ext cx="9913035" cy="1323439"/>
          </a:xfrm>
          <a:prstGeom prst="rect">
            <a:avLst/>
          </a:prstGeom>
          <a:noFill/>
        </p:spPr>
        <p:txBody>
          <a:bodyPr wrap="none" rtlCol="0">
            <a:spAutoFit/>
          </a:bodyPr>
          <a:lstStyle/>
          <a:p>
            <a:r>
              <a:rPr lang="en-US" sz="4000" b="1" i="1" dirty="0">
                <a:ln>
                  <a:solidFill>
                    <a:schemeClr val="accent2">
                      <a:lumMod val="20000"/>
                      <a:lumOff val="80000"/>
                    </a:schemeClr>
                  </a:solidFill>
                </a:ln>
                <a:solidFill>
                  <a:srgbClr val="FF0000"/>
                </a:solidFill>
              </a:rPr>
              <a:t>THE BIG SECRET. You cannot Acquire THIS</a:t>
            </a:r>
          </a:p>
          <a:p>
            <a:r>
              <a:rPr lang="en-US" sz="4000" b="1" i="1" dirty="0">
                <a:ln>
                  <a:solidFill>
                    <a:schemeClr val="accent2">
                      <a:lumMod val="20000"/>
                      <a:lumOff val="80000"/>
                    </a:schemeClr>
                  </a:solidFill>
                </a:ln>
                <a:solidFill>
                  <a:srgbClr val="FF0000"/>
                </a:solidFill>
              </a:rPr>
              <a:t>Knowledge in a worldly manner. </a:t>
            </a:r>
          </a:p>
        </p:txBody>
      </p:sp>
      <p:sp>
        <p:nvSpPr>
          <p:cNvPr id="8" name="TextBox 7">
            <a:extLst>
              <a:ext uri="{FF2B5EF4-FFF2-40B4-BE49-F238E27FC236}">
                <a16:creationId xmlns:a16="http://schemas.microsoft.com/office/drawing/2014/main" id="{5327B0BD-6AA5-CFD9-0895-AAB43C38E797}"/>
              </a:ext>
            </a:extLst>
          </p:cNvPr>
          <p:cNvSpPr txBox="1"/>
          <p:nvPr/>
        </p:nvSpPr>
        <p:spPr>
          <a:xfrm>
            <a:off x="10556341" y="153297"/>
            <a:ext cx="1720158" cy="3108543"/>
          </a:xfrm>
          <a:prstGeom prst="rect">
            <a:avLst/>
          </a:prstGeom>
          <a:noFill/>
        </p:spPr>
        <p:txBody>
          <a:bodyPr wrap="square" rtlCol="0">
            <a:spAutoFit/>
          </a:bodyPr>
          <a:lstStyle/>
          <a:p>
            <a:r>
              <a:rPr lang="en-US" sz="2800" dirty="0" err="1">
                <a:solidFill>
                  <a:schemeClr val="bg1"/>
                </a:solidFill>
              </a:rPr>
              <a:t>Youtube</a:t>
            </a:r>
            <a:r>
              <a:rPr lang="en-US" sz="2800" dirty="0">
                <a:solidFill>
                  <a:schemeClr val="bg1"/>
                </a:solidFill>
              </a:rPr>
              <a:t> copyright limit. </a:t>
            </a:r>
          </a:p>
          <a:p>
            <a:r>
              <a:rPr lang="en-US" sz="2800" dirty="0">
                <a:solidFill>
                  <a:schemeClr val="bg1"/>
                </a:solidFill>
                <a:hlinkClick r:id="rId4"/>
              </a:rPr>
              <a:t>P e a c e </a:t>
            </a:r>
            <a:endParaRPr lang="en-US" sz="2800" dirty="0">
              <a:solidFill>
                <a:schemeClr val="bg1"/>
              </a:solidFill>
            </a:endParaRPr>
          </a:p>
          <a:p>
            <a:r>
              <a:rPr lang="en-US" sz="2800" dirty="0">
                <a:solidFill>
                  <a:schemeClr val="bg1"/>
                </a:solidFill>
              </a:rPr>
              <a:t>We still claim fair use. </a:t>
            </a:r>
          </a:p>
        </p:txBody>
      </p:sp>
    </p:spTree>
    <p:extLst>
      <p:ext uri="{BB962C8B-B14F-4D97-AF65-F5344CB8AC3E}">
        <p14:creationId xmlns:p14="http://schemas.microsoft.com/office/powerpoint/2010/main" val="2516083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66F8915-E293-2AB2-78AF-A28BD24F9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4DEAA4-9142-0330-C8A9-5320874307EC}"/>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59B6094E-1BB4-8F59-B3ED-BA920B66B339}"/>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06EEA354-1B78-14B0-12CC-E9A4F55BAF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501" y="254501"/>
            <a:ext cx="6348997" cy="6348997"/>
          </a:xfrm>
          <a:prstGeom prst="rect">
            <a:avLst/>
          </a:prstGeom>
        </p:spPr>
      </p:pic>
      <p:sp>
        <p:nvSpPr>
          <p:cNvPr id="6" name="TextBox 5">
            <a:extLst>
              <a:ext uri="{FF2B5EF4-FFF2-40B4-BE49-F238E27FC236}">
                <a16:creationId xmlns:a16="http://schemas.microsoft.com/office/drawing/2014/main" id="{60A3F70E-1AFA-2C82-DA76-5D8FBDF3BFBE}"/>
              </a:ext>
            </a:extLst>
          </p:cNvPr>
          <p:cNvSpPr txBox="1"/>
          <p:nvPr/>
        </p:nvSpPr>
        <p:spPr>
          <a:xfrm>
            <a:off x="0" y="1"/>
            <a:ext cx="12192000" cy="8780636"/>
          </a:xfrm>
          <a:prstGeom prst="rect">
            <a:avLst/>
          </a:prstGeom>
          <a:solidFill>
            <a:srgbClr val="92D050"/>
          </a:solidFill>
        </p:spPr>
        <p:txBody>
          <a:bodyPr wrap="square">
            <a:spAutoFit/>
          </a:bodyPr>
          <a:lstStyle/>
          <a:p>
            <a:pPr marL="0" marR="0">
              <a:buNone/>
            </a:pPr>
            <a:r>
              <a:rPr lang="en-US" sz="1800" dirty="0">
                <a:effectLst/>
                <a:latin typeface="+mn-lt"/>
              </a:rPr>
              <a:t> </a:t>
            </a:r>
          </a:p>
          <a:p>
            <a:pPr marL="0" marR="0">
              <a:buNone/>
            </a:pPr>
            <a:r>
              <a:rPr lang="en-US" sz="1800" b="1" i="1" dirty="0">
                <a:effectLst/>
                <a:latin typeface="+mn-lt"/>
              </a:rPr>
              <a:t>One of my jobs as a trainer </a:t>
            </a:r>
            <a:r>
              <a:rPr lang="en-US" b="1" i="1" dirty="0"/>
              <a:t>was</a:t>
            </a:r>
            <a:r>
              <a:rPr lang="en-US" sz="1800" b="1" i="1" dirty="0">
                <a:effectLst/>
                <a:latin typeface="+mn-lt"/>
              </a:rPr>
              <a:t> to identify teachable people,</a:t>
            </a:r>
            <a:endParaRPr lang="en-US" sz="1800" dirty="0">
              <a:effectLst/>
              <a:latin typeface="+mn-lt"/>
            </a:endParaRPr>
          </a:p>
          <a:p>
            <a:pPr marL="0" marR="0">
              <a:buNone/>
            </a:pPr>
            <a:r>
              <a:rPr lang="en-US" sz="1800" b="1" i="1" dirty="0">
                <a:effectLst/>
                <a:latin typeface="+mn-lt"/>
              </a:rPr>
              <a:t>They are VERY rare. </a:t>
            </a:r>
            <a:endParaRPr lang="en-US" sz="1800" dirty="0">
              <a:effectLst/>
              <a:latin typeface="+mn-lt"/>
            </a:endParaRPr>
          </a:p>
          <a:p>
            <a:pPr marL="0" marR="0">
              <a:buNone/>
            </a:pPr>
            <a:r>
              <a:rPr lang="en-US" sz="1800" dirty="0">
                <a:effectLst/>
                <a:latin typeface="+mn-lt"/>
                <a:hlinkClick r:id="rId3"/>
              </a:rPr>
              <a:t>Proverbs 12:1 (NLT)</a:t>
            </a:r>
            <a:endParaRPr lang="en-US" sz="1800" dirty="0">
              <a:effectLst/>
              <a:latin typeface="+mn-lt"/>
            </a:endParaRPr>
          </a:p>
          <a:p>
            <a:pPr marL="0" marR="0">
              <a:buNone/>
            </a:pPr>
            <a:r>
              <a:rPr lang="en-US" sz="1800" dirty="0">
                <a:solidFill>
                  <a:schemeClr val="tx1"/>
                </a:solidFill>
                <a:effectLst/>
                <a:latin typeface="+mn-lt"/>
              </a:rPr>
              <a:t>To learn, you must love discipline; it is stupid to hate correction.</a:t>
            </a:r>
          </a:p>
          <a:p>
            <a:pPr marL="0" marR="0">
              <a:buNone/>
            </a:pPr>
            <a:r>
              <a:rPr lang="en-US" sz="1800" dirty="0">
                <a:effectLst/>
                <a:latin typeface="+mn-lt"/>
                <a:hlinkClick r:id="rId4"/>
              </a:rPr>
              <a:t>Proverbs 17:10 (NLT)</a:t>
            </a:r>
            <a:endParaRPr lang="en-US" sz="1800" dirty="0">
              <a:effectLst/>
              <a:latin typeface="+mn-lt"/>
            </a:endParaRPr>
          </a:p>
          <a:p>
            <a:pPr marL="0" marR="0">
              <a:buNone/>
            </a:pPr>
            <a:r>
              <a:rPr lang="en-US" sz="1800" dirty="0">
                <a:solidFill>
                  <a:schemeClr val="tx1"/>
                </a:solidFill>
                <a:effectLst/>
                <a:latin typeface="+mn-lt"/>
              </a:rPr>
              <a:t>A single rebuke does more for a person of understanding than a hundred lashes on the back of a fool.</a:t>
            </a:r>
          </a:p>
          <a:p>
            <a:pPr marL="0" marR="0">
              <a:buNone/>
            </a:pPr>
            <a:r>
              <a:rPr lang="en-US" sz="1800" dirty="0">
                <a:effectLst/>
                <a:latin typeface="+mn-lt"/>
                <a:hlinkClick r:id="rId5"/>
              </a:rPr>
              <a:t>Proverbs 21:11 (NLT)</a:t>
            </a:r>
            <a:endParaRPr lang="en-US" sz="1800" dirty="0">
              <a:effectLst/>
              <a:latin typeface="+mn-lt"/>
            </a:endParaRPr>
          </a:p>
          <a:p>
            <a:pPr marL="0" marR="0">
              <a:buNone/>
            </a:pPr>
            <a:r>
              <a:rPr lang="en-US" sz="1800" dirty="0">
                <a:solidFill>
                  <a:schemeClr val="tx1"/>
                </a:solidFill>
                <a:effectLst/>
                <a:latin typeface="+mn-lt"/>
              </a:rPr>
              <a:t>If you punish a mocker, the simpleminded become wise; if you instruct the wise, they will be all the wiser.</a:t>
            </a:r>
          </a:p>
          <a:p>
            <a:pPr marL="0" marR="0">
              <a:buNone/>
            </a:pPr>
            <a:r>
              <a:rPr lang="en-US" sz="1800" dirty="0">
                <a:effectLst/>
                <a:latin typeface="+mn-lt"/>
                <a:hlinkClick r:id="rId6"/>
              </a:rPr>
              <a:t>James 3:16 (NLT)</a:t>
            </a:r>
            <a:endParaRPr lang="en-US" sz="1800" dirty="0">
              <a:effectLst/>
              <a:latin typeface="+mn-lt"/>
            </a:endParaRPr>
          </a:p>
          <a:p>
            <a:pPr marL="0" marR="0">
              <a:buNone/>
            </a:pPr>
            <a:r>
              <a:rPr lang="en-US" sz="1800" dirty="0">
                <a:solidFill>
                  <a:schemeClr val="tx1"/>
                </a:solidFill>
                <a:effectLst/>
                <a:latin typeface="+mn-lt"/>
              </a:rPr>
              <a:t>For wherever there is jealousy and selfish ambition, there you will find disorder and evil of every kind.</a:t>
            </a:r>
          </a:p>
          <a:p>
            <a:pPr marL="0" marR="0">
              <a:buNone/>
            </a:pPr>
            <a:r>
              <a:rPr lang="en-US" sz="1800" dirty="0">
                <a:effectLst/>
                <a:latin typeface="+mn-lt"/>
                <a:hlinkClick r:id="rId7"/>
              </a:rPr>
              <a:t>James 3:17 (NLT)</a:t>
            </a:r>
            <a:endParaRPr lang="en-US" sz="1800" dirty="0">
              <a:effectLst/>
              <a:latin typeface="+mn-lt"/>
            </a:endParaRPr>
          </a:p>
          <a:p>
            <a:pPr marL="0" marR="0">
              <a:buNone/>
            </a:pPr>
            <a:r>
              <a:rPr lang="en-US" sz="1800" dirty="0">
                <a:solidFill>
                  <a:schemeClr val="tx1"/>
                </a:solidFill>
                <a:effectLst/>
                <a:latin typeface="+mn-lt"/>
              </a:rPr>
              <a:t>But the wisdom from above is first of all pure. It is also peace loving, gentle at all times, and willing to yield to others. It is full of mercy and the fruit of good deeds. It shows no favoritism and is always sincere.</a:t>
            </a:r>
          </a:p>
          <a:p>
            <a:pPr marL="0" marR="0">
              <a:buNone/>
            </a:pPr>
            <a:r>
              <a:rPr lang="en-US" sz="1800" dirty="0">
                <a:effectLst/>
                <a:latin typeface="+mn-lt"/>
                <a:hlinkClick r:id="rId8"/>
              </a:rPr>
              <a:t>Proverbs 12:15 (NLT)</a:t>
            </a:r>
            <a:endParaRPr lang="en-US" sz="1800" dirty="0">
              <a:effectLst/>
              <a:latin typeface="+mn-lt"/>
            </a:endParaRPr>
          </a:p>
          <a:p>
            <a:pPr marL="0" marR="0">
              <a:buNone/>
            </a:pPr>
            <a:r>
              <a:rPr lang="en-US" sz="1800" dirty="0">
                <a:solidFill>
                  <a:schemeClr val="tx1"/>
                </a:solidFill>
                <a:effectLst/>
                <a:latin typeface="+mn-lt"/>
              </a:rPr>
              <a:t>Fools think their own way is right, but the wise listen to others.</a:t>
            </a:r>
          </a:p>
          <a:p>
            <a:pPr marL="0" marR="0">
              <a:buNone/>
            </a:pPr>
            <a:r>
              <a:rPr lang="en-US" sz="1800" dirty="0">
                <a:effectLst/>
                <a:latin typeface="+mn-lt"/>
                <a:hlinkClick r:id="rId9"/>
              </a:rPr>
              <a:t>Proverbs 12:14 (NLT)</a:t>
            </a:r>
            <a:endParaRPr lang="en-US" sz="1800" dirty="0">
              <a:effectLst/>
              <a:latin typeface="+mn-lt"/>
            </a:endParaRPr>
          </a:p>
          <a:p>
            <a:pPr marL="0" marR="0">
              <a:buNone/>
            </a:pPr>
            <a:r>
              <a:rPr lang="en-US" sz="1800" dirty="0">
                <a:solidFill>
                  <a:schemeClr val="tx1"/>
                </a:solidFill>
                <a:effectLst/>
                <a:latin typeface="+mn-lt"/>
              </a:rPr>
              <a:t>Wise words bring many benefits, and hard work brings rewards.</a:t>
            </a:r>
          </a:p>
          <a:p>
            <a:pPr marL="0" marR="0">
              <a:buNone/>
            </a:pPr>
            <a:r>
              <a:rPr lang="en-US" sz="1800" dirty="0">
                <a:effectLst/>
                <a:latin typeface="+mn-lt"/>
                <a:hlinkClick r:id="rId10"/>
              </a:rPr>
              <a:t>Mark 4:24 (NLT)</a:t>
            </a:r>
            <a:endParaRPr lang="en-US" sz="1800" dirty="0">
              <a:effectLst/>
              <a:latin typeface="+mn-lt"/>
            </a:endParaRPr>
          </a:p>
          <a:p>
            <a:pPr marL="0" marR="0">
              <a:buNone/>
            </a:pPr>
            <a:r>
              <a:rPr lang="en-US" sz="1800" dirty="0">
                <a:solidFill>
                  <a:schemeClr val="tx1"/>
                </a:solidFill>
                <a:effectLst/>
                <a:latin typeface="+mn-lt"/>
              </a:rPr>
              <a:t>Then he added, “Pay close attention to what you hear. The closer you listen, the more understanding you will be given —and you will receive even more.</a:t>
            </a:r>
          </a:p>
          <a:p>
            <a:pPr marL="0" marR="0">
              <a:buNone/>
            </a:pPr>
            <a:r>
              <a:rPr lang="en-US" sz="1800" dirty="0">
                <a:effectLst/>
                <a:latin typeface="+mn-lt"/>
                <a:hlinkClick r:id="rId11"/>
              </a:rPr>
              <a:t>Psalms 119:124 (NLT)</a:t>
            </a:r>
            <a:endParaRPr lang="en-US" sz="1800" dirty="0">
              <a:effectLst/>
              <a:latin typeface="+mn-lt"/>
            </a:endParaRPr>
          </a:p>
          <a:p>
            <a:pPr marL="0" marR="0">
              <a:buNone/>
            </a:pPr>
            <a:r>
              <a:rPr lang="en-US" sz="1800" dirty="0">
                <a:solidFill>
                  <a:schemeClr val="tx1"/>
                </a:solidFill>
                <a:effectLst/>
                <a:latin typeface="+mn-lt"/>
              </a:rPr>
              <a:t>I am your servant; deal with me in unfailing love, and teach me your decrees.</a:t>
            </a:r>
          </a:p>
          <a:p>
            <a:pPr marL="0" marR="0">
              <a:buNone/>
            </a:pPr>
            <a:r>
              <a:rPr lang="en-US" sz="3600" dirty="0">
                <a:solidFill>
                  <a:srgbClr val="FF0000"/>
                </a:solidFill>
                <a:effectLst/>
                <a:latin typeface="Stencil" panose="040409050D0802020404" pitchFamily="82" charset="0"/>
              </a:rPr>
              <a:t>USE IT or LOSE IT </a:t>
            </a:r>
          </a:p>
          <a:p>
            <a:pPr lvl="0" rtl="0" fontAlgn="ctr"/>
            <a:r>
              <a:rPr lang="en-US" sz="3600" b="1" i="1" dirty="0">
                <a:solidFill>
                  <a:srgbClr val="FF0000"/>
                </a:solidFill>
                <a:effectLst/>
                <a:latin typeface="Stencil" panose="040409050D0802020404" pitchFamily="82" charset="0"/>
              </a:rPr>
              <a:t>             - Christ</a:t>
            </a:r>
            <a:endParaRPr lang="en-US" sz="3600" dirty="0">
              <a:solidFill>
                <a:srgbClr val="FF0000"/>
              </a:solidFill>
              <a:effectLst/>
              <a:latin typeface="Stencil" panose="040409050D0802020404" pitchFamily="82" charset="0"/>
            </a:endParaRPr>
          </a:p>
          <a:p>
            <a:pPr marL="0" marR="0">
              <a:buNone/>
            </a:pPr>
            <a:r>
              <a:rPr lang="en-US" sz="1800" dirty="0">
                <a:effectLst/>
                <a:latin typeface="+mn-lt"/>
                <a:hlinkClick r:id="rId12"/>
              </a:rPr>
              <a:t>Mark 4:25 (NLT)</a:t>
            </a:r>
            <a:endParaRPr lang="en-US" sz="1800" dirty="0">
              <a:effectLst/>
              <a:latin typeface="+mn-lt"/>
            </a:endParaRPr>
          </a:p>
          <a:p>
            <a:pPr marL="0" marR="0">
              <a:buNone/>
            </a:pPr>
            <a:r>
              <a:rPr lang="en-US" sz="1800" dirty="0">
                <a:solidFill>
                  <a:schemeClr val="tx1"/>
                </a:solidFill>
                <a:effectLst/>
                <a:latin typeface="+mn-lt"/>
              </a:rPr>
              <a:t>To those who listen to my teaching, more understanding will be given. But for those who are not listening, even what little understanding they have will be taken away from them.”</a:t>
            </a:r>
          </a:p>
          <a:p>
            <a:pPr marL="0" marR="0">
              <a:buNone/>
            </a:pPr>
            <a:r>
              <a:rPr lang="en-US" sz="1800" dirty="0">
                <a:solidFill>
                  <a:schemeClr val="tx1"/>
                </a:solidFill>
                <a:effectLst/>
                <a:latin typeface="+mn-lt"/>
              </a:rPr>
              <a:t> </a:t>
            </a:r>
            <a:endParaRPr lang="en-US" sz="1600" dirty="0">
              <a:solidFill>
                <a:srgbClr val="121212"/>
              </a:solidFill>
              <a:effectLst/>
              <a:latin typeface="Stencil" panose="040409050D0802020404" pitchFamily="82" charset="0"/>
            </a:endParaRPr>
          </a:p>
        </p:txBody>
      </p:sp>
    </p:spTree>
    <p:extLst>
      <p:ext uri="{BB962C8B-B14F-4D97-AF65-F5344CB8AC3E}">
        <p14:creationId xmlns:p14="http://schemas.microsoft.com/office/powerpoint/2010/main" val="3749364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E1639-DCFA-D004-2530-1866040A91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28739-C2D5-46E7-C275-A48AA70A152E}"/>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2A25F474-25FF-4617-2F8F-E58C3CB43FB7}"/>
              </a:ext>
            </a:extLst>
          </p:cNvPr>
          <p:cNvSpPr>
            <a:spLocks noGrp="1"/>
          </p:cNvSpPr>
          <p:nvPr>
            <p:ph type="subTitle" idx="1"/>
          </p:nvPr>
        </p:nvSpPr>
        <p:spPr/>
        <p:txBody>
          <a:bodyPr/>
          <a:lstStyle/>
          <a:p>
            <a:endParaRPr lang="en-US"/>
          </a:p>
        </p:txBody>
      </p:sp>
      <p:sp>
        <p:nvSpPr>
          <p:cNvPr id="6" name="TextBox 5">
            <a:extLst>
              <a:ext uri="{FF2B5EF4-FFF2-40B4-BE49-F238E27FC236}">
                <a16:creationId xmlns:a16="http://schemas.microsoft.com/office/drawing/2014/main" id="{18E1F33B-D45F-D99B-E008-2B49DC8A8FD6}"/>
              </a:ext>
            </a:extLst>
          </p:cNvPr>
          <p:cNvSpPr txBox="1"/>
          <p:nvPr/>
        </p:nvSpPr>
        <p:spPr>
          <a:xfrm>
            <a:off x="0" y="101337"/>
            <a:ext cx="12192000" cy="6801862"/>
          </a:xfrm>
          <a:prstGeom prst="rect">
            <a:avLst/>
          </a:prstGeom>
          <a:solidFill>
            <a:srgbClr val="92D050"/>
          </a:solidFill>
        </p:spPr>
        <p:txBody>
          <a:bodyPr wrap="square">
            <a:spAutoFit/>
          </a:bodyPr>
          <a:lstStyle/>
          <a:p>
            <a:pPr marL="0" marR="0">
              <a:buNone/>
            </a:pPr>
            <a:r>
              <a:rPr lang="en-US" sz="4000" dirty="0">
                <a:solidFill>
                  <a:srgbClr val="FF0000"/>
                </a:solidFill>
                <a:effectLst/>
                <a:latin typeface="Stencil" panose="040409050D0802020404" pitchFamily="82" charset="0"/>
              </a:rPr>
              <a:t>USE IT or LOSE IT </a:t>
            </a:r>
          </a:p>
          <a:p>
            <a:pPr lvl="0" rtl="0" fontAlgn="ctr"/>
            <a:r>
              <a:rPr lang="en-US" sz="4000" b="1" i="1" dirty="0">
                <a:solidFill>
                  <a:srgbClr val="FF0000"/>
                </a:solidFill>
                <a:effectLst/>
                <a:latin typeface="Stencil" panose="040409050D0802020404" pitchFamily="82" charset="0"/>
              </a:rPr>
              <a:t>             - </a:t>
            </a:r>
            <a:r>
              <a:rPr lang="en-US" sz="4000" i="1" dirty="0">
                <a:solidFill>
                  <a:srgbClr val="FF0000"/>
                </a:solidFill>
                <a:effectLst/>
                <a:latin typeface="Stencil" panose="040409050D0802020404" pitchFamily="82" charset="0"/>
              </a:rPr>
              <a:t>Christ</a:t>
            </a:r>
            <a:endParaRPr lang="en-US" sz="4000" dirty="0">
              <a:solidFill>
                <a:srgbClr val="FF0000"/>
              </a:solidFill>
              <a:effectLst/>
              <a:latin typeface="Stencil" panose="040409050D0802020404" pitchFamily="82" charset="0"/>
            </a:endParaRPr>
          </a:p>
          <a:p>
            <a:pPr marL="0" marR="0">
              <a:buNone/>
            </a:pPr>
            <a:r>
              <a:rPr lang="en-US" sz="4000" dirty="0">
                <a:effectLst/>
                <a:latin typeface="+mn-lt"/>
                <a:hlinkClick r:id="rId2"/>
              </a:rPr>
              <a:t>Mark 4:25 (NLT)</a:t>
            </a:r>
            <a:endParaRPr lang="en-US" sz="4000" dirty="0">
              <a:effectLst/>
              <a:latin typeface="+mn-lt"/>
            </a:endParaRPr>
          </a:p>
          <a:p>
            <a:pPr marL="0" marR="0">
              <a:buNone/>
            </a:pPr>
            <a:r>
              <a:rPr lang="en-US" sz="4000" dirty="0">
                <a:solidFill>
                  <a:schemeClr val="tx1"/>
                </a:solidFill>
                <a:effectLst/>
                <a:latin typeface="+mn-lt"/>
              </a:rPr>
              <a:t>To those who listen to my teaching, more understanding will be given. But for those who are not listening, even what little understanding they have will be taken away from them.”</a:t>
            </a:r>
          </a:p>
          <a:p>
            <a:pPr marL="0" marR="0">
              <a:buNone/>
            </a:pPr>
            <a:r>
              <a:rPr lang="en-US" sz="4000" dirty="0">
                <a:solidFill>
                  <a:schemeClr val="tx1"/>
                </a:solidFill>
                <a:effectLst/>
                <a:latin typeface="+mn-lt"/>
              </a:rPr>
              <a:t> </a:t>
            </a:r>
          </a:p>
          <a:p>
            <a:pPr marL="0" marR="0">
              <a:buNone/>
            </a:pPr>
            <a:endParaRPr lang="en-US" sz="4000" dirty="0"/>
          </a:p>
          <a:p>
            <a:pPr marL="0" marR="0">
              <a:buNone/>
            </a:pPr>
            <a:endParaRPr lang="en-US" sz="4000" dirty="0">
              <a:solidFill>
                <a:srgbClr val="121212"/>
              </a:solidFill>
              <a:effectLst/>
              <a:latin typeface="Stencil" panose="040409050D0802020404" pitchFamily="82" charset="0"/>
            </a:endParaRPr>
          </a:p>
          <a:p>
            <a:pPr marL="0" marR="0">
              <a:buNone/>
            </a:pPr>
            <a:endParaRPr lang="en-US" sz="3600" dirty="0">
              <a:solidFill>
                <a:srgbClr val="121212"/>
              </a:solidFill>
              <a:effectLst/>
              <a:latin typeface="Stencil" panose="040409050D0802020404" pitchFamily="82" charset="0"/>
            </a:endParaRPr>
          </a:p>
        </p:txBody>
      </p:sp>
    </p:spTree>
    <p:extLst>
      <p:ext uri="{BB962C8B-B14F-4D97-AF65-F5344CB8AC3E}">
        <p14:creationId xmlns:p14="http://schemas.microsoft.com/office/powerpoint/2010/main" val="1504072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EDBDE6D-9987-F4D5-17E8-3AFECE433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DD0E5-5F19-751F-CCB3-F84D236A8720}"/>
              </a:ext>
            </a:extLst>
          </p:cNvPr>
          <p:cNvSpPr>
            <a:spLocks noGrp="1"/>
          </p:cNvSpPr>
          <p:nvPr>
            <p:ph type="ctrTitle"/>
          </p:nvPr>
        </p:nvSpPr>
        <p:spPr/>
        <p:txBody>
          <a:bodyPr/>
          <a:lstStyle/>
          <a:p>
            <a:endParaRPr lang="en-US" dirty="0"/>
          </a:p>
        </p:txBody>
      </p:sp>
      <p:sp>
        <p:nvSpPr>
          <p:cNvPr id="6" name="TextBox 5">
            <a:extLst>
              <a:ext uri="{FF2B5EF4-FFF2-40B4-BE49-F238E27FC236}">
                <a16:creationId xmlns:a16="http://schemas.microsoft.com/office/drawing/2014/main" id="{B744E282-5390-DC1E-A156-16929A4024A9}"/>
              </a:ext>
            </a:extLst>
          </p:cNvPr>
          <p:cNvSpPr txBox="1"/>
          <p:nvPr/>
        </p:nvSpPr>
        <p:spPr>
          <a:xfrm>
            <a:off x="152399" y="85863"/>
            <a:ext cx="6580910" cy="3785652"/>
          </a:xfrm>
          <a:prstGeom prst="rect">
            <a:avLst/>
          </a:prstGeom>
          <a:noFill/>
        </p:spPr>
        <p:txBody>
          <a:bodyPr wrap="square">
            <a:spAutoFit/>
          </a:bodyPr>
          <a:lstStyle/>
          <a:p>
            <a:pPr marL="0" marR="0">
              <a:lnSpc>
                <a:spcPct val="100000"/>
              </a:lnSpc>
              <a:buNone/>
            </a:pPr>
            <a:r>
              <a:rPr lang="en-US" sz="4000" dirty="0">
                <a:solidFill>
                  <a:srgbClr val="FFFF00"/>
                </a:solidFill>
                <a:effectLst/>
                <a:latin typeface="Stencil" panose="040409050D0802020404" pitchFamily="82" charset="0"/>
              </a:rPr>
              <a:t>EVEN the neurologist knows: </a:t>
            </a:r>
          </a:p>
          <a:p>
            <a:pPr marL="0" marR="0">
              <a:lnSpc>
                <a:spcPct val="100000"/>
              </a:lnSpc>
              <a:buNone/>
            </a:pPr>
            <a:endParaRPr lang="en-US" sz="4000" dirty="0">
              <a:solidFill>
                <a:srgbClr val="FFFF00"/>
              </a:solidFill>
              <a:effectLst/>
              <a:latin typeface="+mn-lt"/>
            </a:endParaRPr>
          </a:p>
          <a:p>
            <a:pPr marL="0" marR="0">
              <a:lnSpc>
                <a:spcPct val="100000"/>
              </a:lnSpc>
              <a:buNone/>
            </a:pPr>
            <a:r>
              <a:rPr lang="en-US" sz="4000" dirty="0">
                <a:solidFill>
                  <a:srgbClr val="FFFF00"/>
                </a:solidFill>
                <a:effectLst/>
                <a:latin typeface="+mn-lt"/>
              </a:rPr>
              <a:t>Principles of Neuroplasticity: </a:t>
            </a:r>
          </a:p>
          <a:p>
            <a:pPr marL="0" marR="0">
              <a:lnSpc>
                <a:spcPct val="100000"/>
              </a:lnSpc>
              <a:buNone/>
            </a:pPr>
            <a:endParaRPr lang="en-US" sz="4000" dirty="0">
              <a:solidFill>
                <a:srgbClr val="FFFF00"/>
              </a:solidFill>
            </a:endParaRPr>
          </a:p>
          <a:p>
            <a:pPr marL="0" marR="0">
              <a:lnSpc>
                <a:spcPct val="100000"/>
              </a:lnSpc>
              <a:buNone/>
            </a:pPr>
            <a:r>
              <a:rPr lang="en-US" sz="4000" b="1" dirty="0">
                <a:solidFill>
                  <a:srgbClr val="FFFF00"/>
                </a:solidFill>
                <a:effectLst/>
                <a:latin typeface="+mn-lt"/>
              </a:rPr>
              <a:t>Use it or Lose it</a:t>
            </a:r>
            <a:endParaRPr lang="en-US" sz="9600" b="1" dirty="0">
              <a:solidFill>
                <a:srgbClr val="FFFF00"/>
              </a:solidFill>
              <a:effectLst/>
              <a:latin typeface="Poppins" panose="00000500000000000000" pitchFamily="2" charset="0"/>
            </a:endParaRPr>
          </a:p>
        </p:txBody>
      </p:sp>
      <p:pic>
        <p:nvPicPr>
          <p:cNvPr id="8" name="Picture 7">
            <a:extLst>
              <a:ext uri="{FF2B5EF4-FFF2-40B4-BE49-F238E27FC236}">
                <a16:creationId xmlns:a16="http://schemas.microsoft.com/office/drawing/2014/main" id="{26C2CECF-DDB4-7CB3-74D2-9579902FDF3C}"/>
              </a:ext>
            </a:extLst>
          </p:cNvPr>
          <p:cNvPicPr>
            <a:picLocks noChangeAspect="1"/>
          </p:cNvPicPr>
          <p:nvPr/>
        </p:nvPicPr>
        <p:blipFill>
          <a:blip r:embed="rId2"/>
          <a:stretch>
            <a:fillRect/>
          </a:stretch>
        </p:blipFill>
        <p:spPr>
          <a:xfrm>
            <a:off x="6622473" y="0"/>
            <a:ext cx="5569527" cy="6858000"/>
          </a:xfrm>
          <a:prstGeom prst="rect">
            <a:avLst/>
          </a:prstGeom>
        </p:spPr>
      </p:pic>
      <p:sp>
        <p:nvSpPr>
          <p:cNvPr id="10" name="TextBox 9">
            <a:extLst>
              <a:ext uri="{FF2B5EF4-FFF2-40B4-BE49-F238E27FC236}">
                <a16:creationId xmlns:a16="http://schemas.microsoft.com/office/drawing/2014/main" id="{F529267A-09D8-2F91-1EC0-94E1B4B81663}"/>
              </a:ext>
            </a:extLst>
          </p:cNvPr>
          <p:cNvSpPr txBox="1"/>
          <p:nvPr/>
        </p:nvSpPr>
        <p:spPr>
          <a:xfrm>
            <a:off x="166254" y="5734734"/>
            <a:ext cx="6130636" cy="830997"/>
          </a:xfrm>
          <a:prstGeom prst="rect">
            <a:avLst/>
          </a:prstGeom>
          <a:noFill/>
        </p:spPr>
        <p:txBody>
          <a:bodyPr wrap="square">
            <a:spAutoFit/>
          </a:bodyPr>
          <a:lstStyle/>
          <a:p>
            <a:r>
              <a:rPr lang="en-US" sz="2400" b="1" i="1" dirty="0">
                <a:solidFill>
                  <a:srgbClr val="FFFF00"/>
                </a:solidFill>
                <a:hlinkClick r:id="rId3">
                  <a:extLst>
                    <a:ext uri="{A12FA001-AC4F-418D-AE19-62706E023703}">
                      <ahyp:hlinkClr xmlns:ahyp="http://schemas.microsoft.com/office/drawing/2018/hyperlinkcolor" val="tx"/>
                    </a:ext>
                  </a:extLst>
                </a:hlinkClick>
              </a:rPr>
              <a:t>Principles of Neuroplasticity: Use it or Lose it — </a:t>
            </a:r>
            <a:r>
              <a:rPr lang="en-US" sz="2400" b="1" i="1" dirty="0" err="1">
                <a:solidFill>
                  <a:srgbClr val="FFFF00"/>
                </a:solidFill>
                <a:hlinkClick r:id="rId3">
                  <a:extLst>
                    <a:ext uri="{A12FA001-AC4F-418D-AE19-62706E023703}">
                      <ahyp:hlinkClr xmlns:ahyp="http://schemas.microsoft.com/office/drawing/2018/hyperlinkcolor" val="tx"/>
                    </a:ext>
                  </a:extLst>
                </a:hlinkClick>
              </a:rPr>
              <a:t>NeuroLab</a:t>
            </a:r>
            <a:r>
              <a:rPr lang="en-US" sz="2400" b="1" i="1" dirty="0">
                <a:solidFill>
                  <a:srgbClr val="FFFF00"/>
                </a:solidFill>
                <a:hlinkClick r:id="rId3">
                  <a:extLst>
                    <a:ext uri="{A12FA001-AC4F-418D-AE19-62706E023703}">
                      <ahyp:hlinkClr xmlns:ahyp="http://schemas.microsoft.com/office/drawing/2018/hyperlinkcolor" val="tx"/>
                    </a:ext>
                  </a:extLst>
                </a:hlinkClick>
              </a:rPr>
              <a:t> 360</a:t>
            </a:r>
            <a:endParaRPr lang="en-US" sz="2400" b="1" i="1" dirty="0">
              <a:solidFill>
                <a:srgbClr val="FFFF00"/>
              </a:solidFill>
            </a:endParaRPr>
          </a:p>
        </p:txBody>
      </p:sp>
    </p:spTree>
    <p:extLst>
      <p:ext uri="{BB962C8B-B14F-4D97-AF65-F5344CB8AC3E}">
        <p14:creationId xmlns:p14="http://schemas.microsoft.com/office/powerpoint/2010/main" val="63973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CB2DB44-EB9C-07E8-A42F-F78E011516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275F37-1C0B-BDD3-B867-B7C8CCD55F0D}"/>
              </a:ext>
            </a:extLst>
          </p:cNvPr>
          <p:cNvSpPr>
            <a:spLocks noGrp="1"/>
          </p:cNvSpPr>
          <p:nvPr>
            <p:ph type="ctrTitle"/>
          </p:nvPr>
        </p:nvSpPr>
        <p:spPr>
          <a:xfrm>
            <a:off x="-277091" y="1122362"/>
            <a:ext cx="12469091" cy="6206693"/>
          </a:xfrm>
        </p:spPr>
        <p:txBody>
          <a:bodyPr>
            <a:noAutofit/>
          </a:bodyPr>
          <a:lstStyle/>
          <a:p>
            <a:r>
              <a:rPr lang="en-US" sz="4800" dirty="0">
                <a:solidFill>
                  <a:schemeClr val="bg1"/>
                </a:solidFill>
                <a:hlinkClick r:id="rId2">
                  <a:extLst>
                    <a:ext uri="{A12FA001-AC4F-418D-AE19-62706E023703}">
                      <ahyp:hlinkClr xmlns:ahyp="http://schemas.microsoft.com/office/drawing/2018/hyperlinkcolor" val="tx"/>
                    </a:ext>
                  </a:extLst>
                </a:hlinkClick>
              </a:rPr>
              <a:t>Luke 8:18 (NLT)</a:t>
            </a:r>
            <a:br>
              <a:rPr lang="en-US" sz="4800" dirty="0">
                <a:solidFill>
                  <a:srgbClr val="FFFF00"/>
                </a:solidFill>
              </a:rPr>
            </a:br>
            <a:r>
              <a:rPr lang="en-US" sz="4800" dirty="0">
                <a:solidFill>
                  <a:srgbClr val="FFFF00"/>
                </a:solidFill>
              </a:rPr>
              <a:t>“So pay attention to how you hear. To those who listen to my teaching, more understanding will be given. But for those who are not listening, even what they think they understand will be taken away from them.”</a:t>
            </a:r>
            <a:br>
              <a:rPr lang="en-US" sz="4800" dirty="0">
                <a:solidFill>
                  <a:srgbClr val="FFFF00"/>
                </a:solidFill>
              </a:rPr>
            </a:br>
            <a:r>
              <a:rPr lang="en-US" sz="4800" dirty="0">
                <a:solidFill>
                  <a:schemeClr val="bg1"/>
                </a:solidFill>
                <a:hlinkClick r:id="rId3">
                  <a:extLst>
                    <a:ext uri="{A12FA001-AC4F-418D-AE19-62706E023703}">
                      <ahyp:hlinkClr xmlns:ahyp="http://schemas.microsoft.com/office/drawing/2018/hyperlinkcolor" val="tx"/>
                    </a:ext>
                  </a:extLst>
                </a:hlinkClick>
              </a:rPr>
              <a:t>Proverbs 13:10 (NLT)</a:t>
            </a:r>
            <a:br>
              <a:rPr lang="en-US" sz="4800" dirty="0">
                <a:solidFill>
                  <a:schemeClr val="bg1"/>
                </a:solidFill>
              </a:rPr>
            </a:br>
            <a:r>
              <a:rPr lang="en-US" sz="4800" dirty="0">
                <a:solidFill>
                  <a:srgbClr val="FFFF00"/>
                </a:solidFill>
              </a:rPr>
              <a:t>Pride leads to conflict; those who take advice are wise.</a:t>
            </a:r>
            <a:br>
              <a:rPr lang="en-US" sz="4800" dirty="0">
                <a:solidFill>
                  <a:srgbClr val="FFFF00"/>
                </a:solidFill>
              </a:rPr>
            </a:br>
            <a:endParaRPr lang="en-US" sz="4800" dirty="0">
              <a:solidFill>
                <a:srgbClr val="FFFF00"/>
              </a:solidFill>
            </a:endParaRPr>
          </a:p>
        </p:txBody>
      </p:sp>
    </p:spTree>
    <p:extLst>
      <p:ext uri="{BB962C8B-B14F-4D97-AF65-F5344CB8AC3E}">
        <p14:creationId xmlns:p14="http://schemas.microsoft.com/office/powerpoint/2010/main" val="830648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5F6218B-19E4-E17D-682C-1F0E6FC5FA88}"/>
            </a:ext>
          </a:extLst>
        </p:cNvPr>
        <p:cNvGrpSpPr/>
        <p:nvPr/>
      </p:nvGrpSpPr>
      <p:grpSpPr>
        <a:xfrm>
          <a:off x="0" y="0"/>
          <a:ext cx="0" cy="0"/>
          <a:chOff x="0" y="0"/>
          <a:chExt cx="0" cy="0"/>
        </a:xfrm>
      </p:grpSpPr>
      <p:pic>
        <p:nvPicPr>
          <p:cNvPr id="4" name="Picture 3" descr="What Is Galvanic Corrosion and Why Is It Wrecking Your Pipes? - NuFlow Midwest">
            <a:extLst>
              <a:ext uri="{FF2B5EF4-FFF2-40B4-BE49-F238E27FC236}">
                <a16:creationId xmlns:a16="http://schemas.microsoft.com/office/drawing/2014/main" id="{95876377-2195-EBF4-E280-635135ECF4A1}"/>
              </a:ext>
            </a:extLst>
          </p:cNvPr>
          <p:cNvPicPr>
            <a:picLocks noChangeAspect="1"/>
          </p:cNvPicPr>
          <p:nvPr/>
        </p:nvPicPr>
        <p:blipFill>
          <a:blip r:embed="rId2"/>
          <a:stretch>
            <a:fillRect/>
          </a:stretch>
        </p:blipFill>
        <p:spPr>
          <a:xfrm>
            <a:off x="6281304" y="0"/>
            <a:ext cx="6667500" cy="6954982"/>
          </a:xfrm>
          <a:prstGeom prst="rect">
            <a:avLst/>
          </a:prstGeom>
        </p:spPr>
      </p:pic>
      <p:sp>
        <p:nvSpPr>
          <p:cNvPr id="7" name="TextBox 6">
            <a:extLst>
              <a:ext uri="{FF2B5EF4-FFF2-40B4-BE49-F238E27FC236}">
                <a16:creationId xmlns:a16="http://schemas.microsoft.com/office/drawing/2014/main" id="{6E18F6A2-2E08-F934-7689-2E5FC93D8598}"/>
              </a:ext>
            </a:extLst>
          </p:cNvPr>
          <p:cNvSpPr txBox="1"/>
          <p:nvPr/>
        </p:nvSpPr>
        <p:spPr>
          <a:xfrm>
            <a:off x="259773" y="304800"/>
            <a:ext cx="6021531" cy="4647426"/>
          </a:xfrm>
          <a:prstGeom prst="rect">
            <a:avLst/>
          </a:prstGeom>
          <a:noFill/>
        </p:spPr>
        <p:txBody>
          <a:bodyPr wrap="square">
            <a:spAutoFit/>
          </a:bodyPr>
          <a:lstStyle/>
          <a:p>
            <a:r>
              <a:rPr lang="en-US" sz="4000" b="1" dirty="0">
                <a:solidFill>
                  <a:schemeClr val="bg1"/>
                </a:solidFill>
                <a:latin typeface="Stencil" panose="040409050D0802020404" pitchFamily="82" charset="0"/>
              </a:rPr>
              <a:t>Corrosion #3</a:t>
            </a:r>
            <a:endParaRPr lang="en-US" sz="4000" dirty="0">
              <a:solidFill>
                <a:schemeClr val="bg1"/>
              </a:solidFill>
              <a:latin typeface="Stencil" panose="040409050D0802020404" pitchFamily="82" charset="0"/>
            </a:endParaRPr>
          </a:p>
          <a:p>
            <a:r>
              <a:rPr lang="en-US" sz="4000" b="1" i="1" dirty="0">
                <a:solidFill>
                  <a:schemeClr val="bg1"/>
                </a:solidFill>
              </a:rPr>
              <a:t>I'm never wrong</a:t>
            </a:r>
            <a:endParaRPr lang="en-US" sz="4000" dirty="0">
              <a:solidFill>
                <a:schemeClr val="bg1"/>
              </a:solidFill>
            </a:endParaRPr>
          </a:p>
          <a:p>
            <a:r>
              <a:rPr lang="en-US" sz="3600" b="1" i="1" dirty="0">
                <a:solidFill>
                  <a:schemeClr val="bg1"/>
                </a:solidFill>
                <a:highlight>
                  <a:srgbClr val="FF0000"/>
                </a:highlight>
              </a:rPr>
              <a:t>Yes you are </a:t>
            </a:r>
          </a:p>
          <a:p>
            <a:r>
              <a:rPr lang="en-US" sz="3600" b="1" i="1" dirty="0">
                <a:solidFill>
                  <a:schemeClr val="bg1"/>
                </a:solidFill>
              </a:rPr>
              <a:t>Subtitle: </a:t>
            </a:r>
          </a:p>
          <a:p>
            <a:r>
              <a:rPr lang="en-US" sz="3600" b="1" i="1" dirty="0">
                <a:solidFill>
                  <a:srgbClr val="92D050"/>
                </a:solidFill>
              </a:rPr>
              <a:t>Everything I think is right and good , if you have a problem with it , that’s on you. </a:t>
            </a:r>
            <a:endParaRPr lang="en-US" sz="3600" dirty="0">
              <a:solidFill>
                <a:srgbClr val="92D050"/>
              </a:solidFill>
            </a:endParaRPr>
          </a:p>
        </p:txBody>
      </p:sp>
      <p:sp>
        <p:nvSpPr>
          <p:cNvPr id="3" name="TextBox 2">
            <a:extLst>
              <a:ext uri="{FF2B5EF4-FFF2-40B4-BE49-F238E27FC236}">
                <a16:creationId xmlns:a16="http://schemas.microsoft.com/office/drawing/2014/main" id="{DEF25629-5BB2-328A-C1B2-D03514847BD9}"/>
              </a:ext>
            </a:extLst>
          </p:cNvPr>
          <p:cNvSpPr txBox="1"/>
          <p:nvPr/>
        </p:nvSpPr>
        <p:spPr>
          <a:xfrm>
            <a:off x="3270538" y="5833836"/>
            <a:ext cx="3630714" cy="861774"/>
          </a:xfrm>
          <a:prstGeom prst="rect">
            <a:avLst/>
          </a:prstGeom>
          <a:noFill/>
        </p:spPr>
        <p:txBody>
          <a:bodyPr wrap="square" rtlCol="0">
            <a:spAutoFit/>
          </a:bodyPr>
          <a:lstStyle/>
          <a:p>
            <a:r>
              <a:rPr lang="en-US" i="1" dirty="0" err="1">
                <a:solidFill>
                  <a:schemeClr val="bg1"/>
                </a:solidFill>
                <a:highlight>
                  <a:srgbClr val="000000"/>
                </a:highlight>
              </a:rPr>
              <a:t>Youtube</a:t>
            </a:r>
            <a:r>
              <a:rPr lang="en-US" i="1" dirty="0">
                <a:solidFill>
                  <a:schemeClr val="bg1"/>
                </a:solidFill>
                <a:highlight>
                  <a:srgbClr val="000000"/>
                </a:highlight>
              </a:rPr>
              <a:t> copyright limit. </a:t>
            </a:r>
          </a:p>
          <a:p>
            <a:r>
              <a:rPr lang="en-US" sz="1400" i="1" dirty="0">
                <a:solidFill>
                  <a:schemeClr val="bg1"/>
                </a:solidFill>
                <a:highlight>
                  <a:srgbClr val="000000"/>
                </a:highlight>
                <a:hlinkClick r:id="rId3"/>
              </a:rPr>
              <a:t>Incubus – Pardon me </a:t>
            </a:r>
            <a:endParaRPr lang="en-US" sz="1400" i="1" dirty="0">
              <a:solidFill>
                <a:schemeClr val="bg1"/>
              </a:solidFill>
              <a:highlight>
                <a:srgbClr val="000000"/>
              </a:highlight>
            </a:endParaRPr>
          </a:p>
          <a:p>
            <a:r>
              <a:rPr lang="en-US" i="1" dirty="0">
                <a:solidFill>
                  <a:schemeClr val="bg1"/>
                </a:solidFill>
                <a:highlight>
                  <a:srgbClr val="000000"/>
                </a:highlight>
              </a:rPr>
              <a:t>We still claim fair use. </a:t>
            </a:r>
          </a:p>
        </p:txBody>
      </p:sp>
    </p:spTree>
    <p:extLst>
      <p:ext uri="{BB962C8B-B14F-4D97-AF65-F5344CB8AC3E}">
        <p14:creationId xmlns:p14="http://schemas.microsoft.com/office/powerpoint/2010/main" val="200406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iterate type="lt">
                                    <p:tmAbs val="100"/>
                                  </p:iterate>
                                  <p:childTnLst>
                                    <p:set>
                                      <p:cBhvr>
                                        <p:cTn id="18" dur="1" fill="hold">
                                          <p:stCondLst>
                                            <p:cond delay="0"/>
                                          </p:stCondLst>
                                        </p:cTn>
                                        <p:tgtEl>
                                          <p:spTgt spid="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iterate type="lt">
                                    <p:tmAbs val="100"/>
                                  </p:iterate>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6C69EC6-8E50-26E1-E0A3-E7687193B9E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9F34FB7-DF7B-AA0F-3128-A6CF8D17AD5D}"/>
              </a:ext>
            </a:extLst>
          </p:cNvPr>
          <p:cNvSpPr txBox="1"/>
          <p:nvPr/>
        </p:nvSpPr>
        <p:spPr>
          <a:xfrm>
            <a:off x="1136072" y="110836"/>
            <a:ext cx="10598727" cy="5632311"/>
          </a:xfrm>
          <a:prstGeom prst="rect">
            <a:avLst/>
          </a:prstGeom>
          <a:noFill/>
        </p:spPr>
        <p:txBody>
          <a:bodyPr wrap="square">
            <a:spAutoFit/>
          </a:bodyPr>
          <a:lstStyle/>
          <a:p>
            <a:pPr marL="0" marR="0">
              <a:buNone/>
            </a:pPr>
            <a:r>
              <a:rPr lang="en-US" sz="3600" i="1" dirty="0">
                <a:solidFill>
                  <a:schemeClr val="bg1"/>
                </a:solidFill>
                <a:effectLst/>
                <a:latin typeface="+mn-lt"/>
              </a:rPr>
              <a:t>The phrase "I'm never wrong" (or variations like "I thought I was wrong once, but I was mistaken" and "I'm not wrong, you're just wrong" ) is a classic American cultural touchpoint. It embodies the ultimate peak of </a:t>
            </a:r>
            <a:r>
              <a:rPr lang="en-US" sz="3600" b="1" i="1" dirty="0">
                <a:solidFill>
                  <a:srgbClr val="FFFF00"/>
                </a:solidFill>
                <a:effectLst/>
                <a:latin typeface="+mn-lt"/>
              </a:rPr>
              <a:t>comedic arrogance, stubborn ego, and supreme self-delusion</a:t>
            </a:r>
            <a:r>
              <a:rPr lang="en-US" sz="3600" i="1" dirty="0">
                <a:solidFill>
                  <a:srgbClr val="FFFF00"/>
                </a:solidFill>
                <a:effectLst/>
                <a:latin typeface="+mn-lt"/>
              </a:rPr>
              <a:t>.</a:t>
            </a:r>
          </a:p>
          <a:p>
            <a:pPr marL="0" marR="0">
              <a:buNone/>
            </a:pPr>
            <a:endParaRPr lang="en-US" sz="3600" i="1" dirty="0">
              <a:solidFill>
                <a:schemeClr val="bg1"/>
              </a:solidFill>
            </a:endParaRPr>
          </a:p>
          <a:p>
            <a:pPr marL="0" marR="0">
              <a:buNone/>
            </a:pPr>
            <a:r>
              <a:rPr lang="en-US" sz="3600" i="1" dirty="0">
                <a:solidFill>
                  <a:schemeClr val="bg1"/>
                </a:solidFill>
                <a:effectLst/>
                <a:latin typeface="+mn-lt"/>
              </a:rPr>
              <a:t>In media and pop culture, this attitude serves as a reliable shorthand for characters who are about to experience a massive, hilarious reality check.</a:t>
            </a:r>
            <a:endParaRPr lang="en-US" sz="4400" dirty="0">
              <a:solidFill>
                <a:schemeClr val="bg1"/>
              </a:solidFill>
              <a:effectLst/>
              <a:latin typeface="Calibri" panose="020F0502020204030204" pitchFamily="34" charset="0"/>
            </a:endParaRPr>
          </a:p>
        </p:txBody>
      </p:sp>
      <p:sp>
        <p:nvSpPr>
          <p:cNvPr id="4" name="TextBox 3">
            <a:extLst>
              <a:ext uri="{FF2B5EF4-FFF2-40B4-BE49-F238E27FC236}">
                <a16:creationId xmlns:a16="http://schemas.microsoft.com/office/drawing/2014/main" id="{8FC7C563-A821-9B5A-7E9B-71DE11ADC7FE}"/>
              </a:ext>
            </a:extLst>
          </p:cNvPr>
          <p:cNvSpPr txBox="1"/>
          <p:nvPr/>
        </p:nvSpPr>
        <p:spPr>
          <a:xfrm>
            <a:off x="3270538" y="5833836"/>
            <a:ext cx="3630714" cy="861774"/>
          </a:xfrm>
          <a:prstGeom prst="rect">
            <a:avLst/>
          </a:prstGeom>
          <a:noFill/>
        </p:spPr>
        <p:txBody>
          <a:bodyPr wrap="square" rtlCol="0">
            <a:spAutoFit/>
          </a:bodyPr>
          <a:lstStyle/>
          <a:p>
            <a:r>
              <a:rPr lang="en-US" i="1" dirty="0" err="1">
                <a:solidFill>
                  <a:schemeClr val="bg1"/>
                </a:solidFill>
                <a:highlight>
                  <a:srgbClr val="000000"/>
                </a:highlight>
              </a:rPr>
              <a:t>Youtube</a:t>
            </a:r>
            <a:r>
              <a:rPr lang="en-US" i="1" dirty="0">
                <a:solidFill>
                  <a:schemeClr val="bg1"/>
                </a:solidFill>
                <a:highlight>
                  <a:srgbClr val="000000"/>
                </a:highlight>
              </a:rPr>
              <a:t> copyright limit. </a:t>
            </a:r>
            <a:endParaRPr lang="en-US" sz="1400" dirty="0">
              <a:solidFill>
                <a:schemeClr val="accent5">
                  <a:lumMod val="40000"/>
                  <a:lumOff val="60000"/>
                </a:schemeClr>
              </a:solidFill>
              <a:highlight>
                <a:srgbClr val="000000"/>
              </a:highlight>
            </a:endParaRPr>
          </a:p>
          <a:p>
            <a:r>
              <a:rPr lang="en-US" sz="1400" dirty="0">
                <a:solidFill>
                  <a:schemeClr val="accent5">
                    <a:lumMod val="40000"/>
                    <a:lumOff val="60000"/>
                  </a:schemeClr>
                </a:solidFill>
                <a:highlight>
                  <a:srgbClr val="000000"/>
                </a:highlight>
                <a:hlinkClick r:id="rId3"/>
              </a:rPr>
              <a:t>National Lampoon’s </a:t>
            </a:r>
            <a:r>
              <a:rPr lang="en-US" sz="1400" dirty="0" err="1">
                <a:solidFill>
                  <a:schemeClr val="accent5">
                    <a:lumMod val="40000"/>
                    <a:lumOff val="60000"/>
                  </a:schemeClr>
                </a:solidFill>
                <a:highlight>
                  <a:srgbClr val="000000"/>
                </a:highlight>
                <a:hlinkClick r:id="rId3"/>
              </a:rPr>
              <a:t>Deteriorata</a:t>
            </a:r>
            <a:endParaRPr lang="en-US" sz="1400" i="1" dirty="0">
              <a:solidFill>
                <a:schemeClr val="bg1"/>
              </a:solidFill>
              <a:highlight>
                <a:srgbClr val="000000"/>
              </a:highlight>
            </a:endParaRPr>
          </a:p>
          <a:p>
            <a:r>
              <a:rPr lang="en-US" i="1" dirty="0">
                <a:solidFill>
                  <a:schemeClr val="bg1"/>
                </a:solidFill>
                <a:highlight>
                  <a:srgbClr val="000000"/>
                </a:highlight>
              </a:rPr>
              <a:t>We still claim fair use. </a:t>
            </a:r>
          </a:p>
        </p:txBody>
      </p:sp>
    </p:spTree>
    <p:extLst>
      <p:ext uri="{BB962C8B-B14F-4D97-AF65-F5344CB8AC3E}">
        <p14:creationId xmlns:p14="http://schemas.microsoft.com/office/powerpoint/2010/main" val="4076755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946C33-CF82-3623-1D9F-374EAFAA4ED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6F10580-92BF-D986-0AFA-D1C28C56F810}"/>
              </a:ext>
            </a:extLst>
          </p:cNvPr>
          <p:cNvSpPr txBox="1"/>
          <p:nvPr/>
        </p:nvSpPr>
        <p:spPr>
          <a:xfrm>
            <a:off x="1136072" y="110836"/>
            <a:ext cx="10598727" cy="5509200"/>
          </a:xfrm>
          <a:prstGeom prst="rect">
            <a:avLst/>
          </a:prstGeom>
          <a:noFill/>
        </p:spPr>
        <p:txBody>
          <a:bodyPr wrap="square">
            <a:spAutoFit/>
          </a:bodyPr>
          <a:lstStyle/>
          <a:p>
            <a:pPr marL="0" marR="0">
              <a:buNone/>
            </a:pPr>
            <a:r>
              <a:rPr lang="en-US" sz="2800" i="1" dirty="0">
                <a:solidFill>
                  <a:schemeClr val="bg1"/>
                </a:solidFill>
                <a:effectLst/>
                <a:latin typeface="+mn-lt"/>
              </a:rPr>
              <a:t>That's called the </a:t>
            </a:r>
            <a:r>
              <a:rPr lang="en-US" sz="2800" b="1" i="1" dirty="0">
                <a:solidFill>
                  <a:schemeClr val="bg1"/>
                </a:solidFill>
                <a:effectLst/>
                <a:latin typeface="+mn-lt"/>
              </a:rPr>
              <a:t>Dunning-Kruger effect</a:t>
            </a:r>
            <a:r>
              <a:rPr lang="en-US" sz="2800" i="1" dirty="0">
                <a:solidFill>
                  <a:schemeClr val="bg1"/>
                </a:solidFill>
                <a:effectLst/>
                <a:latin typeface="+mn-lt"/>
              </a:rPr>
              <a:t> (referring to the cognitive bias where people with low ability or expertise at a task drastically overestimate their competence).</a:t>
            </a:r>
            <a:endParaRPr lang="en-US" sz="2800" dirty="0">
              <a:solidFill>
                <a:schemeClr val="bg1"/>
              </a:solidFill>
              <a:effectLst/>
              <a:latin typeface="+mn-lt"/>
            </a:endParaRPr>
          </a:p>
          <a:p>
            <a:pPr marL="0" marR="0">
              <a:buNone/>
            </a:pPr>
            <a:r>
              <a:rPr lang="en-US" sz="2800" i="1" dirty="0">
                <a:solidFill>
                  <a:schemeClr val="bg1"/>
                </a:solidFill>
                <a:effectLst/>
                <a:latin typeface="+mn-lt"/>
              </a:rPr>
              <a:t>Other words or terms for someone who fits that description include:</a:t>
            </a:r>
            <a:endParaRPr lang="en-US" sz="2800" dirty="0">
              <a:solidFill>
                <a:schemeClr val="bg1"/>
              </a:solidFill>
              <a:effectLst/>
              <a:latin typeface="+mn-lt"/>
            </a:endParaRPr>
          </a:p>
          <a:p>
            <a:pPr marL="342900" lvl="0" indent="-342900" rtl="0" fontAlgn="ctr">
              <a:buFont typeface="Arial" panose="020B0604020202020204" pitchFamily="34" charset="0"/>
              <a:buChar char="•"/>
            </a:pPr>
            <a:r>
              <a:rPr lang="en-US" sz="2800" b="1" i="1" dirty="0" err="1">
                <a:solidFill>
                  <a:srgbClr val="FFFF00"/>
                </a:solidFill>
                <a:effectLst/>
                <a:latin typeface="+mn-lt"/>
              </a:rPr>
              <a:t>Ultrazist</a:t>
            </a:r>
            <a:r>
              <a:rPr lang="en-US" sz="2800" i="1" dirty="0">
                <a:solidFill>
                  <a:srgbClr val="FFFF00"/>
                </a:solidFill>
                <a:effectLst/>
                <a:latin typeface="+mn-lt"/>
              </a:rPr>
              <a:t> / </a:t>
            </a:r>
            <a:r>
              <a:rPr lang="en-US" sz="2800" b="1" i="1" dirty="0">
                <a:solidFill>
                  <a:srgbClr val="FFFF00"/>
                </a:solidFill>
                <a:effectLst/>
                <a:latin typeface="+mn-lt"/>
              </a:rPr>
              <a:t>Know-it-all</a:t>
            </a:r>
            <a:r>
              <a:rPr lang="en-US" sz="2800" i="1" dirty="0">
                <a:solidFill>
                  <a:srgbClr val="FFFF00"/>
                </a:solidFill>
                <a:effectLst/>
                <a:latin typeface="+mn-lt"/>
              </a:rPr>
              <a:t> / </a:t>
            </a:r>
            <a:r>
              <a:rPr lang="en-US" sz="2800" b="1" i="1" dirty="0">
                <a:solidFill>
                  <a:srgbClr val="FFFF00"/>
                </a:solidFill>
                <a:effectLst/>
                <a:latin typeface="+mn-lt"/>
              </a:rPr>
              <a:t>Smart aleck</a:t>
            </a:r>
            <a:r>
              <a:rPr lang="en-US" sz="2800" i="1" dirty="0">
                <a:solidFill>
                  <a:srgbClr val="FFFF00"/>
                </a:solidFill>
                <a:effectLst/>
                <a:latin typeface="+mn-lt"/>
              </a:rPr>
              <a:t>: </a:t>
            </a:r>
            <a:r>
              <a:rPr lang="en-US" sz="2800" i="1" dirty="0">
                <a:solidFill>
                  <a:schemeClr val="bg1"/>
                </a:solidFill>
                <a:effectLst/>
                <a:latin typeface="+mn-lt"/>
              </a:rPr>
              <a:t>Everyday terms for someone acting like they know everything.</a:t>
            </a:r>
            <a:endParaRPr lang="en-US" sz="2800" dirty="0">
              <a:solidFill>
                <a:schemeClr val="bg1"/>
              </a:solidFill>
              <a:effectLst/>
              <a:latin typeface="+mn-lt"/>
            </a:endParaRPr>
          </a:p>
          <a:p>
            <a:pPr marL="342900" lvl="0" indent="-342900" rtl="0" fontAlgn="ctr">
              <a:buFont typeface="Arial" panose="020B0604020202020204" pitchFamily="34" charset="0"/>
              <a:buChar char="•"/>
            </a:pPr>
            <a:r>
              <a:rPr lang="en-US" sz="2800" b="1" i="1" dirty="0">
                <a:solidFill>
                  <a:srgbClr val="FFFF00"/>
                </a:solidFill>
                <a:effectLst/>
                <a:latin typeface="+mn-lt"/>
              </a:rPr>
              <a:t>Sophist</a:t>
            </a:r>
            <a:r>
              <a:rPr lang="en-US" sz="2800" i="1" dirty="0">
                <a:solidFill>
                  <a:srgbClr val="FFFF00"/>
                </a:solidFill>
                <a:effectLst/>
                <a:latin typeface="+mn-lt"/>
              </a:rPr>
              <a:t>: </a:t>
            </a:r>
            <a:r>
              <a:rPr lang="en-US" sz="2800" i="1" dirty="0">
                <a:solidFill>
                  <a:schemeClr val="bg1"/>
                </a:solidFill>
                <a:effectLst/>
                <a:latin typeface="+mn-lt"/>
              </a:rPr>
              <a:t>Someone who uses clever, deceptive reasoning while pretending to have deep knowledge.</a:t>
            </a:r>
            <a:endParaRPr lang="en-US" sz="2800" dirty="0">
              <a:solidFill>
                <a:schemeClr val="bg1"/>
              </a:solidFill>
              <a:effectLst/>
              <a:latin typeface="+mn-lt"/>
            </a:endParaRPr>
          </a:p>
          <a:p>
            <a:pPr marL="342900" lvl="0" indent="-342900" rtl="0" fontAlgn="ctr">
              <a:buFont typeface="Arial" panose="020B0604020202020204" pitchFamily="34" charset="0"/>
              <a:buChar char="•"/>
            </a:pPr>
            <a:r>
              <a:rPr lang="en-US" sz="2800" b="1" i="1" dirty="0">
                <a:solidFill>
                  <a:srgbClr val="FFFF00"/>
                </a:solidFill>
                <a:effectLst/>
                <a:latin typeface="+mn-lt"/>
              </a:rPr>
              <a:t>Charlatan</a:t>
            </a:r>
            <a:r>
              <a:rPr lang="en-US" sz="2800" i="1" dirty="0">
                <a:solidFill>
                  <a:srgbClr val="FFFF00"/>
                </a:solidFill>
                <a:effectLst/>
                <a:latin typeface="+mn-lt"/>
              </a:rPr>
              <a:t>: </a:t>
            </a:r>
            <a:r>
              <a:rPr lang="en-US" sz="2800" i="1" dirty="0">
                <a:solidFill>
                  <a:schemeClr val="bg1"/>
                </a:solidFill>
                <a:effectLst/>
                <a:latin typeface="+mn-lt"/>
              </a:rPr>
              <a:t>A person falsely claiming to have special knowledge or a skill.</a:t>
            </a:r>
            <a:endParaRPr lang="en-US" sz="2800" dirty="0">
              <a:solidFill>
                <a:schemeClr val="bg1"/>
              </a:solidFill>
              <a:effectLst/>
              <a:latin typeface="+mn-lt"/>
            </a:endParaRPr>
          </a:p>
          <a:p>
            <a:pPr marL="342900" lvl="0" indent="-342900" rtl="0" fontAlgn="ctr">
              <a:buFont typeface="Arial" panose="020B0604020202020204" pitchFamily="34" charset="0"/>
              <a:buChar char="•"/>
            </a:pPr>
            <a:r>
              <a:rPr lang="en-US" sz="3600" b="1" i="1" dirty="0" err="1">
                <a:solidFill>
                  <a:srgbClr val="FFFF00"/>
                </a:solidFill>
                <a:effectLst/>
                <a:latin typeface="+mn-lt"/>
              </a:rPr>
              <a:t>Pondancer</a:t>
            </a:r>
            <a:r>
              <a:rPr lang="en-US" sz="3600" i="1" dirty="0">
                <a:solidFill>
                  <a:srgbClr val="FFFF00"/>
                </a:solidFill>
                <a:effectLst/>
                <a:latin typeface="+mn-lt"/>
              </a:rPr>
              <a:t> or </a:t>
            </a:r>
            <a:r>
              <a:rPr lang="en-US" sz="3600" b="1" i="1" dirty="0">
                <a:solidFill>
                  <a:srgbClr val="FFFF00"/>
                </a:solidFill>
                <a:effectLst/>
                <a:latin typeface="+mn-lt"/>
              </a:rPr>
              <a:t>Blowhard</a:t>
            </a:r>
            <a:r>
              <a:rPr lang="en-US" sz="3600" i="1" dirty="0">
                <a:solidFill>
                  <a:srgbClr val="FFFF00"/>
                </a:solidFill>
                <a:effectLst/>
                <a:latin typeface="+mn-lt"/>
              </a:rPr>
              <a:t>: </a:t>
            </a:r>
            <a:r>
              <a:rPr lang="en-US" sz="3600" i="1" dirty="0">
                <a:solidFill>
                  <a:schemeClr val="bg1"/>
                </a:solidFill>
                <a:effectLst/>
                <a:latin typeface="+mn-lt"/>
              </a:rPr>
              <a:t>Informal descriptors for someone full of empty, boastful pretense.</a:t>
            </a:r>
            <a:endParaRPr lang="en-US" sz="3600" dirty="0">
              <a:solidFill>
                <a:schemeClr val="bg1"/>
              </a:solidFill>
              <a:effectLst/>
              <a:latin typeface="Calibri" panose="020F0502020204030204" pitchFamily="34" charset="0"/>
            </a:endParaRPr>
          </a:p>
        </p:txBody>
      </p:sp>
      <p:sp>
        <p:nvSpPr>
          <p:cNvPr id="3" name="TextBox 2">
            <a:extLst>
              <a:ext uri="{FF2B5EF4-FFF2-40B4-BE49-F238E27FC236}">
                <a16:creationId xmlns:a16="http://schemas.microsoft.com/office/drawing/2014/main" id="{1CC9133D-F867-4FB7-3754-29F9686A4CC9}"/>
              </a:ext>
            </a:extLst>
          </p:cNvPr>
          <p:cNvSpPr txBox="1"/>
          <p:nvPr/>
        </p:nvSpPr>
        <p:spPr>
          <a:xfrm>
            <a:off x="1235660" y="5620036"/>
            <a:ext cx="6097508" cy="923330"/>
          </a:xfrm>
          <a:prstGeom prst="rect">
            <a:avLst/>
          </a:prstGeom>
          <a:noFill/>
        </p:spPr>
        <p:txBody>
          <a:bodyPr wrap="square">
            <a:spAutoFit/>
          </a:bodyPr>
          <a:lstStyle/>
          <a:p>
            <a:r>
              <a:rPr lang="en-US" i="1" dirty="0">
                <a:solidFill>
                  <a:schemeClr val="bg1"/>
                </a:solidFill>
              </a:rPr>
              <a:t>the </a:t>
            </a:r>
            <a:r>
              <a:rPr lang="en-US" b="1" i="1" dirty="0">
                <a:solidFill>
                  <a:schemeClr val="bg1"/>
                </a:solidFill>
              </a:rPr>
              <a:t>give it to Ben effect</a:t>
            </a:r>
            <a:r>
              <a:rPr lang="en-US" i="1" dirty="0">
                <a:solidFill>
                  <a:schemeClr val="bg1"/>
                </a:solidFill>
              </a:rPr>
              <a:t> (referring to the cognitive bias where people with low ability or expertise at a task drastically volunteer that Ben can do it.)</a:t>
            </a:r>
            <a:endParaRPr lang="en-US" dirty="0">
              <a:solidFill>
                <a:schemeClr val="bg1"/>
              </a:solidFill>
            </a:endParaRPr>
          </a:p>
        </p:txBody>
      </p:sp>
    </p:spTree>
    <p:extLst>
      <p:ext uri="{BB962C8B-B14F-4D97-AF65-F5344CB8AC3E}">
        <p14:creationId xmlns:p14="http://schemas.microsoft.com/office/powerpoint/2010/main" val="3095473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078129-A0BE-CC78-24CC-04B66B4DBF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533C5F-86D6-1CFC-F245-DD06A6C2DC6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D26BACA-6F7E-B134-F143-185371B8B091}"/>
              </a:ext>
            </a:extLst>
          </p:cNvPr>
          <p:cNvSpPr>
            <a:spLocks noGrp="1"/>
          </p:cNvSpPr>
          <p:nvPr>
            <p:ph type="subTitle" idx="1"/>
          </p:nvPr>
        </p:nvSpPr>
        <p:spPr/>
        <p:txBody>
          <a:bodyPr/>
          <a:lstStyle/>
          <a:p>
            <a:endParaRPr lang="en-US" dirty="0"/>
          </a:p>
        </p:txBody>
      </p:sp>
      <p:pic>
        <p:nvPicPr>
          <p:cNvPr id="4" name="Picture 3" descr="Danger: Corrosive Material Warning - Label">
            <a:extLst>
              <a:ext uri="{FF2B5EF4-FFF2-40B4-BE49-F238E27FC236}">
                <a16:creationId xmlns:a16="http://schemas.microsoft.com/office/drawing/2014/main" id="{E97C9398-C377-3674-9247-864DB2125FE7}"/>
              </a:ext>
            </a:extLst>
          </p:cNvPr>
          <p:cNvPicPr>
            <a:picLocks noChangeAspect="1"/>
          </p:cNvPicPr>
          <p:nvPr/>
        </p:nvPicPr>
        <p:blipFill>
          <a:blip r:embed="rId2"/>
          <a:stretch>
            <a:fillRect/>
          </a:stretch>
        </p:blipFill>
        <p:spPr>
          <a:xfrm>
            <a:off x="0" y="-96982"/>
            <a:ext cx="6885709" cy="7426037"/>
          </a:xfrm>
          <a:prstGeom prst="rect">
            <a:avLst/>
          </a:prstGeom>
        </p:spPr>
      </p:pic>
      <p:sp>
        <p:nvSpPr>
          <p:cNvPr id="7" name="TextBox 6">
            <a:extLst>
              <a:ext uri="{FF2B5EF4-FFF2-40B4-BE49-F238E27FC236}">
                <a16:creationId xmlns:a16="http://schemas.microsoft.com/office/drawing/2014/main" id="{5801C331-6142-BDEB-8004-E5109B762F0E}"/>
              </a:ext>
            </a:extLst>
          </p:cNvPr>
          <p:cNvSpPr txBox="1"/>
          <p:nvPr/>
        </p:nvSpPr>
        <p:spPr>
          <a:xfrm>
            <a:off x="7093526" y="323441"/>
            <a:ext cx="5098474" cy="3477875"/>
          </a:xfrm>
          <a:prstGeom prst="rect">
            <a:avLst/>
          </a:prstGeom>
          <a:noFill/>
        </p:spPr>
        <p:txBody>
          <a:bodyPr wrap="square">
            <a:spAutoFit/>
          </a:bodyPr>
          <a:lstStyle/>
          <a:p>
            <a:pPr marL="0" marR="0">
              <a:buNone/>
            </a:pPr>
            <a:r>
              <a:rPr lang="en-US" sz="4400" b="1" dirty="0">
                <a:effectLst/>
                <a:highlight>
                  <a:srgbClr val="FFFF00"/>
                </a:highlight>
                <a:latin typeface="Stencil" panose="040409050D0802020404" pitchFamily="82" charset="0"/>
              </a:rPr>
              <a:t>Corrosion #4</a:t>
            </a:r>
            <a:endParaRPr lang="en-US" sz="4400" dirty="0">
              <a:effectLst/>
              <a:latin typeface="Stencil" panose="040409050D0802020404" pitchFamily="82" charset="0"/>
            </a:endParaRPr>
          </a:p>
          <a:p>
            <a:pPr marL="0" marR="0">
              <a:buNone/>
            </a:pPr>
            <a:r>
              <a:rPr lang="en-US" sz="4400" b="1" i="1" dirty="0">
                <a:effectLst/>
                <a:highlight>
                  <a:srgbClr val="FFFF00"/>
                </a:highlight>
                <a:latin typeface="+mn-lt"/>
              </a:rPr>
              <a:t>Just a few moments' shallow thought is enough. </a:t>
            </a:r>
            <a:endParaRPr lang="en-US" sz="4400" dirty="0">
              <a:effectLst/>
              <a:latin typeface="+mn-lt"/>
            </a:endParaRPr>
          </a:p>
          <a:p>
            <a:pPr marL="0" marR="0">
              <a:buNone/>
            </a:pPr>
            <a:r>
              <a:rPr lang="en-US" sz="4400" b="1" i="1" dirty="0">
                <a:effectLst/>
                <a:highlight>
                  <a:srgbClr val="FF0000"/>
                </a:highlight>
                <a:latin typeface="+mn-lt"/>
              </a:rPr>
              <a:t>NO, it is not. </a:t>
            </a:r>
            <a:endParaRPr lang="en-US" sz="4800" dirty="0">
              <a:effectLst/>
              <a:latin typeface="Calibri" panose="020F0502020204030204" pitchFamily="34" charset="0"/>
            </a:endParaRPr>
          </a:p>
        </p:txBody>
      </p:sp>
      <p:sp>
        <p:nvSpPr>
          <p:cNvPr id="6" name="TextBox 5">
            <a:extLst>
              <a:ext uri="{FF2B5EF4-FFF2-40B4-BE49-F238E27FC236}">
                <a16:creationId xmlns:a16="http://schemas.microsoft.com/office/drawing/2014/main" id="{2AE2E7ED-B685-73D2-0B04-2493DADFF6E8}"/>
              </a:ext>
            </a:extLst>
          </p:cNvPr>
          <p:cNvSpPr txBox="1"/>
          <p:nvPr/>
        </p:nvSpPr>
        <p:spPr>
          <a:xfrm>
            <a:off x="8012043" y="5581882"/>
            <a:ext cx="3630714" cy="1077218"/>
          </a:xfrm>
          <a:prstGeom prst="rect">
            <a:avLst/>
          </a:prstGeom>
          <a:noFill/>
        </p:spPr>
        <p:txBody>
          <a:bodyPr wrap="square" rtlCol="0">
            <a:spAutoFit/>
          </a:bodyPr>
          <a:lstStyle/>
          <a:p>
            <a:r>
              <a:rPr lang="en-US" i="1" dirty="0" err="1">
                <a:solidFill>
                  <a:schemeClr val="bg1"/>
                </a:solidFill>
                <a:highlight>
                  <a:srgbClr val="000000"/>
                </a:highlight>
              </a:rPr>
              <a:t>Youtube</a:t>
            </a:r>
            <a:r>
              <a:rPr lang="en-US" i="1" dirty="0">
                <a:solidFill>
                  <a:schemeClr val="bg1"/>
                </a:solidFill>
                <a:highlight>
                  <a:srgbClr val="000000"/>
                </a:highlight>
              </a:rPr>
              <a:t> copyright limit. </a:t>
            </a:r>
          </a:p>
          <a:p>
            <a:endParaRPr lang="en-US" sz="1400" i="1" dirty="0">
              <a:solidFill>
                <a:schemeClr val="bg1"/>
              </a:solidFill>
              <a:highlight>
                <a:srgbClr val="000000"/>
              </a:highlight>
              <a:hlinkClick r:id="rId3"/>
            </a:endParaRPr>
          </a:p>
          <a:p>
            <a:r>
              <a:rPr lang="en-US" sz="1400" i="1" dirty="0">
                <a:solidFill>
                  <a:schemeClr val="bg1"/>
                </a:solidFill>
                <a:highlight>
                  <a:srgbClr val="000000"/>
                </a:highlight>
                <a:hlinkClick r:id="rId3"/>
              </a:rPr>
              <a:t>Linkin Park - Somewhere I Belong (Lyrics)</a:t>
            </a:r>
            <a:endParaRPr lang="en-US" sz="1400" i="1" dirty="0">
              <a:solidFill>
                <a:schemeClr val="bg1"/>
              </a:solidFill>
              <a:highlight>
                <a:srgbClr val="000000"/>
              </a:highlight>
            </a:endParaRPr>
          </a:p>
          <a:p>
            <a:r>
              <a:rPr lang="en-US" i="1" dirty="0">
                <a:solidFill>
                  <a:schemeClr val="bg1"/>
                </a:solidFill>
                <a:highlight>
                  <a:srgbClr val="000000"/>
                </a:highlight>
              </a:rPr>
              <a:t>We still claim fair use. </a:t>
            </a:r>
          </a:p>
        </p:txBody>
      </p:sp>
    </p:spTree>
    <p:extLst>
      <p:ext uri="{BB962C8B-B14F-4D97-AF65-F5344CB8AC3E}">
        <p14:creationId xmlns:p14="http://schemas.microsoft.com/office/powerpoint/2010/main" val="1499366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F7A6126-FE54-4069-D513-AB24CDC75B2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264CA41-C307-1699-17FE-B7D83BC0D002}"/>
              </a:ext>
            </a:extLst>
          </p:cNvPr>
          <p:cNvSpPr txBox="1"/>
          <p:nvPr/>
        </p:nvSpPr>
        <p:spPr>
          <a:xfrm>
            <a:off x="0" y="-277155"/>
            <a:ext cx="8953123" cy="7232749"/>
          </a:xfrm>
          <a:prstGeom prst="rect">
            <a:avLst/>
          </a:prstGeom>
          <a:noFill/>
        </p:spPr>
        <p:txBody>
          <a:bodyPr wrap="square">
            <a:spAutoFit/>
          </a:bodyPr>
          <a:lstStyle/>
          <a:p>
            <a:r>
              <a:rPr lang="en-US" sz="1200" dirty="0">
                <a:solidFill>
                  <a:srgbClr val="00B0F0"/>
                </a:solidFill>
              </a:rPr>
              <a:t>:</a:t>
            </a:r>
            <a:r>
              <a:rPr lang="en-US" sz="1600" dirty="0">
                <a:solidFill>
                  <a:srgbClr val="00B0F0"/>
                </a:solidFill>
              </a:rPr>
              <a:t>11.0pt;</a:t>
            </a:r>
          </a:p>
          <a:p>
            <a:r>
              <a:rPr lang="en-US" sz="1600" dirty="0">
                <a:solidFill>
                  <a:srgbClr val="00B0F0"/>
                </a:solidFill>
              </a:rPr>
              <a:t>color:#1A1A1A'&gt;&amp;</a:t>
            </a:r>
            <a:r>
              <a:rPr lang="en-US" sz="1600" dirty="0" err="1">
                <a:solidFill>
                  <a:srgbClr val="00B0F0"/>
                </a:solidFill>
              </a:rPr>
              <a:t>nbsp</a:t>
            </a:r>
            <a:r>
              <a:rPr lang="en-US" sz="1600" dirty="0">
                <a:solidFill>
                  <a:srgbClr val="00B0F0"/>
                </a:solidFill>
              </a:rPr>
              <a:t>;&lt;/p&gt;</a:t>
            </a:r>
          </a:p>
          <a:p>
            <a:endParaRPr lang="en-US" sz="1600" dirty="0">
              <a:solidFill>
                <a:srgbClr val="00B0F0"/>
              </a:solidFill>
            </a:endParaRPr>
          </a:p>
          <a:p>
            <a:r>
              <a:rPr lang="en-US" sz="1600" dirty="0">
                <a:solidFill>
                  <a:srgbClr val="00B0F0"/>
                </a:solidFill>
              </a:rPr>
              <a:t>&lt;p style=3D'margin-top:18pt;margin-bottom:10pt;font-family:Georgia;font-siz=</a:t>
            </a:r>
          </a:p>
          <a:p>
            <a:r>
              <a:rPr lang="en-US" sz="1600" dirty="0">
                <a:solidFill>
                  <a:srgbClr val="00B0F0"/>
                </a:solidFill>
              </a:rPr>
              <a:t>e:</a:t>
            </a:r>
          </a:p>
          <a:p>
            <a:r>
              <a:rPr lang="en-US" sz="1600" dirty="0">
                <a:solidFill>
                  <a:srgbClr val="00B0F0"/>
                </a:solidFill>
              </a:rPr>
              <a:t>15.0pt;color:#16294D'&gt;&lt;span style=3D'font-weight:bold'&gt;Word Study&lt;/span&gt;&lt;/p&gt;</a:t>
            </a:r>
          </a:p>
          <a:p>
            <a:endParaRPr lang="en-US" sz="1600" dirty="0">
              <a:solidFill>
                <a:srgbClr val="00B0F0"/>
              </a:solidFill>
            </a:endParaRPr>
          </a:p>
          <a:p>
            <a:r>
              <a:rPr lang="en-US" sz="1600" dirty="0">
                <a:solidFill>
                  <a:srgbClr val="00B0F0"/>
                </a:solidFill>
              </a:rPr>
              <a:t>&lt;div style=3D'direction:ltr'&gt;</a:t>
            </a:r>
          </a:p>
          <a:p>
            <a:endParaRPr lang="en-US" sz="1600" dirty="0">
              <a:solidFill>
                <a:srgbClr val="00B0F0"/>
              </a:solidFill>
            </a:endParaRPr>
          </a:p>
          <a:p>
            <a:r>
              <a:rPr lang="en-US" sz="1600" dirty="0">
                <a:solidFill>
                  <a:srgbClr val="00B0F0"/>
                </a:solidFill>
              </a:rPr>
              <a:t>&lt;table border=3D1 cellpadding=3D0 </a:t>
            </a:r>
            <a:r>
              <a:rPr lang="en-US" sz="1600" dirty="0" err="1">
                <a:solidFill>
                  <a:srgbClr val="00B0F0"/>
                </a:solidFill>
              </a:rPr>
              <a:t>cellspacing</a:t>
            </a:r>
            <a:r>
              <a:rPr lang="en-US" sz="1600" dirty="0">
                <a:solidFill>
                  <a:srgbClr val="00B0F0"/>
                </a:solidFill>
              </a:rPr>
              <a:t>=3D0 </a:t>
            </a:r>
            <a:r>
              <a:rPr lang="en-US" sz="1600" dirty="0" err="1">
                <a:solidFill>
                  <a:srgbClr val="00B0F0"/>
                </a:solidFill>
              </a:rPr>
              <a:t>valign</a:t>
            </a:r>
            <a:r>
              <a:rPr lang="en-US" sz="1600" dirty="0">
                <a:solidFill>
                  <a:srgbClr val="00B0F0"/>
                </a:solidFill>
              </a:rPr>
              <a:t>=3Dtop style=3D'dir=</a:t>
            </a:r>
          </a:p>
          <a:p>
            <a:r>
              <a:rPr lang="en-US" sz="1600" dirty="0" err="1">
                <a:solidFill>
                  <a:srgbClr val="00B0F0"/>
                </a:solidFill>
              </a:rPr>
              <a:t>ection:ltr</a:t>
            </a:r>
            <a:r>
              <a:rPr lang="en-US" sz="1600" dirty="0">
                <a:solidFill>
                  <a:srgbClr val="00B0F0"/>
                </a:solidFill>
              </a:rPr>
              <a:t>;</a:t>
            </a:r>
          </a:p>
          <a:p>
            <a:r>
              <a:rPr lang="en-US" sz="1600" dirty="0">
                <a:solidFill>
                  <a:srgbClr val="00B0F0"/>
                </a:solidFill>
              </a:rPr>
              <a:t> </a:t>
            </a:r>
            <a:r>
              <a:rPr lang="en-US" sz="1600" dirty="0" err="1">
                <a:solidFill>
                  <a:srgbClr val="00B0F0"/>
                </a:solidFill>
              </a:rPr>
              <a:t>border-collapse:collapse;border-style:solid;border-color</a:t>
            </a:r>
            <a:r>
              <a:rPr lang="en-US" sz="1600" dirty="0">
                <a:solidFill>
                  <a:srgbClr val="00B0F0"/>
                </a:solidFill>
              </a:rPr>
              <a:t>:#A3A3A3;border-wi=</a:t>
            </a:r>
          </a:p>
          <a:p>
            <a:r>
              <a:rPr lang="en-US" sz="1600" dirty="0" err="1">
                <a:solidFill>
                  <a:srgbClr val="00B0F0"/>
                </a:solidFill>
              </a:rPr>
              <a:t>dth</a:t>
            </a:r>
            <a:r>
              <a:rPr lang="en-US" sz="1600" dirty="0">
                <a:solidFill>
                  <a:srgbClr val="00B0F0"/>
                </a:solidFill>
              </a:rPr>
              <a:t>:</a:t>
            </a:r>
          </a:p>
          <a:p>
            <a:r>
              <a:rPr lang="en-US" sz="1600" dirty="0">
                <a:solidFill>
                  <a:srgbClr val="00B0F0"/>
                </a:solidFill>
              </a:rPr>
              <a:t> 1pt' title=3D"" summary=3D""&gt;</a:t>
            </a:r>
          </a:p>
          <a:p>
            <a:r>
              <a:rPr lang="en-US" sz="1600" dirty="0">
                <a:solidFill>
                  <a:srgbClr val="00B0F0"/>
                </a:solidFill>
              </a:rPr>
              <a:t> &lt;tr&gt;</a:t>
            </a:r>
          </a:p>
          <a:p>
            <a:r>
              <a:rPr lang="en-US" sz="1600" dirty="0">
                <a:solidFill>
                  <a:srgbClr val="00B0F0"/>
                </a:solidFill>
              </a:rPr>
              <a:t>  &lt;td style=3D'border-style:solid;border-color:#A3A3A3;border-width:1pt;</a:t>
            </a:r>
          </a:p>
          <a:p>
            <a:r>
              <a:rPr lang="en-US" sz="1600" dirty="0">
                <a:solidFill>
                  <a:srgbClr val="00B0F0"/>
                </a:solidFill>
              </a:rPr>
              <a:t>  background-color:#16294D;vertical-align:top;width:7.5791in;padding:2.0pt =</a:t>
            </a:r>
          </a:p>
          <a:p>
            <a:r>
              <a:rPr lang="en-US" sz="1600" dirty="0">
                <a:solidFill>
                  <a:srgbClr val="00B0F0"/>
                </a:solidFill>
              </a:rPr>
              <a:t>3.0pt 2.0pt 3.0pt'&gt;</a:t>
            </a:r>
          </a:p>
          <a:p>
            <a:r>
              <a:rPr lang="en-US" sz="1600" dirty="0">
                <a:solidFill>
                  <a:srgbClr val="00B0F0"/>
                </a:solidFill>
              </a:rPr>
              <a:t>  &lt;p style=3D'margin-top:0pt;margin-bottom:6pt;font-family:Georgia;font-siz=</a:t>
            </a:r>
          </a:p>
          <a:p>
            <a:r>
              <a:rPr lang="en-US" sz="1600" dirty="0">
                <a:solidFill>
                  <a:srgbClr val="00B0F0"/>
                </a:solidFill>
              </a:rPr>
              <a:t>e:</a:t>
            </a:r>
          </a:p>
          <a:p>
            <a:r>
              <a:rPr lang="en-US" sz="1600" dirty="0">
                <a:solidFill>
                  <a:srgbClr val="00B0F0"/>
                </a:solidFill>
              </a:rPr>
              <a:t>  12.0pt;color:#E1D3B5'&gt;&lt;span style=3D'font-weight:bold'&gt;Key Terms&lt;/span&gt;&lt;/=</a:t>
            </a:r>
          </a:p>
          <a:p>
            <a:r>
              <a:rPr lang="en-US" sz="1600" dirty="0">
                <a:solidFill>
                  <a:srgbClr val="00B0F0"/>
                </a:solidFill>
              </a:rPr>
              <a:t>p&gt;</a:t>
            </a:r>
          </a:p>
          <a:p>
            <a:r>
              <a:rPr lang="en-US" sz="1600" dirty="0">
                <a:solidFill>
                  <a:srgbClr val="00B0F0"/>
                </a:solidFill>
              </a:rPr>
              <a:t>  &lt;p style=3D'margin-top:0pt;margin-bottom:3pt'&gt;&lt;span style=3D'font-weight:=</a:t>
            </a:r>
          </a:p>
          <a:p>
            <a:r>
              <a:rPr lang="en-US" sz="1600" dirty="0">
                <a:solidFill>
                  <a:srgbClr val="00B0F0"/>
                </a:solidFill>
              </a:rPr>
              <a:t>bold;</a:t>
            </a:r>
          </a:p>
          <a:p>
            <a:r>
              <a:rPr lang="en-US" sz="1600" dirty="0">
                <a:solidFill>
                  <a:srgbClr val="00B0F0"/>
                </a:solidFill>
              </a:rPr>
              <a:t>  font-style:italic;font-family:Georgia;font-size:11.0pt;color:white'&gt;Birth</a:t>
            </a:r>
          </a:p>
          <a:p>
            <a:r>
              <a:rPr lang="en-US" sz="1600" dirty="0">
                <a:solidFill>
                  <a:srgbClr val="00B0F0"/>
                </a:solidFill>
              </a:rPr>
              <a:t>  Pains&lt;span style=3D'mso-spacerun:yes'&gt;=C2=A0 &lt;/span&gt;&lt;/span&gt;&lt;span style=3D=</a:t>
            </a:r>
          </a:p>
          <a:p>
            <a:r>
              <a:rPr lang="en-US" sz="1600" dirty="0">
                <a:solidFill>
                  <a:srgbClr val="00B0F0"/>
                </a:solidFill>
              </a:rPr>
              <a:t>'font-style:</a:t>
            </a:r>
          </a:p>
          <a:p>
            <a:r>
              <a:rPr lang="en-US" sz="1600" dirty="0">
                <a:solidFill>
                  <a:srgbClr val="00B0F0"/>
                </a:solidFill>
              </a:rPr>
              <a:t>  italic;font-family:Georgia;font-size:10.0pt;color:#F7F2E7'&gt;(&lt;/span&gt;&lt;span</a:t>
            </a:r>
          </a:p>
          <a:p>
            <a:r>
              <a:rPr lang="en-US" sz="1600" dirty="0">
                <a:solidFill>
                  <a:srgbClr val="00B0F0"/>
                </a:solidFill>
              </a:rPr>
              <a:t>  style=3D'font-style:italic;font-family:"Times New Roman";font-size:10.0pt;</a:t>
            </a:r>
          </a:p>
        </p:txBody>
      </p:sp>
      <p:sp>
        <p:nvSpPr>
          <p:cNvPr id="9" name="TextBox 8">
            <a:extLst>
              <a:ext uri="{FF2B5EF4-FFF2-40B4-BE49-F238E27FC236}">
                <a16:creationId xmlns:a16="http://schemas.microsoft.com/office/drawing/2014/main" id="{926177A3-DB3C-9A94-2C0B-E2A05D14285F}"/>
              </a:ext>
            </a:extLst>
          </p:cNvPr>
          <p:cNvSpPr txBox="1"/>
          <p:nvPr/>
        </p:nvSpPr>
        <p:spPr>
          <a:xfrm>
            <a:off x="7921782" y="416459"/>
            <a:ext cx="4302396" cy="6186309"/>
          </a:xfrm>
          <a:prstGeom prst="rect">
            <a:avLst/>
          </a:prstGeom>
          <a:noFill/>
        </p:spPr>
        <p:txBody>
          <a:bodyPr wrap="none" rtlCol="0">
            <a:spAutoFit/>
          </a:bodyPr>
          <a:lstStyle/>
          <a:p>
            <a:r>
              <a:rPr lang="en-US" sz="3600" b="1" dirty="0">
                <a:solidFill>
                  <a:srgbClr val="FFFF00"/>
                </a:solidFill>
              </a:rPr>
              <a:t>Quick: Read this </a:t>
            </a:r>
          </a:p>
          <a:p>
            <a:r>
              <a:rPr lang="en-US" sz="3600" b="1" dirty="0">
                <a:solidFill>
                  <a:srgbClr val="FFFF00"/>
                </a:solidFill>
              </a:rPr>
              <a:t>source code </a:t>
            </a:r>
          </a:p>
          <a:p>
            <a:r>
              <a:rPr lang="en-US" sz="3600" b="1" dirty="0">
                <a:solidFill>
                  <a:srgbClr val="FFFF00"/>
                </a:solidFill>
              </a:rPr>
              <a:t>and tell me </a:t>
            </a:r>
          </a:p>
          <a:p>
            <a:pPr marL="571500" indent="-571500">
              <a:buFont typeface="Wingdings" panose="05000000000000000000" pitchFamily="2" charset="2"/>
              <a:buChar char="Ø"/>
            </a:pPr>
            <a:r>
              <a:rPr lang="en-US" sz="3600" b="1" dirty="0">
                <a:solidFill>
                  <a:schemeClr val="bg1"/>
                </a:solidFill>
              </a:rPr>
              <a:t>What it is, </a:t>
            </a:r>
          </a:p>
          <a:p>
            <a:pPr marL="571500" indent="-571500">
              <a:buFont typeface="Wingdings" panose="05000000000000000000" pitchFamily="2" charset="2"/>
              <a:buChar char="Ø"/>
            </a:pPr>
            <a:r>
              <a:rPr lang="en-US" sz="3600" b="1" dirty="0">
                <a:solidFill>
                  <a:schemeClr val="bg1"/>
                </a:solidFill>
              </a:rPr>
              <a:t>what file it came </a:t>
            </a:r>
          </a:p>
          <a:p>
            <a:r>
              <a:rPr lang="en-US" sz="3600" b="1" dirty="0">
                <a:solidFill>
                  <a:schemeClr val="bg1"/>
                </a:solidFill>
              </a:rPr>
              <a:t>from, </a:t>
            </a:r>
          </a:p>
          <a:p>
            <a:r>
              <a:rPr lang="en-US" sz="3600" b="1" dirty="0">
                <a:solidFill>
                  <a:schemeClr val="bg1"/>
                </a:solidFill>
              </a:rPr>
              <a:t>And</a:t>
            </a:r>
          </a:p>
          <a:p>
            <a:pPr marL="571500" indent="-571500">
              <a:buFont typeface="Wingdings" panose="05000000000000000000" pitchFamily="2" charset="2"/>
              <a:buChar char="Ø"/>
            </a:pPr>
            <a:r>
              <a:rPr lang="en-US" sz="3600" b="1" dirty="0">
                <a:solidFill>
                  <a:schemeClr val="bg1"/>
                </a:solidFill>
              </a:rPr>
              <a:t>What it’s for. </a:t>
            </a:r>
          </a:p>
          <a:p>
            <a:r>
              <a:rPr lang="en-US" sz="3600" b="1" dirty="0">
                <a:solidFill>
                  <a:srgbClr val="FFFF00"/>
                </a:solidFill>
              </a:rPr>
              <a:t>20-30 seconds Is</a:t>
            </a:r>
          </a:p>
          <a:p>
            <a:r>
              <a:rPr lang="en-US" sz="3600" b="1" dirty="0">
                <a:solidFill>
                  <a:srgbClr val="FFFF00"/>
                </a:solidFill>
              </a:rPr>
              <a:t>more than enough, </a:t>
            </a:r>
          </a:p>
          <a:p>
            <a:r>
              <a:rPr lang="en-US" sz="3600" b="1" dirty="0">
                <a:solidFill>
                  <a:srgbClr val="FFFF00"/>
                </a:solidFill>
              </a:rPr>
              <a:t>right?</a:t>
            </a:r>
          </a:p>
        </p:txBody>
      </p:sp>
    </p:spTree>
    <p:extLst>
      <p:ext uri="{BB962C8B-B14F-4D97-AF65-F5344CB8AC3E}">
        <p14:creationId xmlns:p14="http://schemas.microsoft.com/office/powerpoint/2010/main" val="3783934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a:extLst>
            <a:ext uri="{FF2B5EF4-FFF2-40B4-BE49-F238E27FC236}">
              <a16:creationId xmlns:a16="http://schemas.microsoft.com/office/drawing/2014/main" id="{93595B44-33CC-BA90-D274-CE63CDC28B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7C0D67-8A88-DA70-E276-85ADE0EEC4F6}"/>
              </a:ext>
            </a:extLst>
          </p:cNvPr>
          <p:cNvSpPr>
            <a:spLocks noGrp="1"/>
          </p:cNvSpPr>
          <p:nvPr>
            <p:ph type="ctrTitle"/>
          </p:nvPr>
        </p:nvSpPr>
        <p:spPr>
          <a:xfrm>
            <a:off x="0" y="96982"/>
            <a:ext cx="12192000" cy="6137563"/>
          </a:xfrm>
        </p:spPr>
        <p:txBody>
          <a:bodyPr>
            <a:noAutofit/>
          </a:bodyPr>
          <a:lstStyle/>
          <a:p>
            <a:pPr marL="571500" marR="0" indent="-571500">
              <a:buFont typeface="Wingdings" panose="05000000000000000000" pitchFamily="2" charset="2"/>
              <a:buChar char="Ø"/>
            </a:pPr>
            <a:r>
              <a:rPr lang="en-US" sz="4400" b="1" i="1" dirty="0">
                <a:highlight>
                  <a:srgbClr val="00FF00"/>
                </a:highlight>
              </a:rPr>
              <a:t>These things require and demand </a:t>
            </a:r>
            <a:br>
              <a:rPr lang="en-US" sz="4400" b="1" i="1" dirty="0">
                <a:highlight>
                  <a:srgbClr val="00FF00"/>
                </a:highlight>
              </a:rPr>
            </a:br>
            <a:r>
              <a:rPr lang="en-US" sz="4400" b="1" i="1" dirty="0">
                <a:highlight>
                  <a:srgbClr val="00FF00"/>
                </a:highlight>
              </a:rPr>
              <a:t>long thoughts, </a:t>
            </a:r>
            <a:br>
              <a:rPr lang="en-US" sz="4400" b="1" i="1" dirty="0">
                <a:highlight>
                  <a:srgbClr val="00FF00"/>
                </a:highlight>
              </a:rPr>
            </a:br>
            <a:r>
              <a:rPr lang="en-US" sz="4400" b="1" i="1" dirty="0" err="1">
                <a:highlight>
                  <a:srgbClr val="00FF00"/>
                </a:highlight>
              </a:rPr>
              <a:t>Couragous</a:t>
            </a:r>
            <a:r>
              <a:rPr lang="en-US" sz="4400" b="1" i="1" dirty="0">
                <a:highlight>
                  <a:srgbClr val="00FF00"/>
                </a:highlight>
              </a:rPr>
              <a:t> introspection!</a:t>
            </a:r>
            <a:br>
              <a:rPr lang="en-US" sz="4400" b="1" i="1" dirty="0">
                <a:highlight>
                  <a:srgbClr val="00FF00"/>
                </a:highlight>
              </a:rPr>
            </a:br>
            <a:r>
              <a:rPr lang="en-US" sz="4400" b="1" i="1" dirty="0">
                <a:highlight>
                  <a:srgbClr val="00FF00"/>
                </a:highlight>
              </a:rPr>
              <a:t>and bravery.</a:t>
            </a:r>
            <a:br>
              <a:rPr lang="en-US" sz="4400" dirty="0">
                <a:highlight>
                  <a:srgbClr val="00FF00"/>
                </a:highlight>
              </a:rPr>
            </a:br>
            <a:r>
              <a:rPr lang="en-US" sz="4400" b="1" i="1" dirty="0">
                <a:highlight>
                  <a:srgbClr val="FFFF00"/>
                </a:highlight>
              </a:rPr>
              <a:t>The hardest thing to face is yourself. </a:t>
            </a:r>
            <a:br>
              <a:rPr lang="en-US" sz="4400" dirty="0">
                <a:highlight>
                  <a:srgbClr val="FFFF00"/>
                </a:highlight>
              </a:rPr>
            </a:br>
            <a:r>
              <a:rPr lang="en-US" sz="4400" b="1" i="1" dirty="0">
                <a:highlight>
                  <a:srgbClr val="FFFF00"/>
                </a:highlight>
              </a:rPr>
              <a:t>It won't be settled in minutes, more like months.. </a:t>
            </a:r>
            <a:br>
              <a:rPr lang="en-US" sz="5400" dirty="0">
                <a:effectLst/>
                <a:latin typeface="Calibri" panose="020F0502020204030204" pitchFamily="34" charset="0"/>
              </a:rPr>
            </a:br>
            <a:endParaRPr lang="en-US" sz="4400" dirty="0"/>
          </a:p>
        </p:txBody>
      </p:sp>
    </p:spTree>
    <p:extLst>
      <p:ext uri="{BB962C8B-B14F-4D97-AF65-F5344CB8AC3E}">
        <p14:creationId xmlns:p14="http://schemas.microsoft.com/office/powerpoint/2010/main" val="2672143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80261-FF94-76C7-3E46-990F06912AC5}"/>
            </a:ext>
          </a:extLst>
        </p:cNvPr>
        <p:cNvGrpSpPr/>
        <p:nvPr/>
      </p:nvGrpSpPr>
      <p:grpSpPr>
        <a:xfrm>
          <a:off x="0" y="0"/>
          <a:ext cx="0" cy="0"/>
          <a:chOff x="0" y="0"/>
          <a:chExt cx="0" cy="0"/>
        </a:xfrm>
      </p:grpSpPr>
      <p:pic>
        <p:nvPicPr>
          <p:cNvPr id="4" name="Picture 3" descr="Car refused to start cause of the corrosion around the terminal. How does it build up and how do you clean it up? : r/Cartalk">
            <a:extLst>
              <a:ext uri="{FF2B5EF4-FFF2-40B4-BE49-F238E27FC236}">
                <a16:creationId xmlns:a16="http://schemas.microsoft.com/office/drawing/2014/main" id="{67F29B9B-F32E-029F-9223-91B19E151C44}"/>
              </a:ext>
            </a:extLst>
          </p:cNvPr>
          <p:cNvPicPr>
            <a:picLocks noChangeAspect="1"/>
          </p:cNvPicPr>
          <p:nvPr/>
        </p:nvPicPr>
        <p:blipFill>
          <a:blip r:embed="rId2"/>
          <a:stretch>
            <a:fillRect/>
          </a:stretch>
        </p:blipFill>
        <p:spPr>
          <a:xfrm>
            <a:off x="0" y="0"/>
            <a:ext cx="12192000" cy="9058006"/>
          </a:xfrm>
          <a:prstGeom prst="rect">
            <a:avLst/>
          </a:prstGeom>
        </p:spPr>
      </p:pic>
      <p:sp>
        <p:nvSpPr>
          <p:cNvPr id="7" name="TextBox 6">
            <a:extLst>
              <a:ext uri="{FF2B5EF4-FFF2-40B4-BE49-F238E27FC236}">
                <a16:creationId xmlns:a16="http://schemas.microsoft.com/office/drawing/2014/main" id="{80B2CE59-3185-95A0-915A-CF784205FD38}"/>
              </a:ext>
            </a:extLst>
          </p:cNvPr>
          <p:cNvSpPr txBox="1"/>
          <p:nvPr/>
        </p:nvSpPr>
        <p:spPr>
          <a:xfrm>
            <a:off x="7038109" y="498764"/>
            <a:ext cx="4987636" cy="2800767"/>
          </a:xfrm>
          <a:prstGeom prst="rect">
            <a:avLst/>
          </a:prstGeom>
          <a:noFill/>
        </p:spPr>
        <p:txBody>
          <a:bodyPr wrap="square">
            <a:spAutoFit/>
          </a:bodyPr>
          <a:lstStyle/>
          <a:p>
            <a:pPr marL="0" marR="0">
              <a:buNone/>
            </a:pPr>
            <a:r>
              <a:rPr lang="en-US" sz="4400" b="1" dirty="0">
                <a:effectLst/>
                <a:highlight>
                  <a:srgbClr val="FFFF00"/>
                </a:highlight>
                <a:latin typeface="Stencil" panose="040409050D0802020404" pitchFamily="82" charset="0"/>
              </a:rPr>
              <a:t>Corrosion #5</a:t>
            </a:r>
            <a:endParaRPr lang="en-US" sz="4400" dirty="0">
              <a:effectLst/>
              <a:latin typeface="Stencil" panose="040409050D0802020404" pitchFamily="82" charset="0"/>
            </a:endParaRPr>
          </a:p>
          <a:p>
            <a:pPr marL="0" marR="0">
              <a:buNone/>
            </a:pPr>
            <a:r>
              <a:rPr lang="en-US" sz="4400" b="1" i="1" dirty="0">
                <a:effectLst/>
                <a:highlight>
                  <a:srgbClr val="FFFF00"/>
                </a:highlight>
                <a:latin typeface="+mn-lt"/>
              </a:rPr>
              <a:t>This doesn’t affect me.. </a:t>
            </a:r>
            <a:endParaRPr lang="en-US" sz="4400" dirty="0">
              <a:effectLst/>
              <a:latin typeface="+mn-lt"/>
            </a:endParaRPr>
          </a:p>
          <a:p>
            <a:pPr marL="0" marR="0">
              <a:buNone/>
            </a:pPr>
            <a:r>
              <a:rPr lang="en-US" sz="4400" b="1" i="1" dirty="0">
                <a:effectLst/>
                <a:highlight>
                  <a:srgbClr val="FF0000"/>
                </a:highlight>
                <a:latin typeface="+mn-lt"/>
              </a:rPr>
              <a:t>YES, it Does.  </a:t>
            </a:r>
            <a:endParaRPr lang="en-US" sz="4800" dirty="0">
              <a:effectLst/>
              <a:latin typeface="Calibri" panose="020F0502020204030204" pitchFamily="34" charset="0"/>
            </a:endParaRPr>
          </a:p>
        </p:txBody>
      </p:sp>
      <p:sp>
        <p:nvSpPr>
          <p:cNvPr id="3" name="TextBox 2">
            <a:extLst>
              <a:ext uri="{FF2B5EF4-FFF2-40B4-BE49-F238E27FC236}">
                <a16:creationId xmlns:a16="http://schemas.microsoft.com/office/drawing/2014/main" id="{4A65D371-A84E-A205-3F9A-943B490A21C2}"/>
              </a:ext>
            </a:extLst>
          </p:cNvPr>
          <p:cNvSpPr txBox="1"/>
          <p:nvPr/>
        </p:nvSpPr>
        <p:spPr>
          <a:xfrm>
            <a:off x="1133921" y="498764"/>
            <a:ext cx="3630714" cy="1077218"/>
          </a:xfrm>
          <a:prstGeom prst="rect">
            <a:avLst/>
          </a:prstGeom>
          <a:noFill/>
        </p:spPr>
        <p:txBody>
          <a:bodyPr wrap="square" rtlCol="0">
            <a:spAutoFit/>
          </a:bodyPr>
          <a:lstStyle/>
          <a:p>
            <a:r>
              <a:rPr lang="en-US" i="1" dirty="0" err="1">
                <a:solidFill>
                  <a:schemeClr val="bg1"/>
                </a:solidFill>
                <a:highlight>
                  <a:srgbClr val="000000"/>
                </a:highlight>
              </a:rPr>
              <a:t>Youtube</a:t>
            </a:r>
            <a:r>
              <a:rPr lang="en-US" i="1" dirty="0">
                <a:solidFill>
                  <a:schemeClr val="bg1"/>
                </a:solidFill>
                <a:highlight>
                  <a:srgbClr val="000000"/>
                </a:highlight>
              </a:rPr>
              <a:t> copyright limit. </a:t>
            </a:r>
          </a:p>
          <a:p>
            <a:endParaRPr lang="en-US" sz="1400" i="1" dirty="0">
              <a:solidFill>
                <a:schemeClr val="bg1"/>
              </a:solidFill>
              <a:highlight>
                <a:srgbClr val="000000"/>
              </a:highlight>
            </a:endParaRPr>
          </a:p>
          <a:p>
            <a:r>
              <a:rPr lang="en-US" sz="1400" i="1" dirty="0">
                <a:solidFill>
                  <a:schemeClr val="bg1"/>
                </a:solidFill>
                <a:highlight>
                  <a:srgbClr val="000000"/>
                </a:highlight>
                <a:hlinkClick r:id="rId3"/>
              </a:rPr>
              <a:t>Papa Roach - Falling Apart (Lyrics)</a:t>
            </a:r>
            <a:endParaRPr lang="en-US" sz="1400" i="1" dirty="0">
              <a:solidFill>
                <a:schemeClr val="bg1"/>
              </a:solidFill>
              <a:highlight>
                <a:srgbClr val="000000"/>
              </a:highlight>
            </a:endParaRPr>
          </a:p>
          <a:p>
            <a:r>
              <a:rPr lang="en-US" i="1" dirty="0">
                <a:solidFill>
                  <a:schemeClr val="bg1"/>
                </a:solidFill>
                <a:highlight>
                  <a:srgbClr val="000000"/>
                </a:highlight>
              </a:rPr>
              <a:t>We still claim fair use. </a:t>
            </a:r>
          </a:p>
        </p:txBody>
      </p:sp>
    </p:spTree>
    <p:extLst>
      <p:ext uri="{BB962C8B-B14F-4D97-AF65-F5344CB8AC3E}">
        <p14:creationId xmlns:p14="http://schemas.microsoft.com/office/powerpoint/2010/main" val="1349236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3F830-37BF-4D64-D547-C76E3BE8557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0392CCD-652D-97E3-60EA-B0D84D977113}"/>
              </a:ext>
            </a:extLst>
          </p:cNvPr>
          <p:cNvSpPr txBox="1"/>
          <p:nvPr/>
        </p:nvSpPr>
        <p:spPr>
          <a:xfrm>
            <a:off x="6206836" y="290362"/>
            <a:ext cx="6096000" cy="6247864"/>
          </a:xfrm>
          <a:prstGeom prst="rect">
            <a:avLst/>
          </a:prstGeom>
          <a:noFill/>
        </p:spPr>
        <p:txBody>
          <a:bodyPr wrap="square">
            <a:spAutoFit/>
          </a:bodyPr>
          <a:lstStyle/>
          <a:p>
            <a:pPr marL="0" marR="0">
              <a:buNone/>
            </a:pPr>
            <a:r>
              <a:rPr lang="en-US" sz="4000" b="1" i="1" dirty="0">
                <a:effectLst/>
                <a:highlight>
                  <a:srgbClr val="FFFF00"/>
                </a:highlight>
                <a:latin typeface="+mn-lt"/>
              </a:rPr>
              <a:t>The enemy , the world, and the corrosive culture attack relentlessly. </a:t>
            </a:r>
            <a:r>
              <a:rPr lang="en-US" sz="4000" b="1" i="1" dirty="0">
                <a:effectLst/>
                <a:highlight>
                  <a:srgbClr val="00FF00"/>
                </a:highlight>
                <a:latin typeface="+mn-lt"/>
              </a:rPr>
              <a:t>That’s why GOD gives you the Armor.</a:t>
            </a:r>
            <a:endParaRPr lang="en-US" sz="4000" dirty="0">
              <a:effectLst/>
              <a:highlight>
                <a:srgbClr val="00FF00"/>
              </a:highlight>
              <a:latin typeface="+mn-lt"/>
            </a:endParaRPr>
          </a:p>
          <a:p>
            <a:pPr marL="0" marR="0">
              <a:buNone/>
            </a:pPr>
            <a:r>
              <a:rPr lang="en-US" sz="4000" b="1" dirty="0">
                <a:effectLst/>
                <a:latin typeface="+mn-lt"/>
                <a:hlinkClick r:id="rId2"/>
              </a:rPr>
              <a:t>Ephesians 6:17 (NLT)</a:t>
            </a:r>
            <a:endParaRPr lang="en-US" sz="4000" b="1" dirty="0">
              <a:effectLst/>
              <a:latin typeface="+mn-lt"/>
            </a:endParaRPr>
          </a:p>
          <a:p>
            <a:pPr marL="0" marR="0">
              <a:buNone/>
            </a:pPr>
            <a:r>
              <a:rPr lang="en-US" sz="4000" dirty="0">
                <a:solidFill>
                  <a:schemeClr val="tx1"/>
                </a:solidFill>
                <a:effectLst/>
                <a:latin typeface="+mn-lt"/>
              </a:rPr>
              <a:t>Put on salvation as your helmet, and take the sword of the Spirit, which is the word of God.</a:t>
            </a:r>
            <a:endParaRPr lang="en-US" sz="2400" dirty="0">
              <a:solidFill>
                <a:srgbClr val="121212"/>
              </a:solidFill>
              <a:effectLst/>
              <a:latin typeface="aktiv-grotesk"/>
            </a:endParaRPr>
          </a:p>
        </p:txBody>
      </p:sp>
      <p:pic>
        <p:nvPicPr>
          <p:cNvPr id="7" name="Picture 6" descr="Do you feel like there is a war in your mind? God has given us the Bible, His Word, to fight the battlefield of our thoughts. Will you turn to Him today and allow His Word to give you eternal freedom? ...">
            <a:extLst>
              <a:ext uri="{FF2B5EF4-FFF2-40B4-BE49-F238E27FC236}">
                <a16:creationId xmlns:a16="http://schemas.microsoft.com/office/drawing/2014/main" id="{B242AD8E-343B-E001-D016-800EC512E3E7}"/>
              </a:ext>
            </a:extLst>
          </p:cNvPr>
          <p:cNvPicPr>
            <a:picLocks noChangeAspect="1"/>
          </p:cNvPicPr>
          <p:nvPr/>
        </p:nvPicPr>
        <p:blipFill>
          <a:blip r:embed="rId3"/>
          <a:stretch>
            <a:fillRect/>
          </a:stretch>
        </p:blipFill>
        <p:spPr>
          <a:xfrm>
            <a:off x="0" y="-237260"/>
            <a:ext cx="6206836" cy="8193245"/>
          </a:xfrm>
          <a:prstGeom prst="rect">
            <a:avLst/>
          </a:prstGeom>
        </p:spPr>
      </p:pic>
    </p:spTree>
    <p:extLst>
      <p:ext uri="{BB962C8B-B14F-4D97-AF65-F5344CB8AC3E}">
        <p14:creationId xmlns:p14="http://schemas.microsoft.com/office/powerpoint/2010/main" val="894862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B5A2C-6960-FE85-91A5-394C50F404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5BF221-AD51-75E0-CAAF-86C6C172AE53}"/>
              </a:ext>
            </a:extLst>
          </p:cNvPr>
          <p:cNvSpPr>
            <a:spLocks noGrp="1"/>
          </p:cNvSpPr>
          <p:nvPr>
            <p:ph type="ctrTitle"/>
          </p:nvPr>
        </p:nvSpPr>
        <p:spPr>
          <a:xfrm>
            <a:off x="1524000" y="1122362"/>
            <a:ext cx="9144000" cy="4862801"/>
          </a:xfrm>
        </p:spPr>
        <p:txBody>
          <a:bodyPr>
            <a:noAutofit/>
          </a:bodyPr>
          <a:lstStyle/>
          <a:p>
            <a:r>
              <a:rPr lang="en-US" sz="3200" dirty="0">
                <a:hlinkClick r:id="rId2"/>
              </a:rPr>
              <a:t>2 Corinthians 10:3 (NLT)</a:t>
            </a:r>
            <a:br>
              <a:rPr lang="en-US" sz="3200" dirty="0"/>
            </a:br>
            <a:r>
              <a:rPr lang="en-US" sz="3200" dirty="0"/>
              <a:t>We are human, but we don’t wage war as humans do.</a:t>
            </a:r>
            <a:br>
              <a:rPr lang="en-US" sz="3200" dirty="0"/>
            </a:br>
            <a:r>
              <a:rPr lang="en-US" sz="3200" dirty="0">
                <a:hlinkClick r:id="rId3"/>
              </a:rPr>
              <a:t>2 Corinthians 10:4 (NLT)</a:t>
            </a:r>
            <a:br>
              <a:rPr lang="en-US" sz="3200" dirty="0"/>
            </a:br>
            <a:r>
              <a:rPr lang="en-US" sz="3200" dirty="0"/>
              <a:t>We use </a:t>
            </a:r>
            <a:r>
              <a:rPr lang="en-US" sz="3200" dirty="0">
                <a:highlight>
                  <a:srgbClr val="FFFF00"/>
                </a:highlight>
              </a:rPr>
              <a:t>God’s mighty weapons</a:t>
            </a:r>
            <a:r>
              <a:rPr lang="en-US" sz="3200" dirty="0"/>
              <a:t>, not worldly weapons, to </a:t>
            </a:r>
            <a:r>
              <a:rPr lang="en-US" sz="3200" b="1" dirty="0">
                <a:solidFill>
                  <a:srgbClr val="FF0000"/>
                </a:solidFill>
              </a:rPr>
              <a:t>knock down the strongholds of human reasoning </a:t>
            </a:r>
            <a:r>
              <a:rPr lang="en-US" sz="3200" dirty="0"/>
              <a:t>and to destroy false arguments.</a:t>
            </a:r>
            <a:br>
              <a:rPr lang="en-US" sz="3200" dirty="0"/>
            </a:br>
            <a:r>
              <a:rPr lang="en-US" sz="3200" dirty="0">
                <a:hlinkClick r:id="rId4"/>
              </a:rPr>
              <a:t>2 Corinthians 10:5 (NLT)</a:t>
            </a:r>
            <a:br>
              <a:rPr lang="en-US" sz="3200" dirty="0"/>
            </a:br>
            <a:r>
              <a:rPr lang="en-US" sz="3200" dirty="0"/>
              <a:t>We destroy every proud obstacle that keeps people from knowing God. We </a:t>
            </a:r>
            <a:r>
              <a:rPr lang="en-US" sz="3200" b="1" dirty="0">
                <a:solidFill>
                  <a:srgbClr val="FF0000"/>
                </a:solidFill>
              </a:rPr>
              <a:t>capture </a:t>
            </a:r>
            <a:r>
              <a:rPr lang="en-US" sz="3200" dirty="0"/>
              <a:t>their rebellious thoughts and teach them to obey Christ.</a:t>
            </a:r>
            <a:br>
              <a:rPr lang="en-US" sz="3200" dirty="0"/>
            </a:br>
            <a:endParaRPr lang="en-US" sz="3200" dirty="0"/>
          </a:p>
        </p:txBody>
      </p:sp>
    </p:spTree>
    <p:extLst>
      <p:ext uri="{BB962C8B-B14F-4D97-AF65-F5344CB8AC3E}">
        <p14:creationId xmlns:p14="http://schemas.microsoft.com/office/powerpoint/2010/main" val="1390325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0A7C-8230-9A92-69B1-D0B73EF7033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1CB6178-7E46-8AAD-F0E3-6274C230A729}"/>
              </a:ext>
            </a:extLst>
          </p:cNvPr>
          <p:cNvSpPr>
            <a:spLocks noGrp="1"/>
          </p:cNvSpPr>
          <p:nvPr>
            <p:ph type="subTitle" idx="1"/>
          </p:nvPr>
        </p:nvSpPr>
        <p:spPr>
          <a:xfrm>
            <a:off x="1524000" y="138545"/>
            <a:ext cx="9144000" cy="5119255"/>
          </a:xfrm>
        </p:spPr>
        <p:txBody>
          <a:bodyPr>
            <a:normAutofit fontScale="25000" lnSpcReduction="20000"/>
          </a:bodyPr>
          <a:lstStyle/>
          <a:p>
            <a:r>
              <a:rPr lang="en-US" sz="12800" dirty="0">
                <a:hlinkClick r:id="rId2"/>
              </a:rPr>
              <a:t>Romans 7:22 (NLT)</a:t>
            </a:r>
            <a:endParaRPr lang="en-US" sz="12800" dirty="0"/>
          </a:p>
          <a:p>
            <a:r>
              <a:rPr lang="en-US" sz="12800" dirty="0"/>
              <a:t>I love God’s law with all my heart.</a:t>
            </a:r>
          </a:p>
          <a:p>
            <a:r>
              <a:rPr lang="en-US" sz="12800" dirty="0">
                <a:hlinkClick r:id="rId3"/>
              </a:rPr>
              <a:t>Romans 7:23 (NLT)</a:t>
            </a:r>
            <a:endParaRPr lang="en-US" sz="12800" dirty="0"/>
          </a:p>
          <a:p>
            <a:r>
              <a:rPr lang="en-US" sz="12800" dirty="0"/>
              <a:t>But there is another power within me that is </a:t>
            </a:r>
            <a:r>
              <a:rPr lang="en-US" sz="12800" dirty="0">
                <a:solidFill>
                  <a:schemeClr val="bg1"/>
                </a:solidFill>
                <a:highlight>
                  <a:srgbClr val="FF0000"/>
                </a:highlight>
              </a:rPr>
              <a:t>at war with my mind</a:t>
            </a:r>
            <a:r>
              <a:rPr lang="en-US" sz="12800" dirty="0"/>
              <a:t>. This power makes me a slave to the sin that is still within me.</a:t>
            </a:r>
          </a:p>
          <a:p>
            <a:r>
              <a:rPr lang="en-US" sz="12800" dirty="0"/>
              <a:t> </a:t>
            </a:r>
          </a:p>
          <a:p>
            <a:r>
              <a:rPr lang="en-US" sz="12800" dirty="0"/>
              <a:t> </a:t>
            </a:r>
          </a:p>
          <a:p>
            <a:r>
              <a:rPr lang="en-US" sz="12800" dirty="0">
                <a:latin typeface="Stencil" panose="040409050D0802020404" pitchFamily="82" charset="0"/>
              </a:rPr>
              <a:t>Choose Life !</a:t>
            </a:r>
          </a:p>
          <a:p>
            <a:r>
              <a:rPr lang="en-US" sz="12800" dirty="0">
                <a:hlinkClick r:id="rId4"/>
              </a:rPr>
              <a:t>Romans 8:6 (NLT)</a:t>
            </a:r>
            <a:endParaRPr lang="en-US" sz="12800" dirty="0"/>
          </a:p>
          <a:p>
            <a:r>
              <a:rPr lang="en-US" sz="12800" dirty="0"/>
              <a:t>So letting your sinful nature control your mind leads to death. But letting the Spirit control your mind leads to life and peace.</a:t>
            </a:r>
          </a:p>
          <a:p>
            <a:endParaRPr lang="en-US" sz="8000" dirty="0"/>
          </a:p>
        </p:txBody>
      </p:sp>
    </p:spTree>
    <p:extLst>
      <p:ext uri="{BB962C8B-B14F-4D97-AF65-F5344CB8AC3E}">
        <p14:creationId xmlns:p14="http://schemas.microsoft.com/office/powerpoint/2010/main" val="885099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019E7-BF9E-8506-6756-A638E4E401A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93E50AF-2D90-0D71-7A5B-42AD1B2A21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389" y="0"/>
            <a:ext cx="12562776" cy="6858000"/>
          </a:xfrm>
          <a:prstGeom prst="rect">
            <a:avLst/>
          </a:prstGeom>
        </p:spPr>
      </p:pic>
      <p:sp>
        <p:nvSpPr>
          <p:cNvPr id="8" name="TextBox 7">
            <a:extLst>
              <a:ext uri="{FF2B5EF4-FFF2-40B4-BE49-F238E27FC236}">
                <a16:creationId xmlns:a16="http://schemas.microsoft.com/office/drawing/2014/main" id="{84BC1D1C-6FD7-2288-A711-DA28C713F841}"/>
              </a:ext>
            </a:extLst>
          </p:cNvPr>
          <p:cNvSpPr txBox="1"/>
          <p:nvPr/>
        </p:nvSpPr>
        <p:spPr>
          <a:xfrm>
            <a:off x="0" y="4017818"/>
            <a:ext cx="12696044" cy="2677656"/>
          </a:xfrm>
          <a:prstGeom prst="rect">
            <a:avLst/>
          </a:prstGeom>
          <a:solidFill>
            <a:schemeClr val="bg1">
              <a:alpha val="0"/>
            </a:schemeClr>
          </a:solidFill>
        </p:spPr>
        <p:txBody>
          <a:bodyPr wrap="square">
            <a:spAutoFit/>
          </a:bodyPr>
          <a:lstStyle/>
          <a:p>
            <a:pPr marL="0" marR="0">
              <a:buNone/>
            </a:pPr>
            <a:r>
              <a:rPr lang="en-US" sz="6000" dirty="0">
                <a:solidFill>
                  <a:schemeClr val="bg1"/>
                </a:solidFill>
                <a:effectLst/>
                <a:latin typeface="Stencil" panose="040409050D0802020404" pitchFamily="82" charset="0"/>
              </a:rPr>
              <a:t>Build for combat</a:t>
            </a:r>
          </a:p>
          <a:p>
            <a:pPr marL="0" marR="0">
              <a:buNone/>
            </a:pPr>
            <a:r>
              <a:rPr lang="en-US" sz="5400" i="1" dirty="0">
                <a:solidFill>
                  <a:schemeClr val="bg1"/>
                </a:solidFill>
                <a:effectLst/>
                <a:highlight>
                  <a:srgbClr val="FF0000"/>
                </a:highlight>
                <a:latin typeface="Stencil" panose="040409050D0802020404" pitchFamily="82" charset="0"/>
              </a:rPr>
              <a:t>Fast the Corrosive Culture </a:t>
            </a:r>
            <a:endParaRPr lang="en-US" sz="5400" dirty="0">
              <a:solidFill>
                <a:schemeClr val="bg1"/>
              </a:solidFill>
              <a:effectLst/>
              <a:highlight>
                <a:srgbClr val="FF0000"/>
              </a:highlight>
              <a:latin typeface="Stencil" panose="040409050D0802020404" pitchFamily="82" charset="0"/>
            </a:endParaRPr>
          </a:p>
          <a:p>
            <a:pPr marL="0" marR="0">
              <a:buNone/>
            </a:pPr>
            <a:r>
              <a:rPr lang="en-US" sz="5400" i="1" dirty="0">
                <a:effectLst/>
                <a:highlight>
                  <a:srgbClr val="00FF00"/>
                </a:highlight>
                <a:latin typeface="Stencil" panose="040409050D0802020404" pitchFamily="82" charset="0"/>
              </a:rPr>
              <a:t>and feast on freedom in </a:t>
            </a:r>
            <a:r>
              <a:rPr lang="en-US" sz="5400" i="1" dirty="0" err="1">
                <a:effectLst/>
                <a:highlight>
                  <a:srgbClr val="00FF00"/>
                </a:highlight>
                <a:latin typeface="Stencil" panose="040409050D0802020404" pitchFamily="82" charset="0"/>
              </a:rPr>
              <a:t>ChrisT</a:t>
            </a:r>
            <a:endParaRPr lang="en-US" sz="5400" dirty="0">
              <a:effectLst/>
              <a:highlight>
                <a:srgbClr val="00FF00"/>
              </a:highlight>
              <a:latin typeface="Stencil" panose="040409050D0802020404" pitchFamily="82" charset="0"/>
            </a:endParaRPr>
          </a:p>
        </p:txBody>
      </p:sp>
    </p:spTree>
    <p:extLst>
      <p:ext uri="{BB962C8B-B14F-4D97-AF65-F5344CB8AC3E}">
        <p14:creationId xmlns:p14="http://schemas.microsoft.com/office/powerpoint/2010/main" val="2354957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C4C01-C90D-BD79-52B2-E69F651C5E87}"/>
            </a:ext>
          </a:extLst>
        </p:cNvPr>
        <p:cNvGrpSpPr/>
        <p:nvPr/>
      </p:nvGrpSpPr>
      <p:grpSpPr>
        <a:xfrm>
          <a:off x="0" y="0"/>
          <a:ext cx="0" cy="0"/>
          <a:chOff x="0" y="0"/>
          <a:chExt cx="0" cy="0"/>
        </a:xfrm>
      </p:grpSpPr>
      <p:pic>
        <p:nvPicPr>
          <p:cNvPr id="2" name="Picture 1" descr="Army 3 General Orders | TikTok">
            <a:extLst>
              <a:ext uri="{FF2B5EF4-FFF2-40B4-BE49-F238E27FC236}">
                <a16:creationId xmlns:a16="http://schemas.microsoft.com/office/drawing/2014/main" id="{14B9C349-A78D-89BB-4597-0E0E4BB70633}"/>
              </a:ext>
            </a:extLst>
          </p:cNvPr>
          <p:cNvPicPr>
            <a:picLocks noChangeAspect="1"/>
          </p:cNvPicPr>
          <p:nvPr/>
        </p:nvPicPr>
        <p:blipFill>
          <a:blip r:embed="rId2">
            <a:alphaModFix amt="9000"/>
          </a:blip>
          <a:stretch>
            <a:fillRect/>
          </a:stretch>
        </p:blipFill>
        <p:spPr>
          <a:xfrm>
            <a:off x="-642796" y="-9749"/>
            <a:ext cx="12834795" cy="6991264"/>
          </a:xfrm>
          <a:prstGeom prst="rect">
            <a:avLst/>
          </a:prstGeom>
        </p:spPr>
      </p:pic>
      <p:sp>
        <p:nvSpPr>
          <p:cNvPr id="6" name="TextBox 5">
            <a:extLst>
              <a:ext uri="{FF2B5EF4-FFF2-40B4-BE49-F238E27FC236}">
                <a16:creationId xmlns:a16="http://schemas.microsoft.com/office/drawing/2014/main" id="{1F2EF5A2-F2B3-6B2B-753D-0EE2DA800A58}"/>
              </a:ext>
            </a:extLst>
          </p:cNvPr>
          <p:cNvSpPr txBox="1"/>
          <p:nvPr/>
        </p:nvSpPr>
        <p:spPr>
          <a:xfrm>
            <a:off x="124691" y="2151728"/>
            <a:ext cx="11942617" cy="4339650"/>
          </a:xfrm>
          <a:prstGeom prst="rect">
            <a:avLst/>
          </a:prstGeom>
          <a:noFill/>
        </p:spPr>
        <p:txBody>
          <a:bodyPr wrap="square">
            <a:spAutoFit/>
          </a:bodyPr>
          <a:lstStyle/>
          <a:p>
            <a:pPr marL="0" marR="0">
              <a:buNone/>
            </a:pPr>
            <a:r>
              <a:rPr lang="en-US" sz="6000" dirty="0">
                <a:solidFill>
                  <a:schemeClr val="tx1"/>
                </a:solidFill>
                <a:effectLst/>
                <a:latin typeface="Stencil" panose="040409050D0802020404" pitchFamily="82" charset="0"/>
              </a:rPr>
              <a:t>Marching Orders:</a:t>
            </a:r>
          </a:p>
          <a:p>
            <a:pPr marL="0" marR="0">
              <a:buNone/>
            </a:pPr>
            <a:r>
              <a:rPr lang="en-US" sz="3600" dirty="0">
                <a:effectLst/>
                <a:latin typeface="Stencil" panose="040409050D0802020404" pitchFamily="82" charset="0"/>
                <a:hlinkClick r:id="rId3"/>
              </a:rPr>
              <a:t>Romans 12:2 (NLT)</a:t>
            </a:r>
            <a:endParaRPr lang="en-US" sz="3600" dirty="0">
              <a:effectLst/>
              <a:latin typeface="Stencil" panose="040409050D0802020404" pitchFamily="82" charset="0"/>
            </a:endParaRPr>
          </a:p>
          <a:p>
            <a:pPr marL="0" marR="0">
              <a:buNone/>
            </a:pPr>
            <a:r>
              <a:rPr lang="en-US" sz="3600" dirty="0">
                <a:solidFill>
                  <a:schemeClr val="tx1"/>
                </a:solidFill>
                <a:effectLst/>
                <a:latin typeface="Stencil" panose="040409050D0802020404" pitchFamily="82" charset="0"/>
              </a:rPr>
              <a:t>Don’t copy the behavior and customs of this world, but </a:t>
            </a:r>
            <a:r>
              <a:rPr lang="en-US" sz="3600" dirty="0">
                <a:solidFill>
                  <a:schemeClr val="tx1"/>
                </a:solidFill>
                <a:effectLst/>
                <a:highlight>
                  <a:srgbClr val="FFFF00"/>
                </a:highlight>
                <a:latin typeface="Stencil" panose="040409050D0802020404" pitchFamily="82" charset="0"/>
              </a:rPr>
              <a:t>let God transform you </a:t>
            </a:r>
            <a:r>
              <a:rPr lang="en-US" sz="3600" dirty="0">
                <a:solidFill>
                  <a:schemeClr val="tx1"/>
                </a:solidFill>
                <a:effectLst/>
                <a:latin typeface="Stencil" panose="040409050D0802020404" pitchFamily="82" charset="0"/>
              </a:rPr>
              <a:t>into a new person by changing the way you think. Then you will learn to know God’s will for you, which is good and pleasing and perfect.</a:t>
            </a:r>
            <a:endParaRPr lang="en-US" sz="4000" dirty="0">
              <a:solidFill>
                <a:srgbClr val="121212"/>
              </a:solidFill>
              <a:effectLst/>
              <a:latin typeface="Stencil" panose="040409050D0802020404" pitchFamily="82" charset="0"/>
            </a:endParaRPr>
          </a:p>
        </p:txBody>
      </p:sp>
    </p:spTree>
    <p:extLst>
      <p:ext uri="{BB962C8B-B14F-4D97-AF65-F5344CB8AC3E}">
        <p14:creationId xmlns:p14="http://schemas.microsoft.com/office/powerpoint/2010/main" val="1921216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6D152-D2D0-0AF2-BDFE-20088E87075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025A308-B87D-26C8-7EF9-1332A88B67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389" y="0"/>
            <a:ext cx="12562776" cy="6858000"/>
          </a:xfrm>
          <a:prstGeom prst="rect">
            <a:avLst/>
          </a:prstGeom>
        </p:spPr>
      </p:pic>
      <p:sp>
        <p:nvSpPr>
          <p:cNvPr id="8" name="TextBox 7">
            <a:extLst>
              <a:ext uri="{FF2B5EF4-FFF2-40B4-BE49-F238E27FC236}">
                <a16:creationId xmlns:a16="http://schemas.microsoft.com/office/drawing/2014/main" id="{55D42F3D-B545-1A03-1945-A65838214FC4}"/>
              </a:ext>
            </a:extLst>
          </p:cNvPr>
          <p:cNvSpPr txBox="1"/>
          <p:nvPr/>
        </p:nvSpPr>
        <p:spPr>
          <a:xfrm>
            <a:off x="-185389" y="0"/>
            <a:ext cx="12696044" cy="6955750"/>
          </a:xfrm>
          <a:prstGeom prst="rect">
            <a:avLst/>
          </a:prstGeom>
          <a:solidFill>
            <a:schemeClr val="bg1">
              <a:alpha val="44000"/>
            </a:schemeClr>
          </a:solidFill>
        </p:spPr>
        <p:txBody>
          <a:bodyPr wrap="square">
            <a:spAutoFit/>
          </a:bodyPr>
          <a:lstStyle/>
          <a:p>
            <a:pPr marL="0" marR="0">
              <a:buNone/>
            </a:pPr>
            <a:r>
              <a:rPr lang="en-US" sz="4000" dirty="0">
                <a:solidFill>
                  <a:schemeClr val="bg1"/>
                </a:solidFill>
                <a:effectLst/>
                <a:latin typeface="Stencil" panose="040409050D0802020404" pitchFamily="82" charset="0"/>
              </a:rPr>
              <a:t>Build for combat – 5 Things you must do</a:t>
            </a:r>
          </a:p>
          <a:p>
            <a:pPr marL="0" marR="0">
              <a:buNone/>
            </a:pPr>
            <a:r>
              <a:rPr lang="en-US" sz="3600" i="1" dirty="0">
                <a:solidFill>
                  <a:schemeClr val="bg1"/>
                </a:solidFill>
                <a:effectLst/>
                <a:highlight>
                  <a:srgbClr val="FF0000"/>
                </a:highlight>
                <a:latin typeface="Stencil" panose="040409050D0802020404" pitchFamily="82" charset="0"/>
              </a:rPr>
              <a:t>Fast the Corrosive Culture </a:t>
            </a:r>
            <a:endParaRPr lang="en-US" sz="3600" dirty="0">
              <a:solidFill>
                <a:schemeClr val="bg1"/>
              </a:solidFill>
              <a:effectLst/>
              <a:highlight>
                <a:srgbClr val="FF0000"/>
              </a:highlight>
              <a:latin typeface="Stencil" panose="040409050D0802020404" pitchFamily="82" charset="0"/>
            </a:endParaRPr>
          </a:p>
          <a:p>
            <a:pPr marL="0" marR="0">
              <a:buNone/>
            </a:pPr>
            <a:r>
              <a:rPr lang="en-US" sz="3600" i="1" dirty="0">
                <a:effectLst/>
                <a:highlight>
                  <a:srgbClr val="00FF00"/>
                </a:highlight>
                <a:latin typeface="Stencil" panose="040409050D0802020404" pitchFamily="82" charset="0"/>
              </a:rPr>
              <a:t>and feast on freedom in Christ</a:t>
            </a:r>
            <a:endParaRPr lang="en-US" sz="3600" dirty="0">
              <a:effectLst/>
              <a:highlight>
                <a:srgbClr val="00FF00"/>
              </a:highlight>
              <a:latin typeface="Stencil" panose="040409050D0802020404" pitchFamily="82" charset="0"/>
            </a:endParaRPr>
          </a:p>
          <a:p>
            <a:pPr marL="0" marR="0">
              <a:buNone/>
            </a:pPr>
            <a:r>
              <a:rPr lang="en-US" sz="3600" dirty="0">
                <a:solidFill>
                  <a:schemeClr val="bg1"/>
                </a:solidFill>
                <a:effectLst/>
                <a:latin typeface="Stencil" panose="040409050D0802020404" pitchFamily="82" charset="0"/>
              </a:rPr>
              <a:t> </a:t>
            </a:r>
          </a:p>
          <a:p>
            <a:pPr lvl="0" rtl="0" fontAlgn="ctr"/>
            <a:r>
              <a:rPr lang="en-US" sz="3200" b="0" i="0" dirty="0">
                <a:effectLst/>
                <a:highlight>
                  <a:srgbClr val="FFFF00"/>
                </a:highlight>
                <a:latin typeface="Stencil" panose="040409050D0802020404" pitchFamily="82" charset="0"/>
              </a:rPr>
              <a:t>1. You have to get with God or the war's lost</a:t>
            </a:r>
            <a:r>
              <a:rPr lang="en-US" sz="3200" b="0" i="0" dirty="0">
                <a:solidFill>
                  <a:schemeClr val="bg1"/>
                </a:solidFill>
                <a:effectLst/>
                <a:highlight>
                  <a:srgbClr val="FFFF00"/>
                </a:highlight>
                <a:latin typeface="Stencil" panose="040409050D0802020404" pitchFamily="82" charset="0"/>
              </a:rPr>
              <a:t>. </a:t>
            </a:r>
          </a:p>
          <a:p>
            <a:pPr marL="342900" marR="0">
              <a:buNone/>
            </a:pPr>
            <a:r>
              <a:rPr lang="en-US" sz="2000" b="1" dirty="0">
                <a:solidFill>
                  <a:srgbClr val="FF0000"/>
                </a:solidFill>
                <a:effectLst/>
                <a:highlight>
                  <a:srgbClr val="FFFF00"/>
                </a:highlight>
                <a:latin typeface="Arial" panose="020B0604020202020204" pitchFamily="34" charset="0"/>
              </a:rPr>
              <a:t>No games, no rationalizations: Total accountability.  </a:t>
            </a:r>
          </a:p>
          <a:p>
            <a:pPr marL="342900" marR="0">
              <a:buNone/>
            </a:pPr>
            <a:r>
              <a:rPr lang="en-US" sz="2000" b="1" dirty="0">
                <a:solidFill>
                  <a:schemeClr val="bg1"/>
                </a:solidFill>
                <a:effectLst/>
                <a:highlight>
                  <a:srgbClr val="000000"/>
                </a:highlight>
                <a:latin typeface="Arial" panose="020B0604020202020204" pitchFamily="34" charset="0"/>
              </a:rPr>
              <a:t>He's the Super Weapon. </a:t>
            </a:r>
            <a:r>
              <a:rPr lang="en-US" sz="2000" dirty="0">
                <a:solidFill>
                  <a:schemeClr val="bg1"/>
                </a:solidFill>
                <a:effectLst/>
                <a:latin typeface="Arial" panose="020B0604020202020204" pitchFamily="34" charset="0"/>
              </a:rPr>
              <a:t>You wouldn't want to walk out into a firefight unarmed, so goes this. . </a:t>
            </a:r>
          </a:p>
          <a:p>
            <a:pPr marL="342900" marR="0">
              <a:buNone/>
            </a:pPr>
            <a:r>
              <a:rPr lang="en-US" sz="2000" dirty="0">
                <a:solidFill>
                  <a:schemeClr val="bg1"/>
                </a:solidFill>
                <a:effectLst/>
                <a:latin typeface="Arial" panose="020B0604020202020204" pitchFamily="34" charset="0"/>
              </a:rPr>
              <a:t>This requires effort, energy, and the ability to get serious as a heart attack.</a:t>
            </a:r>
          </a:p>
          <a:p>
            <a:pPr marL="342900" marR="0">
              <a:buNone/>
            </a:pPr>
            <a:r>
              <a:rPr lang="en-US" sz="2800" b="1" dirty="0">
                <a:effectLst/>
                <a:latin typeface="aktiv-grotesk"/>
                <a:hlinkClick r:id="rId3">
                  <a:extLst>
                    <a:ext uri="{A12FA001-AC4F-418D-AE19-62706E023703}">
                      <ahyp:hlinkClr xmlns:ahyp="http://schemas.microsoft.com/office/drawing/2018/hyperlinkcolor" val="tx"/>
                    </a:ext>
                  </a:extLst>
                </a:hlinkClick>
              </a:rPr>
              <a:t>2 Chronicles 20:15 (NLT)</a:t>
            </a:r>
            <a:endParaRPr lang="en-US" b="1" dirty="0">
              <a:effectLst/>
              <a:latin typeface="Calibri" panose="020F0502020204030204" pitchFamily="34" charset="0"/>
            </a:endParaRPr>
          </a:p>
          <a:p>
            <a:pPr marL="342900" marR="0">
              <a:buNone/>
            </a:pPr>
            <a:r>
              <a:rPr lang="en-US" b="1" dirty="0">
                <a:effectLst/>
                <a:latin typeface="aktiv-grotesk"/>
              </a:rPr>
              <a:t>He said, “Listen, all you people of Judah and Jerusalem! Listen, King Jehoshaphat! This is what the Lord says: Do not be afraid! Don’t be discouraged by this mighty army, </a:t>
            </a:r>
            <a:r>
              <a:rPr lang="en-US" sz="2400" b="1" dirty="0">
                <a:effectLst/>
                <a:latin typeface="aktiv-grotesk"/>
              </a:rPr>
              <a:t>for </a:t>
            </a:r>
            <a:r>
              <a:rPr lang="en-US" sz="2400" b="1" dirty="0">
                <a:effectLst/>
                <a:highlight>
                  <a:srgbClr val="FF0000"/>
                </a:highlight>
                <a:latin typeface="aktiv-grotesk"/>
              </a:rPr>
              <a:t>the battle is not yours, but God’s.</a:t>
            </a:r>
            <a:endParaRPr lang="en-US" dirty="0">
              <a:effectLst/>
              <a:highlight>
                <a:srgbClr val="FF0000"/>
              </a:highlight>
              <a:latin typeface="aktiv-grotesk"/>
            </a:endParaRPr>
          </a:p>
          <a:p>
            <a:pPr marL="342900" marR="0">
              <a:buNone/>
            </a:pPr>
            <a:r>
              <a:rPr lang="en-US" dirty="0">
                <a:solidFill>
                  <a:schemeClr val="bg1"/>
                </a:solidFill>
                <a:effectLst/>
                <a:latin typeface="Calibri" panose="020F0502020204030204" pitchFamily="34" charset="0"/>
              </a:rPr>
              <a:t> </a:t>
            </a:r>
          </a:p>
          <a:p>
            <a:pPr>
              <a:buNone/>
            </a:pPr>
            <a:r>
              <a:rPr lang="en-US" sz="1200" i="1" dirty="0">
                <a:solidFill>
                  <a:schemeClr val="bg1"/>
                </a:solidFill>
                <a:effectLst/>
                <a:latin typeface="Calibri" panose="020F0502020204030204" pitchFamily="34" charset="0"/>
              </a:rPr>
              <a:t>From &lt;</a:t>
            </a:r>
            <a:r>
              <a:rPr lang="en-US" sz="1200" i="1" dirty="0">
                <a:solidFill>
                  <a:schemeClr val="bg1"/>
                </a:solidFill>
                <a:effectLst/>
                <a:latin typeface="Calibri" panose="020F0502020204030204" pitchFamily="34" charset="0"/>
                <a:hlinkClick r:id="rId4">
                  <a:extLst>
                    <a:ext uri="{A12FA001-AC4F-418D-AE19-62706E023703}">
                      <ahyp:hlinkClr xmlns:ahyp="http://schemas.microsoft.com/office/drawing/2018/hyperlinkcolor" val="tx"/>
                    </a:ext>
                  </a:extLst>
                </a:hlinkClick>
              </a:rPr>
              <a:t>https://www.bible.com/search/bible?query=the%20battle%20belongs</a:t>
            </a:r>
            <a:r>
              <a:rPr lang="en-US" sz="1200" i="1" dirty="0">
                <a:solidFill>
                  <a:schemeClr val="bg1"/>
                </a:solidFill>
                <a:effectLst/>
                <a:latin typeface="Calibri" panose="020F0502020204030204" pitchFamily="34" charset="0"/>
              </a:rPr>
              <a:t>&gt; </a:t>
            </a:r>
            <a:endParaRPr lang="en-US" dirty="0">
              <a:solidFill>
                <a:schemeClr val="bg1"/>
              </a:solidFill>
              <a:effectLst/>
              <a:latin typeface="Calibri" panose="020F0502020204030204" pitchFamily="34" charset="0"/>
            </a:endParaRPr>
          </a:p>
          <a:p>
            <a:pPr marL="342900" marR="0">
              <a:buNone/>
            </a:pPr>
            <a:r>
              <a:rPr lang="en-US" dirty="0">
                <a:solidFill>
                  <a:schemeClr val="bg1"/>
                </a:solidFill>
                <a:effectLst/>
                <a:latin typeface="Calibri" panose="020F0502020204030204" pitchFamily="34" charset="0"/>
              </a:rPr>
              <a:t> </a:t>
            </a:r>
          </a:p>
          <a:p>
            <a:pPr marL="342900" marR="0">
              <a:buNone/>
            </a:pPr>
            <a:r>
              <a:rPr lang="en-US" sz="2800" b="1" dirty="0">
                <a:effectLst/>
                <a:latin typeface="aktiv-grotesk"/>
                <a:hlinkClick r:id="rId5">
                  <a:extLst>
                    <a:ext uri="{A12FA001-AC4F-418D-AE19-62706E023703}">
                      <ahyp:hlinkClr xmlns:ahyp="http://schemas.microsoft.com/office/drawing/2018/hyperlinkcolor" val="tx"/>
                    </a:ext>
                  </a:extLst>
                </a:hlinkClick>
              </a:rPr>
              <a:t>Proverbs 21:31 (NLT)</a:t>
            </a:r>
            <a:endParaRPr lang="en-US" b="1" dirty="0">
              <a:effectLst/>
              <a:latin typeface="Calibri" panose="020F0502020204030204" pitchFamily="34" charset="0"/>
            </a:endParaRPr>
          </a:p>
          <a:p>
            <a:pPr marL="342900" marR="0">
              <a:buNone/>
            </a:pPr>
            <a:r>
              <a:rPr lang="en-US" b="1" dirty="0">
                <a:effectLst/>
                <a:latin typeface="aktiv-grotesk"/>
              </a:rPr>
              <a:t>The horse is prepared for the day of battle, but </a:t>
            </a:r>
            <a:r>
              <a:rPr lang="en-US" sz="2400" b="1" dirty="0">
                <a:effectLst/>
                <a:latin typeface="aktiv-grotesk"/>
              </a:rPr>
              <a:t>the </a:t>
            </a:r>
            <a:r>
              <a:rPr lang="en-US" sz="2400" b="1" dirty="0">
                <a:effectLst/>
                <a:highlight>
                  <a:srgbClr val="00FF00"/>
                </a:highlight>
                <a:latin typeface="aktiv-grotesk"/>
              </a:rPr>
              <a:t>victory belongs to the Lord .</a:t>
            </a:r>
            <a:endParaRPr lang="en-US" b="1" dirty="0">
              <a:effectLst/>
              <a:highlight>
                <a:srgbClr val="00FF00"/>
              </a:highlight>
              <a:latin typeface="aktiv-grotesk"/>
            </a:endParaRPr>
          </a:p>
          <a:p>
            <a:pPr marL="342900" marR="0">
              <a:buNone/>
            </a:pPr>
            <a:r>
              <a:rPr lang="en-US" sz="2400" dirty="0">
                <a:effectLst/>
                <a:latin typeface="Calibri" panose="020F0502020204030204" pitchFamily="34" charset="0"/>
              </a:rPr>
              <a:t> </a:t>
            </a:r>
          </a:p>
          <a:p>
            <a:pPr>
              <a:buNone/>
            </a:pPr>
            <a:r>
              <a:rPr lang="en-US" sz="1200" i="1" dirty="0">
                <a:solidFill>
                  <a:srgbClr val="595959"/>
                </a:solidFill>
                <a:effectLst/>
                <a:latin typeface="Calibri" panose="020F0502020204030204" pitchFamily="34" charset="0"/>
              </a:rPr>
              <a:t>From &lt;</a:t>
            </a:r>
            <a:r>
              <a:rPr lang="en-US" sz="1200" i="1" dirty="0">
                <a:solidFill>
                  <a:srgbClr val="595959"/>
                </a:solidFill>
                <a:effectLst/>
                <a:latin typeface="Calibri" panose="020F0502020204030204" pitchFamily="34" charset="0"/>
                <a:hlinkClick r:id="rId4"/>
              </a:rPr>
              <a:t>https://www.bible.com/search/bible?query=the%20battle%20belongs</a:t>
            </a:r>
            <a:r>
              <a:rPr lang="en-US" sz="1200" i="1" dirty="0">
                <a:solidFill>
                  <a:srgbClr val="595959"/>
                </a:solidFill>
                <a:effectLst/>
                <a:latin typeface="Calibri" panose="020F0502020204030204" pitchFamily="34" charset="0"/>
              </a:rPr>
              <a:t>&gt; </a:t>
            </a:r>
            <a:endParaRPr lang="en-US" dirty="0">
              <a:effectLst/>
              <a:latin typeface="Calibri" panose="020F0502020204030204" pitchFamily="34" charset="0"/>
            </a:endParaRPr>
          </a:p>
        </p:txBody>
      </p:sp>
    </p:spTree>
    <p:extLst>
      <p:ext uri="{BB962C8B-B14F-4D97-AF65-F5344CB8AC3E}">
        <p14:creationId xmlns:p14="http://schemas.microsoft.com/office/powerpoint/2010/main" val="2098263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528DE-5909-AF8F-BAD0-57AF2D98FFB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84B63ED-753B-F017-06F1-DA1E60A79E86}"/>
              </a:ext>
            </a:extLst>
          </p:cNvPr>
          <p:cNvSpPr txBox="1"/>
          <p:nvPr/>
        </p:nvSpPr>
        <p:spPr>
          <a:xfrm>
            <a:off x="401781" y="550026"/>
            <a:ext cx="3740727" cy="2800767"/>
          </a:xfrm>
          <a:prstGeom prst="rect">
            <a:avLst/>
          </a:prstGeom>
          <a:noFill/>
        </p:spPr>
        <p:txBody>
          <a:bodyPr wrap="square" rtlCol="0">
            <a:spAutoFit/>
          </a:bodyPr>
          <a:lstStyle/>
          <a:p>
            <a:r>
              <a:rPr lang="en-US" sz="4400" dirty="0">
                <a:latin typeface="Stencil" panose="040409050D0802020404" pitchFamily="82" charset="0"/>
              </a:rPr>
              <a:t>2 </a:t>
            </a:r>
          </a:p>
          <a:p>
            <a:r>
              <a:rPr lang="en-US" sz="4400" dirty="0">
                <a:latin typeface="Stencil" panose="040409050D0802020404" pitchFamily="82" charset="0"/>
              </a:rPr>
              <a:t>Build Discipline </a:t>
            </a:r>
            <a:r>
              <a:rPr lang="en-US" sz="4400" dirty="0">
                <a:highlight>
                  <a:srgbClr val="FFFF00"/>
                </a:highlight>
                <a:latin typeface="Stencil" panose="040409050D0802020404" pitchFamily="82" charset="0"/>
              </a:rPr>
              <a:t>daily</a:t>
            </a:r>
          </a:p>
        </p:txBody>
      </p:sp>
      <p:pic>
        <p:nvPicPr>
          <p:cNvPr id="3" name="Picture 2">
            <a:extLst>
              <a:ext uri="{FF2B5EF4-FFF2-40B4-BE49-F238E27FC236}">
                <a16:creationId xmlns:a16="http://schemas.microsoft.com/office/drawing/2014/main" id="{6878F7D8-2789-4DFF-30A8-ACCE765D1027}"/>
              </a:ext>
            </a:extLst>
          </p:cNvPr>
          <p:cNvPicPr>
            <a:picLocks noChangeAspect="1"/>
          </p:cNvPicPr>
          <p:nvPr/>
        </p:nvPicPr>
        <p:blipFill>
          <a:blip r:embed="rId2"/>
          <a:stretch>
            <a:fillRect/>
          </a:stretch>
        </p:blipFill>
        <p:spPr>
          <a:xfrm>
            <a:off x="3857625" y="0"/>
            <a:ext cx="8334375" cy="6858000"/>
          </a:xfrm>
          <a:prstGeom prst="rect">
            <a:avLst/>
          </a:prstGeom>
        </p:spPr>
      </p:pic>
    </p:spTree>
    <p:extLst>
      <p:ext uri="{BB962C8B-B14F-4D97-AF65-F5344CB8AC3E}">
        <p14:creationId xmlns:p14="http://schemas.microsoft.com/office/powerpoint/2010/main" val="4182226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005614E-EAFF-F3A9-2062-C8E4D0EE6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18132F-8FEA-88C6-DF40-F9CF474D647E}"/>
              </a:ext>
            </a:extLst>
          </p:cNvPr>
          <p:cNvSpPr>
            <a:spLocks noGrp="1"/>
          </p:cNvSpPr>
          <p:nvPr>
            <p:ph type="ctrTitle"/>
          </p:nvPr>
        </p:nvSpPr>
        <p:spPr>
          <a:xfrm>
            <a:off x="1288472" y="367289"/>
            <a:ext cx="9615055" cy="1232911"/>
          </a:xfrm>
        </p:spPr>
        <p:txBody>
          <a:bodyPr/>
          <a:lstStyle/>
          <a:p>
            <a:r>
              <a:rPr lang="en-US" i="1" dirty="0">
                <a:highlight>
                  <a:srgbClr val="FFFF00"/>
                </a:highlight>
                <a:latin typeface="Stencil" panose="040409050D0802020404" pitchFamily="82" charset="0"/>
              </a:rPr>
              <a:t>11 Practice Quietness.</a:t>
            </a:r>
            <a:endParaRPr lang="en-US" dirty="0">
              <a:highlight>
                <a:srgbClr val="FFFF00"/>
              </a:highlight>
              <a:latin typeface="Stencil" panose="040409050D0802020404" pitchFamily="82" charset="0"/>
            </a:endParaRPr>
          </a:p>
        </p:txBody>
      </p:sp>
      <p:sp>
        <p:nvSpPr>
          <p:cNvPr id="3" name="Subtitle 2">
            <a:extLst>
              <a:ext uri="{FF2B5EF4-FFF2-40B4-BE49-F238E27FC236}">
                <a16:creationId xmlns:a16="http://schemas.microsoft.com/office/drawing/2014/main" id="{2E3B7F00-245D-C517-D4B9-F816631DE6DC}"/>
              </a:ext>
            </a:extLst>
          </p:cNvPr>
          <p:cNvSpPr>
            <a:spLocks noGrp="1"/>
          </p:cNvSpPr>
          <p:nvPr>
            <p:ph type="subTitle" idx="1"/>
          </p:nvPr>
        </p:nvSpPr>
        <p:spPr/>
        <p:txBody>
          <a:bodyPr/>
          <a:lstStyle/>
          <a:p>
            <a:endParaRPr lang="en-US"/>
          </a:p>
        </p:txBody>
      </p:sp>
      <p:pic>
        <p:nvPicPr>
          <p:cNvPr id="6" name="Picture 5">
            <a:extLst>
              <a:ext uri="{FF2B5EF4-FFF2-40B4-BE49-F238E27FC236}">
                <a16:creationId xmlns:a16="http://schemas.microsoft.com/office/drawing/2014/main" id="{7A321238-72E1-CB18-1135-A64624AA4A16}"/>
              </a:ext>
            </a:extLst>
          </p:cNvPr>
          <p:cNvPicPr>
            <a:picLocks noChangeAspect="1"/>
          </p:cNvPicPr>
          <p:nvPr/>
        </p:nvPicPr>
        <p:blipFill>
          <a:blip r:embed="rId2"/>
          <a:stretch>
            <a:fillRect/>
          </a:stretch>
        </p:blipFill>
        <p:spPr>
          <a:xfrm>
            <a:off x="0" y="1600200"/>
            <a:ext cx="12192000" cy="5742709"/>
          </a:xfrm>
          <a:prstGeom prst="rect">
            <a:avLst/>
          </a:prstGeom>
        </p:spPr>
      </p:pic>
    </p:spTree>
    <p:extLst>
      <p:ext uri="{BB962C8B-B14F-4D97-AF65-F5344CB8AC3E}">
        <p14:creationId xmlns:p14="http://schemas.microsoft.com/office/powerpoint/2010/main" val="4269012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E5658-6EF9-42BC-B7EB-36BFAA5269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949A91-8C11-C0A7-BF6B-37B97E45D288}"/>
              </a:ext>
            </a:extLst>
          </p:cNvPr>
          <p:cNvSpPr>
            <a:spLocks noGrp="1"/>
          </p:cNvSpPr>
          <p:nvPr>
            <p:ph type="ctrTitle"/>
          </p:nvPr>
        </p:nvSpPr>
        <p:spPr>
          <a:xfrm>
            <a:off x="1288472" y="367289"/>
            <a:ext cx="9615055" cy="1232911"/>
          </a:xfrm>
        </p:spPr>
        <p:txBody>
          <a:bodyPr/>
          <a:lstStyle/>
          <a:p>
            <a:r>
              <a:rPr lang="en-US" i="1" dirty="0">
                <a:highlight>
                  <a:srgbClr val="FFFF00"/>
                </a:highlight>
                <a:latin typeface="Stencil" panose="040409050D0802020404" pitchFamily="82" charset="0"/>
              </a:rPr>
              <a:t>11 Practice Quietness.</a:t>
            </a:r>
            <a:endParaRPr lang="en-US" dirty="0">
              <a:highlight>
                <a:srgbClr val="FFFF00"/>
              </a:highlight>
              <a:latin typeface="Stencil" panose="040409050D0802020404" pitchFamily="82" charset="0"/>
            </a:endParaRPr>
          </a:p>
        </p:txBody>
      </p:sp>
      <p:sp>
        <p:nvSpPr>
          <p:cNvPr id="8" name="TextBox 7">
            <a:extLst>
              <a:ext uri="{FF2B5EF4-FFF2-40B4-BE49-F238E27FC236}">
                <a16:creationId xmlns:a16="http://schemas.microsoft.com/office/drawing/2014/main" id="{B61C2343-B5C9-E8BF-6266-B2B032A8399D}"/>
              </a:ext>
            </a:extLst>
          </p:cNvPr>
          <p:cNvSpPr txBox="1"/>
          <p:nvPr/>
        </p:nvSpPr>
        <p:spPr>
          <a:xfrm>
            <a:off x="0" y="1600200"/>
            <a:ext cx="12192000" cy="4524315"/>
          </a:xfrm>
          <a:prstGeom prst="rect">
            <a:avLst/>
          </a:prstGeom>
          <a:noFill/>
        </p:spPr>
        <p:txBody>
          <a:bodyPr wrap="square">
            <a:spAutoFit/>
          </a:bodyPr>
          <a:lstStyle/>
          <a:p>
            <a:pPr>
              <a:buNone/>
            </a:pPr>
            <a:r>
              <a:rPr lang="en-US" sz="3200" i="1" dirty="0">
                <a:effectLst/>
                <a:latin typeface="Stencil" panose="040409050D0802020404" pitchFamily="82" charset="0"/>
              </a:rPr>
              <a:t>God doesn’t talk if you're talking. Listening to the Spirit is key. </a:t>
            </a:r>
            <a:endParaRPr lang="en-US" sz="2800" dirty="0">
              <a:effectLst/>
              <a:latin typeface="Calibri" panose="020F0502020204030204" pitchFamily="34" charset="0"/>
            </a:endParaRPr>
          </a:p>
          <a:p>
            <a:pPr marL="342900" lvl="0" indent="-342900" rtl="0" fontAlgn="ctr">
              <a:buFont typeface="Arial" panose="020B0604020202020204" pitchFamily="34" charset="0"/>
              <a:buChar char="•"/>
            </a:pPr>
            <a:r>
              <a:rPr lang="en-US" sz="3200" dirty="0">
                <a:effectLst/>
                <a:latin typeface="Arial" panose="020B0604020202020204" pitchFamily="34" charset="0"/>
              </a:rPr>
              <a:t>Make a </a:t>
            </a:r>
            <a:r>
              <a:rPr lang="en-US" sz="3200" b="1" dirty="0">
                <a:effectLst/>
                <a:latin typeface="Arial" panose="020B0604020202020204" pitchFamily="34" charset="0"/>
              </a:rPr>
              <a:t>quiet place</a:t>
            </a:r>
            <a:r>
              <a:rPr lang="en-US" sz="3200" dirty="0">
                <a:effectLst/>
                <a:latin typeface="Arial" panose="020B0604020202020204" pitchFamily="34" charset="0"/>
              </a:rPr>
              <a:t> where you can  be  totally distraction free. </a:t>
            </a:r>
            <a:endParaRPr lang="en-US" sz="2800" dirty="0">
              <a:effectLst/>
              <a:latin typeface="Calibri" panose="020F0502020204030204" pitchFamily="34" charset="0"/>
            </a:endParaRPr>
          </a:p>
          <a:p>
            <a:pPr marL="342900" lvl="0" indent="-342900" rtl="0" fontAlgn="ctr">
              <a:buFont typeface="Arial" panose="020B0604020202020204" pitchFamily="34" charset="0"/>
              <a:buChar char="•"/>
            </a:pPr>
            <a:r>
              <a:rPr lang="en-US" sz="3200" b="1" dirty="0">
                <a:solidFill>
                  <a:srgbClr val="FA0000"/>
                </a:solidFill>
                <a:effectLst/>
                <a:latin typeface="Arial" panose="020B0604020202020204" pitchFamily="34" charset="0"/>
              </a:rPr>
              <a:t>No phone/ no noise. </a:t>
            </a:r>
            <a:endParaRPr lang="en-US" sz="2800" dirty="0">
              <a:effectLst/>
              <a:latin typeface="Calibri" panose="020F0502020204030204" pitchFamily="34" charset="0"/>
            </a:endParaRPr>
          </a:p>
          <a:p>
            <a:pPr marL="342900" lvl="0" indent="-342900" rtl="0" fontAlgn="ctr">
              <a:buFont typeface="Arial" panose="020B0604020202020204" pitchFamily="34" charset="0"/>
              <a:buChar char="•"/>
            </a:pPr>
            <a:r>
              <a:rPr lang="en-US" sz="3200" b="1" dirty="0">
                <a:effectLst/>
                <a:latin typeface="Arial" panose="020B0604020202020204" pitchFamily="34" charset="0"/>
              </a:rPr>
              <a:t>Stay there quietly for 15 minutes</a:t>
            </a:r>
            <a:r>
              <a:rPr lang="en-US" sz="3200" dirty="0">
                <a:effectLst/>
                <a:latin typeface="Arial" panose="020B0604020202020204" pitchFamily="34" charset="0"/>
              </a:rPr>
              <a:t>. No talking , no extraneous thoughts. You're there to meet with God. Intentionally., The enemy will bring 1000 distracting thoughts. Banish any that are not of God. </a:t>
            </a:r>
            <a:endParaRPr lang="en-US" sz="2800" dirty="0">
              <a:effectLst/>
              <a:latin typeface="Calibri" panose="020F0502020204030204" pitchFamily="34" charset="0"/>
            </a:endParaRPr>
          </a:p>
          <a:p>
            <a:pPr marL="342900" lvl="0" indent="-342900" rtl="0" fontAlgn="ctr">
              <a:buFont typeface="Arial" panose="020B0604020202020204" pitchFamily="34" charset="0"/>
              <a:buChar char="•"/>
            </a:pPr>
            <a:r>
              <a:rPr lang="en-US" sz="3200" b="1" i="1" dirty="0">
                <a:effectLst/>
                <a:latin typeface="Arial" panose="020B0604020202020204" pitchFamily="34" charset="0"/>
              </a:rPr>
              <a:t>Once you have quieted the noise, Listen for the Spirit. </a:t>
            </a:r>
            <a:endParaRPr lang="en-US" sz="2800" dirty="0">
              <a:effectLst/>
              <a:latin typeface="Calibri" panose="020F0502020204030204" pitchFamily="34" charset="0"/>
            </a:endParaRPr>
          </a:p>
        </p:txBody>
      </p:sp>
    </p:spTree>
    <p:extLst>
      <p:ext uri="{BB962C8B-B14F-4D97-AF65-F5344CB8AC3E}">
        <p14:creationId xmlns:p14="http://schemas.microsoft.com/office/powerpoint/2010/main" val="3510394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5B9E2-2D4A-8DC2-C7B0-F552646B3E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DA505A-93C5-6227-E6EE-BE932600B459}"/>
              </a:ext>
            </a:extLst>
          </p:cNvPr>
          <p:cNvSpPr>
            <a:spLocks noGrp="1"/>
          </p:cNvSpPr>
          <p:nvPr>
            <p:ph type="ctrTitle"/>
          </p:nvPr>
        </p:nvSpPr>
        <p:spPr>
          <a:xfrm>
            <a:off x="1136072" y="1"/>
            <a:ext cx="9615055" cy="1025236"/>
          </a:xfrm>
        </p:spPr>
        <p:txBody>
          <a:bodyPr/>
          <a:lstStyle/>
          <a:p>
            <a:r>
              <a:rPr lang="en-US" i="1" dirty="0">
                <a:highlight>
                  <a:srgbClr val="FFFF00"/>
                </a:highlight>
                <a:latin typeface="Stencil" panose="040409050D0802020404" pitchFamily="82" charset="0"/>
              </a:rPr>
              <a:t>11 Practice Quietness.</a:t>
            </a:r>
            <a:endParaRPr lang="en-US" dirty="0">
              <a:highlight>
                <a:srgbClr val="FFFF00"/>
              </a:highlight>
              <a:latin typeface="Stencil" panose="040409050D0802020404" pitchFamily="82" charset="0"/>
            </a:endParaRPr>
          </a:p>
        </p:txBody>
      </p:sp>
      <p:sp>
        <p:nvSpPr>
          <p:cNvPr id="8" name="TextBox 7">
            <a:extLst>
              <a:ext uri="{FF2B5EF4-FFF2-40B4-BE49-F238E27FC236}">
                <a16:creationId xmlns:a16="http://schemas.microsoft.com/office/drawing/2014/main" id="{7B665F80-5CF3-E9CD-CF16-FE4EAC866930}"/>
              </a:ext>
            </a:extLst>
          </p:cNvPr>
          <p:cNvSpPr txBox="1"/>
          <p:nvPr/>
        </p:nvSpPr>
        <p:spPr>
          <a:xfrm>
            <a:off x="1399309" y="1025237"/>
            <a:ext cx="10099964" cy="5847755"/>
          </a:xfrm>
          <a:prstGeom prst="rect">
            <a:avLst/>
          </a:prstGeom>
          <a:noFill/>
        </p:spPr>
        <p:txBody>
          <a:bodyPr wrap="square">
            <a:spAutoFit/>
          </a:bodyPr>
          <a:lstStyle/>
          <a:p>
            <a:r>
              <a:rPr lang="en-US" dirty="0">
                <a:latin typeface="Stencil" panose="040409050D0802020404" pitchFamily="82" charset="0"/>
              </a:rPr>
              <a:t> </a:t>
            </a:r>
            <a:r>
              <a:rPr lang="en-US" sz="3200" dirty="0">
                <a:latin typeface="Stencil" panose="040409050D0802020404" pitchFamily="82" charset="0"/>
              </a:rPr>
              <a:t>Get Scriptural</a:t>
            </a:r>
          </a:p>
          <a:p>
            <a:r>
              <a:rPr lang="en-US" dirty="0">
                <a:hlinkClick r:id="rId2"/>
              </a:rPr>
              <a:t>Proverbs 11:12 (NLT)</a:t>
            </a:r>
            <a:endParaRPr lang="en-US" dirty="0"/>
          </a:p>
          <a:p>
            <a:r>
              <a:rPr lang="en-US" dirty="0"/>
              <a:t>It is foolish to belittle one’s neighbor; a sensible person keeps quiet.</a:t>
            </a:r>
          </a:p>
          <a:p>
            <a:r>
              <a:rPr lang="en-US" dirty="0">
                <a:hlinkClick r:id="rId3"/>
              </a:rPr>
              <a:t>Psalms 55:7 (NLT)</a:t>
            </a:r>
            <a:endParaRPr lang="en-US" dirty="0"/>
          </a:p>
          <a:p>
            <a:r>
              <a:rPr lang="en-US" dirty="0"/>
              <a:t>I would fly far away to the quiet of the wilderness. Interlude</a:t>
            </a:r>
          </a:p>
          <a:p>
            <a:r>
              <a:rPr lang="en-US" dirty="0">
                <a:hlinkClick r:id="rId4"/>
              </a:rPr>
              <a:t>Mark 1:25 (NLT)</a:t>
            </a:r>
            <a:endParaRPr lang="en-US" dirty="0"/>
          </a:p>
          <a:p>
            <a:r>
              <a:rPr lang="en-US" dirty="0"/>
              <a:t>But Jesus reprimanded him. “Be quiet! Come out of the man,” he ordered.</a:t>
            </a:r>
          </a:p>
          <a:p>
            <a:r>
              <a:rPr lang="en-US" dirty="0">
                <a:hlinkClick r:id="rId5"/>
              </a:rPr>
              <a:t>Mark 6:32 (NLT)</a:t>
            </a:r>
            <a:endParaRPr lang="en-US" dirty="0"/>
          </a:p>
          <a:p>
            <a:r>
              <a:rPr lang="en-US" dirty="0"/>
              <a:t>So they left by boat for a quiet place, where they could be alone.</a:t>
            </a:r>
          </a:p>
          <a:p>
            <a:r>
              <a:rPr lang="en-US" dirty="0">
                <a:hlinkClick r:id="rId6"/>
              </a:rPr>
              <a:t>Isaiah 14:7 (NLT)</a:t>
            </a:r>
            <a:endParaRPr lang="en-US" dirty="0"/>
          </a:p>
          <a:p>
            <a:r>
              <a:rPr lang="en-US" dirty="0"/>
              <a:t>But finally the earth is at rest and quiet. Now it can sing again!</a:t>
            </a:r>
          </a:p>
          <a:p>
            <a:r>
              <a:rPr lang="en-US" dirty="0">
                <a:hlinkClick r:id="rId7"/>
              </a:rPr>
              <a:t>Job 6:24 (NLT)</a:t>
            </a:r>
            <a:endParaRPr lang="en-US" dirty="0"/>
          </a:p>
          <a:p>
            <a:r>
              <a:rPr lang="en-US" dirty="0"/>
              <a:t>Teach me, and I will keep quiet. Show me what I have done wrong.</a:t>
            </a:r>
          </a:p>
          <a:p>
            <a:r>
              <a:rPr lang="en-US" dirty="0">
                <a:hlinkClick r:id="rId8"/>
              </a:rPr>
              <a:t>Luke 19:40 (NLT)</a:t>
            </a:r>
            <a:endParaRPr lang="en-US" dirty="0"/>
          </a:p>
          <a:p>
            <a:r>
              <a:rPr lang="en-US" dirty="0"/>
              <a:t>He replied, “If they kept quiet, the stones along the road would burst into cheers!”</a:t>
            </a:r>
          </a:p>
          <a:p>
            <a:r>
              <a:rPr lang="en-US" dirty="0">
                <a:hlinkClick r:id="rId9"/>
              </a:rPr>
              <a:t>Psalms 83:1 (NLT)</a:t>
            </a:r>
            <a:endParaRPr lang="en-US" dirty="0"/>
          </a:p>
          <a:p>
            <a:r>
              <a:rPr lang="en-US" dirty="0"/>
              <a:t>O God, do not be silent! Do not be deaf. Do not be quiet, O God.</a:t>
            </a:r>
          </a:p>
          <a:p>
            <a:r>
              <a:rPr lang="en-US" dirty="0">
                <a:hlinkClick r:id="rId10"/>
              </a:rPr>
              <a:t>Psalms 9:16 (NLT)</a:t>
            </a:r>
            <a:endParaRPr lang="en-US" dirty="0"/>
          </a:p>
          <a:p>
            <a:r>
              <a:rPr lang="en-US" dirty="0"/>
              <a:t>The Lord is known for his justice. The wicked are trapped by their own deeds. Quiet Interlude</a:t>
            </a:r>
          </a:p>
          <a:p>
            <a:endParaRPr lang="en-US" dirty="0"/>
          </a:p>
        </p:txBody>
      </p:sp>
    </p:spTree>
    <p:extLst>
      <p:ext uri="{BB962C8B-B14F-4D97-AF65-F5344CB8AC3E}">
        <p14:creationId xmlns:p14="http://schemas.microsoft.com/office/powerpoint/2010/main" val="21070808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FA3D9-0D83-4486-8AEE-98D7DA4EB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FEC01-D539-FEA5-133E-7CEF46B03322}"/>
              </a:ext>
            </a:extLst>
          </p:cNvPr>
          <p:cNvSpPr>
            <a:spLocks noGrp="1"/>
          </p:cNvSpPr>
          <p:nvPr>
            <p:ph type="ctrTitle"/>
          </p:nvPr>
        </p:nvSpPr>
        <p:spPr>
          <a:xfrm>
            <a:off x="1136072" y="1"/>
            <a:ext cx="9615055" cy="1025236"/>
          </a:xfrm>
        </p:spPr>
        <p:txBody>
          <a:bodyPr/>
          <a:lstStyle/>
          <a:p>
            <a:r>
              <a:rPr lang="en-US" i="1" dirty="0">
                <a:highlight>
                  <a:srgbClr val="FFFF00"/>
                </a:highlight>
                <a:latin typeface="Stencil" panose="040409050D0802020404" pitchFamily="82" charset="0"/>
              </a:rPr>
              <a:t>11 Practice Quietness.</a:t>
            </a:r>
            <a:endParaRPr lang="en-US" dirty="0">
              <a:highlight>
                <a:srgbClr val="FFFF00"/>
              </a:highlight>
              <a:latin typeface="Stencil" panose="040409050D0802020404" pitchFamily="82" charset="0"/>
            </a:endParaRPr>
          </a:p>
        </p:txBody>
      </p:sp>
      <p:sp>
        <p:nvSpPr>
          <p:cNvPr id="8" name="TextBox 7">
            <a:extLst>
              <a:ext uri="{FF2B5EF4-FFF2-40B4-BE49-F238E27FC236}">
                <a16:creationId xmlns:a16="http://schemas.microsoft.com/office/drawing/2014/main" id="{9A56F262-A914-8E86-58A1-AB5E292974F9}"/>
              </a:ext>
            </a:extLst>
          </p:cNvPr>
          <p:cNvSpPr txBox="1"/>
          <p:nvPr/>
        </p:nvSpPr>
        <p:spPr>
          <a:xfrm>
            <a:off x="1316182" y="775855"/>
            <a:ext cx="10598727" cy="5847755"/>
          </a:xfrm>
          <a:prstGeom prst="rect">
            <a:avLst/>
          </a:prstGeom>
          <a:noFill/>
        </p:spPr>
        <p:txBody>
          <a:bodyPr wrap="square">
            <a:spAutoFit/>
          </a:bodyPr>
          <a:lstStyle/>
          <a:p>
            <a:r>
              <a:rPr lang="en-US" dirty="0">
                <a:latin typeface="Stencil" panose="040409050D0802020404" pitchFamily="82" charset="0"/>
              </a:rPr>
              <a:t> </a:t>
            </a:r>
            <a:r>
              <a:rPr lang="en-US" sz="3200" dirty="0">
                <a:latin typeface="Stencil" panose="040409050D0802020404" pitchFamily="82" charset="0"/>
              </a:rPr>
              <a:t>Get Scriptural</a:t>
            </a:r>
          </a:p>
          <a:p>
            <a:r>
              <a:rPr lang="en-US" dirty="0">
                <a:hlinkClick r:id="rId2"/>
              </a:rPr>
              <a:t>Ecclesiastes 9:17 (NLT)</a:t>
            </a:r>
            <a:endParaRPr lang="en-US" dirty="0"/>
          </a:p>
          <a:p>
            <a:r>
              <a:rPr lang="en-US" dirty="0"/>
              <a:t>Better to hear the quiet words of a wise person than the shouts of a foolish king.</a:t>
            </a:r>
          </a:p>
          <a:p>
            <a:r>
              <a:rPr lang="en-US" dirty="0">
                <a:hlinkClick r:id="rId3"/>
              </a:rPr>
              <a:t>Ecclesiastes 10:4 (NLT)</a:t>
            </a:r>
            <a:endParaRPr lang="en-US" dirty="0"/>
          </a:p>
          <a:p>
            <a:r>
              <a:rPr lang="en-US" dirty="0"/>
              <a:t>If your boss is angry at you, don’t quit! A quiet spirit can overcome even great mistakes.</a:t>
            </a:r>
          </a:p>
          <a:p>
            <a:r>
              <a:rPr lang="en-US" dirty="0">
                <a:hlinkClick r:id="rId4"/>
              </a:rPr>
              <a:t>Ecclesiastes 3:7 (NLT)</a:t>
            </a:r>
            <a:endParaRPr lang="en-US" dirty="0"/>
          </a:p>
          <a:p>
            <a:r>
              <a:rPr lang="en-US" dirty="0"/>
              <a:t>A time to tear and a time to mend. A time to be quiet and a time to speak.</a:t>
            </a:r>
          </a:p>
          <a:p>
            <a:r>
              <a:rPr lang="en-US" dirty="0">
                <a:hlinkClick r:id="rId5"/>
              </a:rPr>
              <a:t>Job 31:34 (NLT)</a:t>
            </a:r>
            <a:endParaRPr lang="en-US" dirty="0"/>
          </a:p>
          <a:p>
            <a:r>
              <a:rPr lang="en-US" dirty="0"/>
              <a:t>Have I feared the crowd or the contempt of the masses, so that I kept quiet and stayed indoors?</a:t>
            </a:r>
          </a:p>
          <a:p>
            <a:r>
              <a:rPr lang="en-US" dirty="0">
                <a:hlinkClick r:id="rId6"/>
              </a:rPr>
              <a:t>Matthew 20:31 (NLT)</a:t>
            </a:r>
            <a:endParaRPr lang="en-US" dirty="0"/>
          </a:p>
          <a:p>
            <a:r>
              <a:rPr lang="en-US" dirty="0"/>
              <a:t>“Be quiet!” the crowd yelled at them. But they only shouted louder, “Lord, Son of David, have mercy on us!”</a:t>
            </a:r>
          </a:p>
          <a:p>
            <a:r>
              <a:rPr lang="en-US" dirty="0">
                <a:hlinkClick r:id="rId7"/>
              </a:rPr>
              <a:t>Mark 10:48 (NLT)</a:t>
            </a:r>
            <a:endParaRPr lang="en-US" dirty="0"/>
          </a:p>
          <a:p>
            <a:r>
              <a:rPr lang="en-US" dirty="0"/>
              <a:t>“Be quiet!” many of the people yelled at him. But he only shouted louder, “Son of David, have mercy on me!”</a:t>
            </a:r>
          </a:p>
          <a:p>
            <a:r>
              <a:rPr lang="en-US" dirty="0">
                <a:hlinkClick r:id="rId8"/>
              </a:rPr>
              <a:t>Luke 18:39 (NLT)</a:t>
            </a:r>
            <a:endParaRPr lang="en-US" dirty="0"/>
          </a:p>
          <a:p>
            <a:r>
              <a:rPr lang="en-US" dirty="0"/>
              <a:t>“Be quiet!” the people in front yelled at him. But he only shouted louder, “Son of David, have mercy on me!”</a:t>
            </a:r>
          </a:p>
          <a:p>
            <a:r>
              <a:rPr lang="en-US" dirty="0">
                <a:hlinkClick r:id="rId9"/>
              </a:rPr>
              <a:t>1 Chronicles 4:40 (NLT)</a:t>
            </a:r>
            <a:endParaRPr lang="en-US" dirty="0"/>
          </a:p>
          <a:p>
            <a:r>
              <a:rPr lang="en-US" dirty="0"/>
              <a:t>They found lush pastures there, and the land was spacious, quiet, and peaceful. Some of Ham’s descendants had been living in that region.</a:t>
            </a:r>
          </a:p>
        </p:txBody>
      </p:sp>
    </p:spTree>
    <p:extLst>
      <p:ext uri="{BB962C8B-B14F-4D97-AF65-F5344CB8AC3E}">
        <p14:creationId xmlns:p14="http://schemas.microsoft.com/office/powerpoint/2010/main" val="13072486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9D7C3-1EF5-8936-C2B9-DE44C1EFC8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F72046-CB1A-9E7E-76AA-617B5458840A}"/>
              </a:ext>
            </a:extLst>
          </p:cNvPr>
          <p:cNvSpPr>
            <a:spLocks noGrp="1"/>
          </p:cNvSpPr>
          <p:nvPr>
            <p:ph type="ctrTitle"/>
          </p:nvPr>
        </p:nvSpPr>
        <p:spPr>
          <a:xfrm>
            <a:off x="1136072" y="1"/>
            <a:ext cx="9615055" cy="1025236"/>
          </a:xfrm>
        </p:spPr>
        <p:txBody>
          <a:bodyPr/>
          <a:lstStyle/>
          <a:p>
            <a:r>
              <a:rPr lang="en-US" i="1" dirty="0">
                <a:highlight>
                  <a:srgbClr val="FFFF00"/>
                </a:highlight>
                <a:latin typeface="Stencil" panose="040409050D0802020404" pitchFamily="82" charset="0"/>
              </a:rPr>
              <a:t>11 Practice Quietness.</a:t>
            </a:r>
            <a:endParaRPr lang="en-US" dirty="0">
              <a:highlight>
                <a:srgbClr val="FFFF00"/>
              </a:highlight>
              <a:latin typeface="Stencil" panose="040409050D0802020404" pitchFamily="82" charset="0"/>
            </a:endParaRPr>
          </a:p>
        </p:txBody>
      </p:sp>
      <p:sp>
        <p:nvSpPr>
          <p:cNvPr id="8" name="TextBox 7">
            <a:extLst>
              <a:ext uri="{FF2B5EF4-FFF2-40B4-BE49-F238E27FC236}">
                <a16:creationId xmlns:a16="http://schemas.microsoft.com/office/drawing/2014/main" id="{3930BAC6-B568-2366-39C6-FBD55537917A}"/>
              </a:ext>
            </a:extLst>
          </p:cNvPr>
          <p:cNvSpPr txBox="1"/>
          <p:nvPr/>
        </p:nvSpPr>
        <p:spPr>
          <a:xfrm>
            <a:off x="1399309" y="1025237"/>
            <a:ext cx="10584873" cy="5570756"/>
          </a:xfrm>
          <a:prstGeom prst="rect">
            <a:avLst/>
          </a:prstGeom>
          <a:noFill/>
        </p:spPr>
        <p:txBody>
          <a:bodyPr wrap="square">
            <a:spAutoFit/>
          </a:bodyPr>
          <a:lstStyle/>
          <a:p>
            <a:r>
              <a:rPr lang="en-US" dirty="0">
                <a:latin typeface="Stencil" panose="040409050D0802020404" pitchFamily="82" charset="0"/>
              </a:rPr>
              <a:t> </a:t>
            </a:r>
            <a:r>
              <a:rPr lang="en-US" sz="3200" dirty="0">
                <a:latin typeface="Stencil" panose="040409050D0802020404" pitchFamily="82" charset="0"/>
              </a:rPr>
              <a:t>Get Scriptural</a:t>
            </a:r>
          </a:p>
          <a:p>
            <a:r>
              <a:rPr lang="en-US" dirty="0">
                <a:hlinkClick r:id="rId2"/>
              </a:rPr>
              <a:t>1 Thessalonians 4:11 (NLT)</a:t>
            </a:r>
            <a:endParaRPr lang="en-US" dirty="0"/>
          </a:p>
          <a:p>
            <a:r>
              <a:rPr lang="en-US" dirty="0"/>
              <a:t>Make it your goal to live a quiet life, minding your own business and working with your hands, just as we instructed you before.</a:t>
            </a:r>
          </a:p>
          <a:p>
            <a:r>
              <a:rPr lang="en-US" dirty="0">
                <a:hlinkClick r:id="rId3"/>
              </a:rPr>
              <a:t>1 Timothy 2:2 (NLT)</a:t>
            </a:r>
            <a:endParaRPr lang="en-US" dirty="0"/>
          </a:p>
          <a:p>
            <a:r>
              <a:rPr lang="en-US" dirty="0"/>
              <a:t>Pray this way for kings and all who are in authority so that we can live peaceful and quiet lives marked by godliness and dignity.</a:t>
            </a:r>
          </a:p>
          <a:p>
            <a:r>
              <a:rPr lang="en-US" dirty="0">
                <a:hlinkClick r:id="rId4"/>
              </a:rPr>
              <a:t>Acts of the Apostles 13:16 (NLT)</a:t>
            </a:r>
            <a:endParaRPr lang="en-US" dirty="0"/>
          </a:p>
          <a:p>
            <a:r>
              <a:rPr lang="en-US" dirty="0"/>
              <a:t>So Paul stood, lifted his hand to quiet them, and started speaking. “Men of Israel,” he said, “and you God-fearing Gentiles, listen to me.</a:t>
            </a:r>
          </a:p>
          <a:p>
            <a:r>
              <a:rPr lang="en-US" dirty="0">
                <a:hlinkClick r:id="rId5"/>
              </a:rPr>
              <a:t>Genesis 25:27 (NLT)</a:t>
            </a:r>
            <a:endParaRPr lang="en-US" dirty="0"/>
          </a:p>
          <a:p>
            <a:r>
              <a:rPr lang="en-US" dirty="0"/>
              <a:t>As the boys grew up, Esau became a skillful hunter. He was an outdoorsman, but Jacob had a quiet temperament, preferring to stay at home.</a:t>
            </a:r>
          </a:p>
          <a:p>
            <a:r>
              <a:rPr lang="en-US" dirty="0">
                <a:hlinkClick r:id="rId6"/>
              </a:rPr>
              <a:t>1 Peter 3:4 (NLT)</a:t>
            </a:r>
            <a:endParaRPr lang="en-US" dirty="0"/>
          </a:p>
          <a:p>
            <a:r>
              <a:rPr lang="en-US" dirty="0"/>
              <a:t>You should clothe yourselves instead with the beauty that comes from within, the unfading beauty of a gentle and quiet spirit, which is so precious to God.</a:t>
            </a:r>
          </a:p>
          <a:p>
            <a:r>
              <a:rPr lang="en-US" dirty="0">
                <a:hlinkClick r:id="rId7"/>
              </a:rPr>
              <a:t>Job 34:29 (NLT)</a:t>
            </a:r>
            <a:endParaRPr lang="en-US" dirty="0"/>
          </a:p>
          <a:p>
            <a:r>
              <a:rPr lang="en-US" dirty="0"/>
              <a:t>But if he chooses to remain quiet, who can criticize him? When he hides his face, no one can find him, whether an individual or a nation.</a:t>
            </a:r>
          </a:p>
        </p:txBody>
      </p:sp>
    </p:spTree>
    <p:extLst>
      <p:ext uri="{BB962C8B-B14F-4D97-AF65-F5344CB8AC3E}">
        <p14:creationId xmlns:p14="http://schemas.microsoft.com/office/powerpoint/2010/main" val="23257238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E813-5CDE-D437-4792-42CFF3924D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390CEC-E3A0-8A74-88B6-672C8A47F49E}"/>
              </a:ext>
            </a:extLst>
          </p:cNvPr>
          <p:cNvSpPr>
            <a:spLocks noGrp="1"/>
          </p:cNvSpPr>
          <p:nvPr>
            <p:ph type="ctrTitle"/>
          </p:nvPr>
        </p:nvSpPr>
        <p:spPr>
          <a:xfrm>
            <a:off x="1136072" y="1"/>
            <a:ext cx="9615055" cy="1025236"/>
          </a:xfrm>
        </p:spPr>
        <p:txBody>
          <a:bodyPr/>
          <a:lstStyle/>
          <a:p>
            <a:r>
              <a:rPr lang="en-US" i="1" dirty="0">
                <a:highlight>
                  <a:srgbClr val="FFFF00"/>
                </a:highlight>
                <a:latin typeface="Stencil" panose="040409050D0802020404" pitchFamily="82" charset="0"/>
              </a:rPr>
              <a:t>11 Practice Quietness.</a:t>
            </a:r>
            <a:endParaRPr lang="en-US" dirty="0">
              <a:highlight>
                <a:srgbClr val="FFFF00"/>
              </a:highlight>
              <a:latin typeface="Stencil" panose="040409050D0802020404" pitchFamily="82" charset="0"/>
            </a:endParaRPr>
          </a:p>
        </p:txBody>
      </p:sp>
      <p:sp>
        <p:nvSpPr>
          <p:cNvPr id="8" name="TextBox 7">
            <a:extLst>
              <a:ext uri="{FF2B5EF4-FFF2-40B4-BE49-F238E27FC236}">
                <a16:creationId xmlns:a16="http://schemas.microsoft.com/office/drawing/2014/main" id="{68D4936A-83D3-055F-F1B6-E0981FFEC7B4}"/>
              </a:ext>
            </a:extLst>
          </p:cNvPr>
          <p:cNvSpPr txBox="1"/>
          <p:nvPr/>
        </p:nvSpPr>
        <p:spPr>
          <a:xfrm>
            <a:off x="1399309" y="1025237"/>
            <a:ext cx="10584873" cy="2246769"/>
          </a:xfrm>
          <a:prstGeom prst="rect">
            <a:avLst/>
          </a:prstGeom>
          <a:noFill/>
        </p:spPr>
        <p:txBody>
          <a:bodyPr wrap="square">
            <a:spAutoFit/>
          </a:bodyPr>
          <a:lstStyle/>
          <a:p>
            <a:r>
              <a:rPr lang="en-US" dirty="0">
                <a:latin typeface="Stencil" panose="040409050D0802020404" pitchFamily="82" charset="0"/>
              </a:rPr>
              <a:t> </a:t>
            </a:r>
            <a:r>
              <a:rPr lang="en-US" sz="3200" dirty="0">
                <a:latin typeface="Stencil" panose="040409050D0802020404" pitchFamily="82" charset="0"/>
              </a:rPr>
              <a:t>Get Scriptural</a:t>
            </a:r>
          </a:p>
          <a:p>
            <a:r>
              <a:rPr lang="en-US" dirty="0">
                <a:hlinkClick r:id="rId2"/>
              </a:rPr>
              <a:t>Numbers 13:30 (NLT)</a:t>
            </a:r>
            <a:endParaRPr lang="en-US" dirty="0"/>
          </a:p>
          <a:p>
            <a:r>
              <a:rPr lang="en-US" dirty="0"/>
              <a:t>But Caleb tried to quiet the people as they stood before Moses. “Let’s go at once to take the land,” he said. “We can certainly conquer it!”</a:t>
            </a:r>
          </a:p>
          <a:p>
            <a:r>
              <a:rPr lang="en-US" dirty="0">
                <a:hlinkClick r:id="rId3"/>
              </a:rPr>
              <a:t>Isaiah 28:12 (NLT)</a:t>
            </a:r>
            <a:endParaRPr lang="en-US" dirty="0"/>
          </a:p>
          <a:p>
            <a:r>
              <a:rPr lang="en-US" dirty="0"/>
              <a:t>God has told his people, “Here is a place of rest; let the weary rest here. This is a place of quiet rest.” But they would not listen.</a:t>
            </a:r>
          </a:p>
        </p:txBody>
      </p:sp>
    </p:spTree>
    <p:extLst>
      <p:ext uri="{BB962C8B-B14F-4D97-AF65-F5344CB8AC3E}">
        <p14:creationId xmlns:p14="http://schemas.microsoft.com/office/powerpoint/2010/main" val="18878970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8D116-A94B-7076-4100-4B73D0FA96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985BFF-A607-6492-923F-2407B529C213}"/>
              </a:ext>
            </a:extLst>
          </p:cNvPr>
          <p:cNvSpPr>
            <a:spLocks noGrp="1"/>
          </p:cNvSpPr>
          <p:nvPr>
            <p:ph type="ctrTitle"/>
          </p:nvPr>
        </p:nvSpPr>
        <p:spPr>
          <a:xfrm>
            <a:off x="1136072" y="1"/>
            <a:ext cx="9615055" cy="1025236"/>
          </a:xfrm>
        </p:spPr>
        <p:txBody>
          <a:bodyPr/>
          <a:lstStyle/>
          <a:p>
            <a:r>
              <a:rPr lang="en-US" i="1" dirty="0">
                <a:highlight>
                  <a:srgbClr val="FFFF00"/>
                </a:highlight>
                <a:latin typeface="Stencil" panose="040409050D0802020404" pitchFamily="82" charset="0"/>
              </a:rPr>
              <a:t>11 Practice Quietness.</a:t>
            </a:r>
            <a:endParaRPr lang="en-US" dirty="0">
              <a:highlight>
                <a:srgbClr val="FFFF00"/>
              </a:highlight>
              <a:latin typeface="Stencil" panose="040409050D0802020404" pitchFamily="82" charset="0"/>
            </a:endParaRPr>
          </a:p>
        </p:txBody>
      </p:sp>
      <p:sp>
        <p:nvSpPr>
          <p:cNvPr id="8" name="TextBox 7">
            <a:extLst>
              <a:ext uri="{FF2B5EF4-FFF2-40B4-BE49-F238E27FC236}">
                <a16:creationId xmlns:a16="http://schemas.microsoft.com/office/drawing/2014/main" id="{0DBB420B-4A86-348F-074B-BDE3BAEF5F97}"/>
              </a:ext>
            </a:extLst>
          </p:cNvPr>
          <p:cNvSpPr txBox="1"/>
          <p:nvPr/>
        </p:nvSpPr>
        <p:spPr>
          <a:xfrm>
            <a:off x="1399309" y="1025237"/>
            <a:ext cx="10584873" cy="6309420"/>
          </a:xfrm>
          <a:prstGeom prst="rect">
            <a:avLst/>
          </a:prstGeom>
          <a:noFill/>
        </p:spPr>
        <p:txBody>
          <a:bodyPr wrap="square">
            <a:spAutoFit/>
          </a:bodyPr>
          <a:lstStyle/>
          <a:p>
            <a:r>
              <a:rPr lang="en-US" dirty="0">
                <a:latin typeface="Stencil" panose="040409050D0802020404" pitchFamily="82" charset="0"/>
              </a:rPr>
              <a:t> </a:t>
            </a:r>
            <a:r>
              <a:rPr lang="en-US" dirty="0"/>
              <a:t> </a:t>
            </a:r>
            <a:endParaRPr lang="en-US" sz="2000" dirty="0"/>
          </a:p>
          <a:p>
            <a:pPr lvl="0" fontAlgn="ctr"/>
            <a:r>
              <a:rPr lang="en-US" sz="2000" b="1" dirty="0"/>
              <a:t>What We Hope For:</a:t>
            </a:r>
            <a:r>
              <a:rPr lang="en-US" sz="2000" dirty="0"/>
              <a:t> Across psychological research and surveys, human hopes are frequently tied to stability, connection, and the belief that circumstances will improve. However, when life feels difficult and we cannot see "the light at the end of the tunnel," our hope often wavers.</a:t>
            </a:r>
          </a:p>
          <a:p>
            <a:pPr lvl="0" fontAlgn="ctr"/>
            <a:r>
              <a:rPr lang="en-US" sz="2000" b="1" dirty="0"/>
              <a:t>Misplaced Expectations:</a:t>
            </a:r>
            <a:r>
              <a:rPr lang="en-US" sz="2000" dirty="0"/>
              <a:t> We often look to jobs, communities, or other people to provide a sense of stability and connection that only God can truly sustain. People and circumstances can falter or change, but God remains constant.</a:t>
            </a:r>
          </a:p>
          <a:p>
            <a:pPr lvl="0" fontAlgn="ctr"/>
            <a:r>
              <a:rPr lang="en-US" sz="2000" b="1" dirty="0"/>
              <a:t>The Challenge of Waiting Quietly:</a:t>
            </a:r>
            <a:r>
              <a:rPr lang="en-US" sz="2000" dirty="0"/>
              <a:t> It is human nature to want to rush ahead, look at the "watch of life," and try to force solutions when things are moving too slowly.</a:t>
            </a:r>
          </a:p>
          <a:p>
            <a:pPr lvl="0" fontAlgn="ctr"/>
            <a:r>
              <a:rPr lang="en-US" sz="2000" b="1" dirty="0"/>
              <a:t>The Power of Silent Presence:</a:t>
            </a:r>
            <a:r>
              <a:rPr lang="en-US" sz="2000" dirty="0"/>
              <a:t> Drawing from an analogy of a close friendship—where true intimacy allows two people to simply sit together without needing to constantly talk—Scripture encourages taking intentional time to sit quietly in God’s presence without pressure, routines, or demands.</a:t>
            </a:r>
          </a:p>
          <a:p>
            <a:pPr lvl="0" fontAlgn="ctr"/>
            <a:r>
              <a:rPr lang="en-US" sz="2000" b="1" dirty="0"/>
              <a:t>Stop Seeking your own prestige and comfort. </a:t>
            </a:r>
            <a:r>
              <a:rPr lang="en-US" sz="2000" dirty="0">
                <a:hlinkClick r:id="rId2" action="ppaction://hlinkfile"/>
              </a:rPr>
              <a:t>The Bible </a:t>
            </a:r>
            <a:r>
              <a:rPr lang="en-US" sz="2000" dirty="0"/>
              <a:t>calls it </a:t>
            </a:r>
            <a:r>
              <a:rPr lang="en-US" sz="2000" dirty="0">
                <a:hlinkClick r:id="rId3"/>
              </a:rPr>
              <a:t>“Selfish Ambition” </a:t>
            </a:r>
            <a:endParaRPr lang="en-US" sz="2000" dirty="0"/>
          </a:p>
          <a:p>
            <a:pPr lvl="0" fontAlgn="ctr"/>
            <a:r>
              <a:rPr lang="en-US" sz="2000" dirty="0"/>
              <a:t>We all like comfort and esteem, especially survivors. But things go sideways when we take our eyes off God.  </a:t>
            </a:r>
          </a:p>
          <a:p>
            <a:pPr lvl="0" fontAlgn="ctr"/>
            <a:endParaRPr lang="en-US" sz="2000" dirty="0"/>
          </a:p>
          <a:p>
            <a:r>
              <a:rPr lang="en-US" sz="1400" dirty="0" err="1">
                <a:highlight>
                  <a:srgbClr val="C0C0C0"/>
                </a:highlight>
              </a:rPr>
              <a:t>Youtube</a:t>
            </a:r>
            <a:r>
              <a:rPr lang="en-US" sz="1400" dirty="0">
                <a:highlight>
                  <a:srgbClr val="C0C0C0"/>
                </a:highlight>
              </a:rPr>
              <a:t> copyright limit. </a:t>
            </a:r>
          </a:p>
          <a:p>
            <a:r>
              <a:rPr lang="en-US" sz="1400" dirty="0">
                <a:hlinkClick r:id="rId4"/>
              </a:rPr>
              <a:t>Linkin Park - Somewhere I Belong (Lyrics)</a:t>
            </a:r>
            <a:endParaRPr lang="en-US" sz="1400" dirty="0"/>
          </a:p>
          <a:p>
            <a:r>
              <a:rPr lang="en-US" sz="1400" dirty="0">
                <a:highlight>
                  <a:srgbClr val="C0C0C0"/>
                </a:highlight>
              </a:rPr>
              <a:t>We still claim fair use. </a:t>
            </a:r>
          </a:p>
          <a:p>
            <a:pPr lvl="0" fontAlgn="ctr"/>
            <a:endParaRPr lang="en-US" sz="2400" dirty="0"/>
          </a:p>
        </p:txBody>
      </p:sp>
    </p:spTree>
    <p:extLst>
      <p:ext uri="{BB962C8B-B14F-4D97-AF65-F5344CB8AC3E}">
        <p14:creationId xmlns:p14="http://schemas.microsoft.com/office/powerpoint/2010/main" val="27120759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C940A-649D-71EE-5B91-16A0B3C4E32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0484725-D176-6C18-A26C-100F64F0C1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0852" y="0"/>
            <a:ext cx="9970296" cy="6858000"/>
          </a:xfrm>
          <a:prstGeom prst="rect">
            <a:avLst/>
          </a:prstGeom>
        </p:spPr>
      </p:pic>
      <p:sp>
        <p:nvSpPr>
          <p:cNvPr id="2" name="Title 1">
            <a:extLst>
              <a:ext uri="{FF2B5EF4-FFF2-40B4-BE49-F238E27FC236}">
                <a16:creationId xmlns:a16="http://schemas.microsoft.com/office/drawing/2014/main" id="{F72ED14C-C6FB-B959-A1D0-5617FEAEB1C3}"/>
              </a:ext>
            </a:extLst>
          </p:cNvPr>
          <p:cNvSpPr>
            <a:spLocks noGrp="1"/>
          </p:cNvSpPr>
          <p:nvPr>
            <p:ph type="ctrTitle"/>
          </p:nvPr>
        </p:nvSpPr>
        <p:spPr>
          <a:xfrm>
            <a:off x="1136072" y="1"/>
            <a:ext cx="9615055" cy="1025236"/>
          </a:xfrm>
        </p:spPr>
        <p:txBody>
          <a:bodyPr/>
          <a:lstStyle/>
          <a:p>
            <a:r>
              <a:rPr lang="en-US" i="1" dirty="0">
                <a:highlight>
                  <a:srgbClr val="FFFF00"/>
                </a:highlight>
                <a:latin typeface="Stencil" panose="040409050D0802020404" pitchFamily="82" charset="0"/>
              </a:rPr>
              <a:t>11 Practice Quietness.</a:t>
            </a:r>
            <a:endParaRPr lang="en-US" dirty="0">
              <a:highlight>
                <a:srgbClr val="FFFF00"/>
              </a:highlight>
              <a:latin typeface="Stencil" panose="040409050D0802020404" pitchFamily="82" charset="0"/>
            </a:endParaRPr>
          </a:p>
        </p:txBody>
      </p:sp>
      <p:sp>
        <p:nvSpPr>
          <p:cNvPr id="8" name="TextBox 7">
            <a:extLst>
              <a:ext uri="{FF2B5EF4-FFF2-40B4-BE49-F238E27FC236}">
                <a16:creationId xmlns:a16="http://schemas.microsoft.com/office/drawing/2014/main" id="{CC7261DA-DEEC-83DC-5DFD-F7D806916724}"/>
              </a:ext>
            </a:extLst>
          </p:cNvPr>
          <p:cNvSpPr txBox="1"/>
          <p:nvPr/>
        </p:nvSpPr>
        <p:spPr>
          <a:xfrm>
            <a:off x="1245401" y="1165943"/>
            <a:ext cx="9727400" cy="3724096"/>
          </a:xfrm>
          <a:prstGeom prst="rect">
            <a:avLst/>
          </a:prstGeom>
          <a:noFill/>
        </p:spPr>
        <p:txBody>
          <a:bodyPr wrap="square">
            <a:spAutoFit/>
          </a:bodyPr>
          <a:lstStyle/>
          <a:p>
            <a:r>
              <a:rPr lang="en-US" sz="5400" b="1" i="1" dirty="0">
                <a:solidFill>
                  <a:schemeClr val="bg1"/>
                </a:solidFill>
              </a:rPr>
              <a:t>It’s not a race</a:t>
            </a:r>
            <a:r>
              <a:rPr lang="en-US" sz="3600" b="1" i="1" dirty="0">
                <a:solidFill>
                  <a:schemeClr val="bg1"/>
                </a:solidFill>
              </a:rPr>
              <a:t>.</a:t>
            </a:r>
          </a:p>
          <a:p>
            <a:pPr lvl="0" fontAlgn="ctr"/>
            <a:r>
              <a:rPr lang="en-US" sz="3600" b="1" i="1" dirty="0">
                <a:solidFill>
                  <a:schemeClr val="bg1"/>
                </a:solidFill>
              </a:rPr>
              <a:t> </a:t>
            </a:r>
            <a:r>
              <a:rPr lang="en-US" sz="3600" b="1" i="1" dirty="0">
                <a:solidFill>
                  <a:schemeClr val="accent5">
                    <a:lumMod val="40000"/>
                    <a:lumOff val="60000"/>
                  </a:schemeClr>
                </a:solidFill>
                <a:hlinkClick r:id="rId3">
                  <a:extLst>
                    <a:ext uri="{A12FA001-AC4F-418D-AE19-62706E023703}">
                      <ahyp:hlinkClr xmlns:ahyp="http://schemas.microsoft.com/office/drawing/2018/hyperlinkcolor" val="tx"/>
                    </a:ext>
                  </a:extLst>
                </a:hlinkClick>
              </a:rPr>
              <a:t>Patience</a:t>
            </a:r>
            <a:r>
              <a:rPr lang="en-US" sz="3600" b="1" i="1" dirty="0">
                <a:solidFill>
                  <a:schemeClr val="bg1"/>
                </a:solidFill>
              </a:rPr>
              <a:t> is a thing. </a:t>
            </a:r>
          </a:p>
          <a:p>
            <a:pPr lvl="0" fontAlgn="ctr"/>
            <a:r>
              <a:rPr lang="en-US" sz="2000" b="1" dirty="0">
                <a:solidFill>
                  <a:schemeClr val="bg1"/>
                </a:solidFill>
              </a:rPr>
              <a:t>Govern your thoughts. Think though them deeply, carefully.  </a:t>
            </a:r>
          </a:p>
          <a:p>
            <a:pPr lvl="0" fontAlgn="ctr"/>
            <a:r>
              <a:rPr lang="en-US" sz="2400" b="1" i="1" dirty="0">
                <a:solidFill>
                  <a:srgbClr val="92D050"/>
                </a:solidFill>
              </a:rPr>
              <a:t>I can go from 0 - Grace in 4.3 seconds!</a:t>
            </a:r>
            <a:r>
              <a:rPr lang="en-US" sz="2400" b="1" dirty="0">
                <a:solidFill>
                  <a:srgbClr val="92D050"/>
                </a:solidFill>
              </a:rPr>
              <a:t> </a:t>
            </a:r>
          </a:p>
          <a:p>
            <a:pPr lvl="0" fontAlgn="ctr"/>
            <a:r>
              <a:rPr lang="en-US" sz="2400" b="1" i="1" dirty="0">
                <a:solidFill>
                  <a:srgbClr val="92D050"/>
                </a:solidFill>
              </a:rPr>
              <a:t>I got a 5 second quarter Psalm!</a:t>
            </a:r>
          </a:p>
          <a:p>
            <a:pPr lvl="0" fontAlgn="ctr"/>
            <a:endParaRPr lang="en-US" sz="2000" dirty="0"/>
          </a:p>
          <a:p>
            <a:pPr lvl="0" algn="r" fontAlgn="ctr"/>
            <a:r>
              <a:rPr lang="en-US" sz="2000" i="1" dirty="0">
                <a:solidFill>
                  <a:schemeClr val="bg1"/>
                </a:solidFill>
                <a:latin typeface="Times New Roman" panose="02020603050405020304" pitchFamily="18" charset="0"/>
                <a:cs typeface="Times New Roman" panose="02020603050405020304" pitchFamily="18" charset="0"/>
              </a:rPr>
              <a:t>As they say: Long ago Somebody left with the cup. </a:t>
            </a:r>
          </a:p>
          <a:p>
            <a:pPr algn="r"/>
            <a:r>
              <a:rPr lang="en-US" sz="1400" dirty="0" err="1">
                <a:highlight>
                  <a:srgbClr val="C0C0C0"/>
                </a:highlight>
              </a:rPr>
              <a:t>Youtube</a:t>
            </a:r>
            <a:r>
              <a:rPr lang="en-US" sz="1400" dirty="0">
                <a:highlight>
                  <a:srgbClr val="C0C0C0"/>
                </a:highlight>
              </a:rPr>
              <a:t> copyright limit. </a:t>
            </a:r>
            <a:endParaRPr lang="en-US" sz="1200" dirty="0">
              <a:hlinkClick r:id="rId4"/>
            </a:endParaRPr>
          </a:p>
          <a:p>
            <a:pPr lvl="0" algn="r" fontAlgn="ctr"/>
            <a:r>
              <a:rPr lang="en-US" sz="1200" dirty="0">
                <a:hlinkClick r:id="rId4"/>
              </a:rPr>
              <a:t>Cake - The Distance (lyrics)</a:t>
            </a:r>
          </a:p>
          <a:p>
            <a:pPr lvl="0" algn="r" fontAlgn="ctr"/>
            <a:r>
              <a:rPr lang="en-US" sz="1200" dirty="0">
                <a:highlight>
                  <a:srgbClr val="C0C0C0"/>
                </a:highlight>
                <a:hlinkClick r:id="rId4"/>
              </a:rPr>
              <a:t>We still claim fair use. </a:t>
            </a:r>
          </a:p>
        </p:txBody>
      </p:sp>
    </p:spTree>
    <p:extLst>
      <p:ext uri="{BB962C8B-B14F-4D97-AF65-F5344CB8AC3E}">
        <p14:creationId xmlns:p14="http://schemas.microsoft.com/office/powerpoint/2010/main" val="20313985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4E51F-F0A4-6899-DE5C-1CBA0557681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679AF49-DA79-1183-8103-D7538814E64E}"/>
              </a:ext>
            </a:extLst>
          </p:cNvPr>
          <p:cNvSpPr txBox="1"/>
          <p:nvPr/>
        </p:nvSpPr>
        <p:spPr>
          <a:xfrm>
            <a:off x="484909" y="0"/>
            <a:ext cx="10584873" cy="6617196"/>
          </a:xfrm>
          <a:prstGeom prst="rect">
            <a:avLst/>
          </a:prstGeom>
          <a:noFill/>
        </p:spPr>
        <p:txBody>
          <a:bodyPr wrap="square">
            <a:spAutoFit/>
          </a:bodyPr>
          <a:lstStyle/>
          <a:p>
            <a:r>
              <a:rPr lang="en-US" dirty="0">
                <a:latin typeface="Stencil" panose="040409050D0802020404" pitchFamily="82" charset="0"/>
              </a:rPr>
              <a:t> </a:t>
            </a:r>
            <a:r>
              <a:rPr lang="en-US" dirty="0"/>
              <a:t> </a:t>
            </a:r>
          </a:p>
          <a:p>
            <a:pPr marL="342900" lvl="0" indent="-342900" rtl="0" fontAlgn="ctr">
              <a:buFont typeface="+mj-lt"/>
              <a:buAutoNum type="arabicPeriod" startAt="3"/>
            </a:pPr>
            <a:r>
              <a:rPr lang="en-US" sz="4000" b="0" i="0" dirty="0">
                <a:effectLst/>
                <a:latin typeface="Stencil" panose="040409050D0802020404" pitchFamily="82" charset="0"/>
              </a:rPr>
              <a:t>Hyper focus on right now. </a:t>
            </a:r>
          </a:p>
          <a:p>
            <a:pPr marL="342900" marR="0">
              <a:buNone/>
            </a:pPr>
            <a:r>
              <a:rPr lang="en-US" sz="2400" dirty="0">
                <a:effectLst/>
                <a:latin typeface="Arial" panose="020B0604020202020204" pitchFamily="34" charset="0"/>
              </a:rPr>
              <a:t>When I was off - planet, they were very confused when I offered the concepts of "back", "yesterday", and "before.". I might as well have been speaking Martian. (</a:t>
            </a:r>
            <a:r>
              <a:rPr lang="en-US" sz="2400" dirty="0" err="1">
                <a:effectLst/>
                <a:latin typeface="Arial" panose="020B0604020202020204" pitchFamily="34" charset="0"/>
              </a:rPr>
              <a:t>eep</a:t>
            </a:r>
            <a:r>
              <a:rPr lang="en-US" sz="2400" dirty="0">
                <a:effectLst/>
                <a:latin typeface="Arial" panose="020B0604020202020204" pitchFamily="34" charset="0"/>
              </a:rPr>
              <a:t> </a:t>
            </a:r>
            <a:r>
              <a:rPr lang="en-US" sz="2400" dirty="0" err="1">
                <a:effectLst/>
                <a:latin typeface="Arial" panose="020B0604020202020204" pitchFamily="34" charset="0"/>
              </a:rPr>
              <a:t>orrp</a:t>
            </a:r>
            <a:r>
              <a:rPr lang="en-US" sz="2400" dirty="0">
                <a:effectLst/>
                <a:latin typeface="Arial" panose="020B0604020202020204" pitchFamily="34" charset="0"/>
              </a:rPr>
              <a:t> op </a:t>
            </a:r>
            <a:r>
              <a:rPr lang="en-US" sz="2400" dirty="0" err="1">
                <a:effectLst/>
                <a:latin typeface="Arial" panose="020B0604020202020204" pitchFamily="34" charset="0"/>
              </a:rPr>
              <a:t>opp</a:t>
            </a:r>
            <a:r>
              <a:rPr lang="en-US" sz="2400" dirty="0">
                <a:effectLst/>
                <a:latin typeface="Arial" panose="020B0604020202020204" pitchFamily="34" charset="0"/>
              </a:rPr>
              <a:t>) IYKYK. They were all hyper focused on right now. Of course, with no time weighing on you, you can spend an earthly lifetime exploring a single second of time. </a:t>
            </a:r>
            <a:r>
              <a:rPr lang="en-US" sz="2400" b="1" dirty="0">
                <a:solidFill>
                  <a:srgbClr val="0070C0"/>
                </a:solidFill>
                <a:effectLst/>
                <a:latin typeface="Arial" panose="020B0604020202020204" pitchFamily="34" charset="0"/>
              </a:rPr>
              <a:t>2:46:17</a:t>
            </a:r>
            <a:r>
              <a:rPr lang="en-US" sz="2400" dirty="0">
                <a:effectLst/>
                <a:latin typeface="Arial" panose="020B0604020202020204" pitchFamily="34" charset="0"/>
              </a:rPr>
              <a:t> might have ticked by you unnoticed, but to them it’s a world unto itself... </a:t>
            </a:r>
          </a:p>
          <a:p>
            <a:pPr marL="342900" marR="0">
              <a:buNone/>
            </a:pPr>
            <a:r>
              <a:rPr lang="en-US" sz="2400" dirty="0">
                <a:effectLst/>
                <a:latin typeface="Arial" panose="020B0604020202020204" pitchFamily="34" charset="0"/>
              </a:rPr>
              <a:t>I hate to call it "mindfulness" but it's close. </a:t>
            </a:r>
          </a:p>
          <a:p>
            <a:pPr marL="342900" lvl="0" indent="-342900" rtl="0" fontAlgn="ctr">
              <a:buFont typeface="Arial" panose="020B0604020202020204" pitchFamily="34" charset="0"/>
              <a:buChar char="•"/>
            </a:pPr>
            <a:r>
              <a:rPr lang="en-US" sz="4800" b="1" i="1" dirty="0">
                <a:effectLst/>
                <a:highlight>
                  <a:srgbClr val="FFFF00"/>
                </a:highlight>
                <a:latin typeface="Arial" panose="020B0604020202020204" pitchFamily="34" charset="0"/>
              </a:rPr>
              <a:t>Where are you RIGHT NOW? </a:t>
            </a:r>
            <a:endParaRPr lang="en-US" sz="2800" dirty="0">
              <a:effectLst/>
              <a:latin typeface="Calibri" panose="020F0502020204030204" pitchFamily="34" charset="0"/>
            </a:endParaRPr>
          </a:p>
          <a:p>
            <a:pPr marL="342900" lvl="0" indent="-342900" rtl="0" fontAlgn="ctr">
              <a:buFont typeface="Arial" panose="020B0604020202020204" pitchFamily="34" charset="0"/>
              <a:buChar char="•"/>
            </a:pPr>
            <a:r>
              <a:rPr lang="en-US" sz="4800" b="1" i="1" dirty="0">
                <a:effectLst/>
                <a:highlight>
                  <a:srgbClr val="FFFF00"/>
                </a:highlight>
                <a:latin typeface="Arial" panose="020B0604020202020204" pitchFamily="34" charset="0"/>
              </a:rPr>
              <a:t>What are you doing RIGHT NOW? </a:t>
            </a:r>
            <a:endParaRPr lang="en-US" sz="2800" dirty="0">
              <a:effectLst/>
              <a:latin typeface="Calibri" panose="020F0502020204030204" pitchFamily="34" charset="0"/>
            </a:endParaRPr>
          </a:p>
          <a:p>
            <a:pPr marL="342900" lvl="0" indent="-342900" rtl="0" fontAlgn="ctr">
              <a:buFont typeface="Arial" panose="020B0604020202020204" pitchFamily="34" charset="0"/>
              <a:buChar char="•"/>
            </a:pPr>
            <a:r>
              <a:rPr lang="en-US" sz="4800" b="1" i="1" dirty="0">
                <a:effectLst/>
                <a:highlight>
                  <a:srgbClr val="FFFF00"/>
                </a:highlight>
                <a:latin typeface="Arial" panose="020B0604020202020204" pitchFamily="34" charset="0"/>
              </a:rPr>
              <a:t>And WHY are you doing it? </a:t>
            </a:r>
            <a:endParaRPr lang="en-US" sz="2800" dirty="0">
              <a:effectLst/>
              <a:latin typeface="Calibri" panose="020F0502020204030204" pitchFamily="34" charset="0"/>
            </a:endParaRPr>
          </a:p>
          <a:p>
            <a:pPr marL="342900" marR="0">
              <a:buNone/>
            </a:pPr>
            <a:r>
              <a:rPr lang="en-US" sz="1400" dirty="0" err="1">
                <a:effectLst/>
                <a:latin typeface="Arial" panose="020B0604020202020204" pitchFamily="34" charset="0"/>
              </a:rPr>
              <a:t>Youtube</a:t>
            </a:r>
            <a:r>
              <a:rPr lang="en-US" sz="1400" dirty="0">
                <a:latin typeface="Arial" panose="020B0604020202020204" pitchFamily="34" charset="0"/>
              </a:rPr>
              <a:t> copyright limit. </a:t>
            </a:r>
          </a:p>
          <a:p>
            <a:pPr marL="342900" marR="0">
              <a:buNone/>
            </a:pPr>
            <a:r>
              <a:rPr lang="en-US" sz="1400" dirty="0">
                <a:effectLst/>
                <a:latin typeface="Arial" panose="020B0604020202020204" pitchFamily="34" charset="0"/>
              </a:rPr>
              <a:t>(I feel a </a:t>
            </a:r>
            <a:r>
              <a:rPr lang="en-US" sz="1400" dirty="0">
                <a:effectLst/>
                <a:latin typeface="Arial" panose="020B0604020202020204" pitchFamily="34" charset="0"/>
                <a:hlinkClick r:id="rId2"/>
              </a:rPr>
              <a:t>Kim Walker Smith song</a:t>
            </a:r>
            <a:r>
              <a:rPr lang="en-US" sz="1400" dirty="0">
                <a:effectLst/>
                <a:latin typeface="Arial" panose="020B0604020202020204" pitchFamily="34" charset="0"/>
              </a:rPr>
              <a:t> </a:t>
            </a:r>
            <a:r>
              <a:rPr lang="en-US" sz="1400" dirty="0">
                <a:latin typeface="Arial" panose="020B0604020202020204" pitchFamily="34" charset="0"/>
              </a:rPr>
              <a:t>9 ½ minutes of fun</a:t>
            </a:r>
            <a:r>
              <a:rPr lang="en-US" sz="1400" dirty="0">
                <a:effectLst/>
                <a:latin typeface="Arial" panose="020B0604020202020204" pitchFamily="34" charset="0"/>
              </a:rPr>
              <a:t>. ) </a:t>
            </a:r>
          </a:p>
          <a:p>
            <a:pPr marL="342900" marR="0">
              <a:buNone/>
            </a:pPr>
            <a:r>
              <a:rPr lang="en-US" sz="1400" dirty="0">
                <a:latin typeface="Arial" panose="020B0604020202020204" pitchFamily="34" charset="0"/>
              </a:rPr>
              <a:t>W</a:t>
            </a:r>
            <a:r>
              <a:rPr lang="en-US" sz="1400" dirty="0">
                <a:effectLst/>
                <a:latin typeface="Arial" panose="020B0604020202020204" pitchFamily="34" charset="0"/>
              </a:rPr>
              <a:t>e still claim fair use. </a:t>
            </a:r>
          </a:p>
        </p:txBody>
      </p:sp>
    </p:spTree>
    <p:extLst>
      <p:ext uri="{BB962C8B-B14F-4D97-AF65-F5344CB8AC3E}">
        <p14:creationId xmlns:p14="http://schemas.microsoft.com/office/powerpoint/2010/main" val="37933873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82F77-8FD1-B546-B864-BC7B430CAD1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B15A2FF-CDE3-3DD8-E5E7-5D3CA4515409}"/>
              </a:ext>
            </a:extLst>
          </p:cNvPr>
          <p:cNvSpPr txBox="1"/>
          <p:nvPr/>
        </p:nvSpPr>
        <p:spPr>
          <a:xfrm>
            <a:off x="1" y="0"/>
            <a:ext cx="12192000" cy="7386638"/>
          </a:xfrm>
          <a:prstGeom prst="rect">
            <a:avLst/>
          </a:prstGeom>
          <a:noFill/>
        </p:spPr>
        <p:txBody>
          <a:bodyPr wrap="square">
            <a:spAutoFit/>
          </a:bodyPr>
          <a:lstStyle/>
          <a:p>
            <a:pPr marL="342900" marR="0">
              <a:buNone/>
            </a:pPr>
            <a:r>
              <a:rPr lang="en-US" dirty="0">
                <a:latin typeface="Stencil" panose="040409050D0802020404" pitchFamily="82" charset="0"/>
              </a:rPr>
              <a:t> </a:t>
            </a:r>
            <a:r>
              <a:rPr lang="en-US" dirty="0"/>
              <a:t> </a:t>
            </a:r>
            <a:r>
              <a:rPr lang="en-US" sz="4000" dirty="0">
                <a:effectLst/>
                <a:latin typeface="Stencil" panose="040409050D0802020404" pitchFamily="82" charset="0"/>
              </a:rPr>
              <a:t>Workout:</a:t>
            </a:r>
          </a:p>
          <a:p>
            <a:pPr marL="342900" lvl="0" indent="-342900" rtl="0" fontAlgn="ctr">
              <a:buFont typeface="+mj-lt"/>
              <a:buAutoNum type="alphaLcPeriod"/>
            </a:pPr>
            <a:r>
              <a:rPr lang="en-US" sz="3200" b="1" i="0" dirty="0">
                <a:effectLst/>
                <a:latin typeface="Arial" panose="020B0604020202020204" pitchFamily="34" charset="0"/>
              </a:rPr>
              <a:t>Go outside</a:t>
            </a:r>
            <a:r>
              <a:rPr lang="en-US" sz="3200" b="0" i="0" dirty="0">
                <a:effectLst/>
                <a:latin typeface="Arial" panose="020B0604020202020204" pitchFamily="34" charset="0"/>
              </a:rPr>
              <a:t> and find a flower. Or maybe go outside and find something sticking out of the snow,  </a:t>
            </a:r>
          </a:p>
          <a:p>
            <a:pPr marL="342900" lvl="0" indent="-342900" rtl="0" fontAlgn="ctr">
              <a:buFont typeface="+mj-lt"/>
              <a:buAutoNum type="alphaLcPeriod"/>
            </a:pPr>
            <a:r>
              <a:rPr lang="en-US" sz="3200" b="1" i="0" dirty="0">
                <a:effectLst/>
                <a:latin typeface="Arial" panose="020B0604020202020204" pitchFamily="34" charset="0"/>
              </a:rPr>
              <a:t>Notice</a:t>
            </a:r>
            <a:r>
              <a:rPr lang="en-US" sz="3200" b="0" i="0" dirty="0">
                <a:effectLst/>
                <a:latin typeface="Arial" panose="020B0604020202020204" pitchFamily="34" charset="0"/>
              </a:rPr>
              <a:t> whatever it is. REALLY Notice. Quiet your mind. Look at it. </a:t>
            </a:r>
          </a:p>
          <a:p>
            <a:pPr marL="342900" lvl="0" indent="-342900" rtl="0" fontAlgn="ctr">
              <a:buFont typeface="+mj-lt"/>
              <a:buAutoNum type="alphaLcPeriod"/>
            </a:pPr>
            <a:r>
              <a:rPr lang="en-US" sz="3200" b="1" i="0" dirty="0">
                <a:effectLst/>
                <a:latin typeface="Arial" panose="020B0604020202020204" pitchFamily="34" charset="0"/>
              </a:rPr>
              <a:t>See it for what's there without baggage or judgement</a:t>
            </a:r>
            <a:r>
              <a:rPr lang="en-US" sz="3200" b="0" i="0" dirty="0">
                <a:effectLst/>
                <a:latin typeface="Arial" panose="020B0604020202020204" pitchFamily="34" charset="0"/>
              </a:rPr>
              <a:t>. Any stray thoughts or inner monologue, push it out of your head. Become fully present in the moment, in the experience. </a:t>
            </a:r>
          </a:p>
          <a:p>
            <a:pPr marL="342900" lvl="0" indent="-342900" rtl="0" fontAlgn="ctr">
              <a:buFont typeface="+mj-lt"/>
              <a:buAutoNum type="alphaLcPeriod"/>
            </a:pPr>
            <a:r>
              <a:rPr lang="en-US" sz="3200" b="1" i="0" dirty="0">
                <a:effectLst/>
                <a:latin typeface="Arial" panose="020B0604020202020204" pitchFamily="34" charset="0"/>
              </a:rPr>
              <a:t>STOP TALKING</a:t>
            </a:r>
            <a:r>
              <a:rPr lang="en-US" sz="3200" b="0" i="0" dirty="0">
                <a:effectLst/>
                <a:latin typeface="Arial" panose="020B0604020202020204" pitchFamily="34" charset="0"/>
              </a:rPr>
              <a:t>. Blah blah blah blah blah . You're not delivering the beatitudes to 5000, quiet. </a:t>
            </a:r>
          </a:p>
          <a:p>
            <a:pPr marL="342900" lvl="0" indent="-342900" rtl="0" fontAlgn="ctr">
              <a:buFont typeface="+mj-lt"/>
              <a:buAutoNum type="alphaLcPeriod"/>
            </a:pPr>
            <a:r>
              <a:rPr lang="en-US" sz="3200" b="1" i="0" dirty="0">
                <a:effectLst/>
                <a:latin typeface="Arial" panose="020B0604020202020204" pitchFamily="34" charset="0"/>
              </a:rPr>
              <a:t>Look again</a:t>
            </a:r>
            <a:r>
              <a:rPr lang="en-US" sz="3200" b="0" i="0" dirty="0">
                <a:effectLst/>
                <a:latin typeface="Arial" panose="020B0604020202020204" pitchFamily="34" charset="0"/>
              </a:rPr>
              <a:t> at the selected object,  Any thoughts not on the object or the moment get quashed right now. (for the pearl polishers, God is God of this Moment. He is the supreme ruler of  </a:t>
            </a:r>
            <a:r>
              <a:rPr lang="en-US" sz="3200" b="1" i="0" dirty="0">
                <a:solidFill>
                  <a:srgbClr val="0070C0"/>
                </a:solidFill>
                <a:effectLst/>
                <a:latin typeface="Arial" panose="020B0604020202020204" pitchFamily="34" charset="0"/>
              </a:rPr>
              <a:t>2:46:17 and every second before and after) </a:t>
            </a:r>
            <a:endParaRPr lang="en-US" sz="3200" b="0" i="0" dirty="0">
              <a:effectLst/>
              <a:latin typeface="Arial" panose="020B0604020202020204" pitchFamily="34" charset="0"/>
            </a:endParaRPr>
          </a:p>
          <a:p>
            <a:endParaRPr lang="en-US" dirty="0"/>
          </a:p>
        </p:txBody>
      </p:sp>
    </p:spTree>
    <p:extLst>
      <p:ext uri="{BB962C8B-B14F-4D97-AF65-F5344CB8AC3E}">
        <p14:creationId xmlns:p14="http://schemas.microsoft.com/office/powerpoint/2010/main" val="40187711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40ADB-F44B-EB8A-4B9F-D4A201C91EB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2187DCB-8F79-1ACA-DCD3-6E5E3B899F62}"/>
              </a:ext>
            </a:extLst>
          </p:cNvPr>
          <p:cNvPicPr>
            <a:picLocks noChangeAspect="1"/>
          </p:cNvPicPr>
          <p:nvPr/>
        </p:nvPicPr>
        <p:blipFill>
          <a:blip r:embed="rId2">
            <a:alphaModFix amt="47000"/>
          </a:blip>
          <a:stretch>
            <a:fillRect/>
          </a:stretch>
        </p:blipFill>
        <p:spPr>
          <a:xfrm>
            <a:off x="3582154" y="920671"/>
            <a:ext cx="11158189" cy="6091238"/>
          </a:xfrm>
          <a:prstGeom prst="rect">
            <a:avLst/>
          </a:prstGeom>
        </p:spPr>
      </p:pic>
      <p:sp>
        <p:nvSpPr>
          <p:cNvPr id="8" name="TextBox 7">
            <a:extLst>
              <a:ext uri="{FF2B5EF4-FFF2-40B4-BE49-F238E27FC236}">
                <a16:creationId xmlns:a16="http://schemas.microsoft.com/office/drawing/2014/main" id="{60902538-9889-5A0C-B2B9-6A2D20BAE346}"/>
              </a:ext>
            </a:extLst>
          </p:cNvPr>
          <p:cNvSpPr txBox="1"/>
          <p:nvPr/>
        </p:nvSpPr>
        <p:spPr>
          <a:xfrm>
            <a:off x="1" y="0"/>
            <a:ext cx="12192000" cy="7325082"/>
          </a:xfrm>
          <a:prstGeom prst="rect">
            <a:avLst/>
          </a:prstGeom>
          <a:noFill/>
        </p:spPr>
        <p:txBody>
          <a:bodyPr wrap="square">
            <a:spAutoFit/>
          </a:bodyPr>
          <a:lstStyle/>
          <a:p>
            <a:pPr lvl="0" rtl="0" fontAlgn="ctr"/>
            <a:r>
              <a:rPr lang="en-US" sz="6600" b="0" i="0" dirty="0">
                <a:solidFill>
                  <a:srgbClr val="595959"/>
                </a:solidFill>
                <a:effectLst/>
                <a:latin typeface="Stencil" panose="040409050D0802020404" pitchFamily="82" charset="0"/>
              </a:rPr>
              <a:t>4. Take your thoughts Captive</a:t>
            </a:r>
          </a:p>
          <a:p>
            <a:pPr marL="0" marR="0">
              <a:buNone/>
            </a:pPr>
            <a:r>
              <a:rPr lang="en-US" sz="4000" dirty="0">
                <a:effectLst/>
                <a:latin typeface="aktiv-grotesk"/>
                <a:hlinkClick r:id="rId3"/>
              </a:rPr>
              <a:t>2 Corinthians 10:5 (NLT)</a:t>
            </a:r>
            <a:endParaRPr lang="en-US" sz="2800" dirty="0">
              <a:effectLst/>
              <a:latin typeface="Calibri" panose="020F0502020204030204" pitchFamily="34" charset="0"/>
            </a:endParaRPr>
          </a:p>
          <a:p>
            <a:pPr marL="0" marR="0">
              <a:buNone/>
            </a:pPr>
            <a:r>
              <a:rPr lang="en-US" sz="2800" dirty="0">
                <a:solidFill>
                  <a:srgbClr val="121212"/>
                </a:solidFill>
                <a:effectLst/>
                <a:latin typeface="aktiv-grotesk"/>
              </a:rPr>
              <a:t>We destroy every proud obstacle that keeps people from knowing God. We </a:t>
            </a:r>
            <a:r>
              <a:rPr lang="en-US" sz="3600" b="1" dirty="0">
                <a:solidFill>
                  <a:srgbClr val="121212"/>
                </a:solidFill>
                <a:effectLst/>
                <a:latin typeface="aktiv-grotesk"/>
              </a:rPr>
              <a:t>capture their rebellious thoughts and teach them to obey Christ.</a:t>
            </a:r>
            <a:endParaRPr lang="en-US" sz="2800" dirty="0">
              <a:solidFill>
                <a:srgbClr val="121212"/>
              </a:solidFill>
              <a:effectLst/>
              <a:latin typeface="aktiv-grotesk"/>
            </a:endParaRPr>
          </a:p>
          <a:p>
            <a:pPr marL="0" marR="0">
              <a:buNone/>
            </a:pPr>
            <a:r>
              <a:rPr lang="en-US" sz="4000" dirty="0">
                <a:effectLst/>
                <a:latin typeface="aktiv-grotesk"/>
                <a:hlinkClick r:id="rId4"/>
              </a:rPr>
              <a:t>2 Corinthians 10:4 (NLT)</a:t>
            </a:r>
            <a:endParaRPr lang="en-US" sz="2800" dirty="0">
              <a:effectLst/>
              <a:latin typeface="Calibri" panose="020F0502020204030204" pitchFamily="34" charset="0"/>
            </a:endParaRPr>
          </a:p>
          <a:p>
            <a:pPr marL="0" marR="0">
              <a:buNone/>
            </a:pPr>
            <a:r>
              <a:rPr lang="en-US" sz="2800" dirty="0">
                <a:solidFill>
                  <a:srgbClr val="121212"/>
                </a:solidFill>
                <a:effectLst/>
                <a:latin typeface="aktiv-grotesk"/>
              </a:rPr>
              <a:t>We use God’s mighty weapons, not worldly weapons, to knock down the strongholds of human reasoning and to destroy false arguments.</a:t>
            </a:r>
            <a:endParaRPr lang="en-US" sz="2800" dirty="0">
              <a:effectLst/>
              <a:latin typeface="Calibri" panose="020F0502020204030204" pitchFamily="34" charset="0"/>
            </a:endParaRPr>
          </a:p>
          <a:p>
            <a:pPr marL="0" marR="0">
              <a:buNone/>
            </a:pPr>
            <a:r>
              <a:rPr lang="en-US" sz="4000" dirty="0">
                <a:effectLst/>
                <a:latin typeface="aktiv-grotesk"/>
                <a:hlinkClick r:id="rId5"/>
              </a:rPr>
              <a:t>Proverbs 4:23 (NLT)</a:t>
            </a:r>
            <a:endParaRPr lang="en-US" sz="2800" dirty="0">
              <a:effectLst/>
              <a:latin typeface="Calibri" panose="020F0502020204030204" pitchFamily="34" charset="0"/>
            </a:endParaRPr>
          </a:p>
          <a:p>
            <a:pPr marL="0" marR="0">
              <a:buNone/>
            </a:pPr>
            <a:r>
              <a:rPr lang="en-US" sz="2800" dirty="0">
                <a:solidFill>
                  <a:srgbClr val="121212"/>
                </a:solidFill>
                <a:effectLst/>
                <a:latin typeface="aktiv-grotesk"/>
              </a:rPr>
              <a:t>Guard your heart above all else, for it determines the course of your life.</a:t>
            </a:r>
          </a:p>
          <a:p>
            <a:endParaRPr lang="en-US" dirty="0"/>
          </a:p>
        </p:txBody>
      </p:sp>
    </p:spTree>
    <p:extLst>
      <p:ext uri="{BB962C8B-B14F-4D97-AF65-F5344CB8AC3E}">
        <p14:creationId xmlns:p14="http://schemas.microsoft.com/office/powerpoint/2010/main" val="39155009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DA6B3-5774-14F9-C6D2-5C49143FCE71}"/>
              </a:ext>
            </a:extLst>
          </p:cNvPr>
          <p:cNvSpPr>
            <a:spLocks noGrp="1"/>
          </p:cNvSpPr>
          <p:nvPr>
            <p:ph type="title"/>
          </p:nvPr>
        </p:nvSpPr>
        <p:spPr/>
        <p:txBody>
          <a:bodyPr/>
          <a:lstStyle/>
          <a:p>
            <a:r>
              <a:rPr lang="en-US" dirty="0">
                <a:latin typeface="Stencil" panose="040409050D0802020404" pitchFamily="82" charset="0"/>
              </a:rPr>
              <a:t>2 strategies to Victory:</a:t>
            </a:r>
          </a:p>
        </p:txBody>
      </p:sp>
      <p:sp>
        <p:nvSpPr>
          <p:cNvPr id="3" name="Content Placeholder 2">
            <a:extLst>
              <a:ext uri="{FF2B5EF4-FFF2-40B4-BE49-F238E27FC236}">
                <a16:creationId xmlns:a16="http://schemas.microsoft.com/office/drawing/2014/main" id="{CCC5B69C-0396-0B25-D607-48F784506BA8}"/>
              </a:ext>
            </a:extLst>
          </p:cNvPr>
          <p:cNvSpPr>
            <a:spLocks noGrp="1"/>
          </p:cNvSpPr>
          <p:nvPr>
            <p:ph idx="1"/>
          </p:nvPr>
        </p:nvSpPr>
        <p:spPr>
          <a:xfrm>
            <a:off x="774826" y="1557196"/>
            <a:ext cx="10515600" cy="4601660"/>
          </a:xfrm>
        </p:spPr>
        <p:txBody>
          <a:bodyPr>
            <a:normAutofit fontScale="32500" lnSpcReduction="20000"/>
          </a:bodyPr>
          <a:lstStyle/>
          <a:p>
            <a:pPr marL="0" indent="0">
              <a:buNone/>
            </a:pPr>
            <a:r>
              <a:rPr lang="en-US" sz="18500" b="1" dirty="0">
                <a:latin typeface="Old English Text MT" panose="03040902040508030806" pitchFamily="66" charset="0"/>
              </a:rPr>
              <a:t>1) gate keep each Thought. </a:t>
            </a:r>
          </a:p>
          <a:p>
            <a:pPr marL="0" indent="0">
              <a:buNone/>
            </a:pPr>
            <a:r>
              <a:rPr lang="en-US" sz="5100" dirty="0"/>
              <a:t>The next generation has lots of experience in gatekeeping. Come to think of it, Gate Keeping is as old as the Temple itself. Gate Keep every thought. Work it FIRST. Throw away the trash thoughts. </a:t>
            </a:r>
          </a:p>
          <a:p>
            <a:pPr marL="0" marR="0" indent="0" algn="l">
              <a:buNone/>
            </a:pPr>
            <a:r>
              <a:rPr lang="en-US" sz="4300" b="0" i="0" u="none" strike="noStrike" dirty="0">
                <a:solidFill>
                  <a:srgbClr val="3D79C2"/>
                </a:solidFill>
                <a:effectLst/>
                <a:latin typeface="aktiv-grotesk"/>
                <a:hlinkClick r:id="rId2"/>
              </a:rPr>
              <a:t>James 4:7 (NLT)</a:t>
            </a:r>
            <a:endParaRPr lang="en-US" sz="4300" b="0" i="0" dirty="0">
              <a:solidFill>
                <a:srgbClr val="3D79C2"/>
              </a:solidFill>
              <a:effectLst/>
              <a:latin typeface="aktiv-grotesk"/>
            </a:endParaRPr>
          </a:p>
          <a:p>
            <a:pPr marL="0" marR="0" indent="0" algn="l">
              <a:buNone/>
            </a:pPr>
            <a:r>
              <a:rPr lang="en-US" sz="4300" b="0" i="0" dirty="0">
                <a:solidFill>
                  <a:srgbClr val="121212"/>
                </a:solidFill>
                <a:effectLst/>
                <a:latin typeface="aktiv-grotesk"/>
              </a:rPr>
              <a:t>So humble yourselves before God. Resist the devil, and he will flee from you.</a:t>
            </a:r>
          </a:p>
          <a:p>
            <a:pPr marL="0" marR="0" indent="0" algn="l">
              <a:buNone/>
            </a:pPr>
            <a:r>
              <a:rPr lang="en-US" sz="4300" b="0" i="0" u="none" strike="noStrike" dirty="0">
                <a:solidFill>
                  <a:srgbClr val="3D79C2"/>
                </a:solidFill>
                <a:effectLst/>
                <a:latin typeface="aktiv-grotesk"/>
                <a:hlinkClick r:id="rId3"/>
              </a:rPr>
              <a:t>1 Peter 5:8 (NLT)</a:t>
            </a:r>
            <a:endParaRPr lang="en-US" sz="4300" b="0" i="0" dirty="0">
              <a:solidFill>
                <a:srgbClr val="3D79C2"/>
              </a:solidFill>
              <a:effectLst/>
              <a:latin typeface="aktiv-grotesk"/>
            </a:endParaRPr>
          </a:p>
          <a:p>
            <a:pPr marL="0" marR="0" indent="0" algn="l">
              <a:buNone/>
            </a:pPr>
            <a:r>
              <a:rPr lang="en-US" sz="4300" b="0" i="0" dirty="0">
                <a:solidFill>
                  <a:srgbClr val="121212"/>
                </a:solidFill>
                <a:effectLst/>
                <a:latin typeface="aktiv-grotesk"/>
              </a:rPr>
              <a:t>Stay alert! Watch out for your great enemy, the devil. He prowls around like a roaring lion, looking for someone to devour.</a:t>
            </a:r>
          </a:p>
          <a:p>
            <a:pPr marL="0" marR="0" indent="0" algn="l">
              <a:buNone/>
            </a:pPr>
            <a:r>
              <a:rPr lang="en-US" sz="4300" b="0" i="0" u="none" strike="noStrike" dirty="0">
                <a:solidFill>
                  <a:srgbClr val="3D79C2"/>
                </a:solidFill>
                <a:effectLst/>
                <a:latin typeface="aktiv-grotesk"/>
                <a:hlinkClick r:id="rId4"/>
              </a:rPr>
              <a:t>1 Peter 5:9 (NLT)</a:t>
            </a:r>
            <a:endParaRPr lang="en-US" sz="4300" b="0" i="0" dirty="0">
              <a:solidFill>
                <a:srgbClr val="3D79C2"/>
              </a:solidFill>
              <a:effectLst/>
              <a:latin typeface="aktiv-grotesk"/>
            </a:endParaRPr>
          </a:p>
          <a:p>
            <a:pPr marL="0" marR="0" indent="0" algn="l">
              <a:buNone/>
            </a:pPr>
            <a:r>
              <a:rPr lang="en-US" sz="4300" b="0" i="0" dirty="0">
                <a:solidFill>
                  <a:srgbClr val="121212"/>
                </a:solidFill>
                <a:effectLst/>
                <a:latin typeface="aktiv-grotesk"/>
              </a:rPr>
              <a:t>Stand firm against him, and be strong in your faith. Remember that your family of believers all over the world is going through the same kind of suffering you are.</a:t>
            </a:r>
          </a:p>
          <a:p>
            <a:pPr marL="0" marR="0" indent="0" algn="l">
              <a:buNone/>
            </a:pPr>
            <a:r>
              <a:rPr lang="en-US" sz="4300" b="0" i="0" u="none" strike="noStrike" dirty="0">
                <a:solidFill>
                  <a:srgbClr val="3D79C2"/>
                </a:solidFill>
                <a:effectLst/>
                <a:latin typeface="aktiv-grotesk"/>
                <a:hlinkClick r:id="rId5"/>
              </a:rPr>
              <a:t>Ephesians 6:11 (NLT)</a:t>
            </a:r>
            <a:endParaRPr lang="en-US" sz="4300" b="0" i="0" dirty="0">
              <a:solidFill>
                <a:srgbClr val="3D79C2"/>
              </a:solidFill>
              <a:effectLst/>
              <a:latin typeface="aktiv-grotesk"/>
            </a:endParaRPr>
          </a:p>
          <a:p>
            <a:pPr marL="0" marR="0" indent="0" algn="l">
              <a:buNone/>
            </a:pPr>
            <a:r>
              <a:rPr lang="en-US" sz="4300" b="1" i="0" dirty="0">
                <a:solidFill>
                  <a:srgbClr val="121212"/>
                </a:solidFill>
                <a:effectLst/>
                <a:latin typeface="aktiv-grotesk"/>
              </a:rPr>
              <a:t>Put on all of God’s armor</a:t>
            </a:r>
            <a:r>
              <a:rPr lang="en-US" sz="4300" b="0" i="0" dirty="0">
                <a:solidFill>
                  <a:srgbClr val="121212"/>
                </a:solidFill>
                <a:effectLst/>
                <a:latin typeface="aktiv-grotesk"/>
              </a:rPr>
              <a:t> so that you will be able to stand firm against all strategies of the devil. </a:t>
            </a:r>
          </a:p>
          <a:p>
            <a:pPr marL="0" marR="0" indent="0" algn="l">
              <a:buNone/>
            </a:pPr>
            <a:r>
              <a:rPr lang="en-US" sz="4300" b="1" i="0" dirty="0">
                <a:solidFill>
                  <a:srgbClr val="121212"/>
                </a:solidFill>
                <a:effectLst/>
                <a:latin typeface="aktiv-grotesk"/>
              </a:rPr>
              <a:t>(</a:t>
            </a:r>
            <a:r>
              <a:rPr lang="en-US" sz="4300" b="1" i="0" dirty="0" err="1">
                <a:solidFill>
                  <a:srgbClr val="121212"/>
                </a:solidFill>
                <a:effectLst/>
                <a:latin typeface="aktiv-grotesk"/>
              </a:rPr>
              <a:t>Gratuitus</a:t>
            </a:r>
            <a:r>
              <a:rPr lang="en-US" sz="4300" b="1" i="0" dirty="0">
                <a:solidFill>
                  <a:srgbClr val="121212"/>
                </a:solidFill>
                <a:effectLst/>
                <a:latin typeface="aktiv-grotesk"/>
              </a:rPr>
              <a:t> plug: </a:t>
            </a:r>
            <a:r>
              <a:rPr lang="en-US" sz="4300" b="1" i="0" dirty="0">
                <a:solidFill>
                  <a:srgbClr val="121212"/>
                </a:solidFill>
                <a:effectLst/>
                <a:latin typeface="aktiv-grotesk"/>
                <a:hlinkClick r:id="rId6"/>
              </a:rPr>
              <a:t>https://covingtonwacc.org/armor</a:t>
            </a:r>
            <a:r>
              <a:rPr lang="en-US" sz="4300" b="1" i="0" dirty="0">
                <a:solidFill>
                  <a:srgbClr val="121212"/>
                </a:solidFill>
                <a:effectLst/>
                <a:latin typeface="aktiv-grotesk"/>
              </a:rPr>
              <a:t> )</a:t>
            </a:r>
          </a:p>
          <a:p>
            <a:pPr marL="0" marR="0" indent="0" algn="l">
              <a:buNone/>
            </a:pPr>
            <a:r>
              <a:rPr lang="en-US" sz="4300" b="0" i="0" u="none" strike="noStrike" dirty="0">
                <a:solidFill>
                  <a:srgbClr val="3D79C2"/>
                </a:solidFill>
                <a:effectLst/>
                <a:latin typeface="aktiv-grotesk"/>
                <a:hlinkClick r:id="rId7"/>
              </a:rPr>
              <a:t>Ephesians 6:12 (NLT)</a:t>
            </a:r>
            <a:endParaRPr lang="en-US" sz="4300" b="0" i="0" dirty="0">
              <a:solidFill>
                <a:srgbClr val="3D79C2"/>
              </a:solidFill>
              <a:effectLst/>
              <a:latin typeface="aktiv-grotesk"/>
            </a:endParaRPr>
          </a:p>
          <a:p>
            <a:pPr marL="0" marR="0" indent="0" algn="l">
              <a:buNone/>
            </a:pPr>
            <a:r>
              <a:rPr lang="en-US" sz="4300" b="0" i="0" dirty="0">
                <a:solidFill>
                  <a:srgbClr val="121212"/>
                </a:solidFill>
                <a:effectLst/>
                <a:latin typeface="aktiv-grotesk"/>
              </a:rPr>
              <a:t>For we are not fighting against flesh-and-blood enemies, but against evil rulers and authorities of the unseen world, against mighty powers in this dark world, and against evil spirits in the heavenly places.</a:t>
            </a:r>
          </a:p>
        </p:txBody>
      </p:sp>
    </p:spTree>
    <p:extLst>
      <p:ext uri="{BB962C8B-B14F-4D97-AF65-F5344CB8AC3E}">
        <p14:creationId xmlns:p14="http://schemas.microsoft.com/office/powerpoint/2010/main" val="326615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CAA612-3CE0-C7AA-F673-36B579936123}"/>
              </a:ext>
            </a:extLst>
          </p:cNvPr>
          <p:cNvSpPr>
            <a:spLocks noGrp="1"/>
          </p:cNvSpPr>
          <p:nvPr>
            <p:ph type="title"/>
          </p:nvPr>
        </p:nvSpPr>
        <p:spPr>
          <a:xfrm>
            <a:off x="646707" y="928868"/>
            <a:ext cx="11018520" cy="1434415"/>
          </a:xfrm>
        </p:spPr>
        <p:txBody>
          <a:bodyPr anchor="b">
            <a:normAutofit fontScale="90000"/>
          </a:bodyPr>
          <a:lstStyle/>
          <a:p>
            <a:r>
              <a:rPr lang="en-US" sz="8000" dirty="0">
                <a:highlight>
                  <a:srgbClr val="FFFF00"/>
                </a:highlight>
                <a:latin typeface="Stencil" panose="040409050D0802020404" pitchFamily="82" charset="0"/>
              </a:rPr>
              <a:t>2) The Genner method:  </a:t>
            </a:r>
            <a:br>
              <a:rPr lang="en-US" sz="5400" dirty="0">
                <a:latin typeface="Stencil" panose="040409050D0802020404" pitchFamily="82" charset="0"/>
              </a:rPr>
            </a:br>
            <a:endParaRPr lang="en-US" sz="5400" dirty="0"/>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1B95230-AE9B-77B2-A277-FCE16817C7B7}"/>
              </a:ext>
            </a:extLst>
          </p:cNvPr>
          <p:cNvSpPr>
            <a:spLocks noGrp="1"/>
          </p:cNvSpPr>
          <p:nvPr>
            <p:ph idx="1"/>
          </p:nvPr>
        </p:nvSpPr>
        <p:spPr>
          <a:xfrm>
            <a:off x="526773" y="1960029"/>
            <a:ext cx="7054660" cy="4721428"/>
          </a:xfrm>
        </p:spPr>
        <p:txBody>
          <a:bodyPr anchor="t">
            <a:normAutofit fontScale="25000" lnSpcReduction="20000"/>
          </a:bodyPr>
          <a:lstStyle/>
          <a:p>
            <a:pPr marL="0" marR="0">
              <a:buNone/>
            </a:pPr>
            <a:r>
              <a:rPr lang="en-US" sz="1500" dirty="0">
                <a:effectLst/>
                <a:latin typeface="Calibri" panose="020F0502020204030204" pitchFamily="34" charset="0"/>
              </a:rPr>
              <a:t> </a:t>
            </a:r>
          </a:p>
          <a:p>
            <a:pPr marL="0" marR="0">
              <a:buNone/>
            </a:pPr>
            <a:r>
              <a:rPr lang="en-US" sz="9600" b="1" i="1" dirty="0">
                <a:effectLst/>
                <a:highlight>
                  <a:srgbClr val="FFFF00"/>
                </a:highlight>
                <a:latin typeface="Calibri" panose="020F0502020204030204" pitchFamily="34" charset="0"/>
              </a:rPr>
              <a:t>Blast worship music at </a:t>
            </a:r>
            <a:r>
              <a:rPr lang="en-US" sz="9600" b="1" i="1" dirty="0" err="1">
                <a:effectLst/>
                <a:highlight>
                  <a:srgbClr val="FFFF00"/>
                </a:highlight>
                <a:latin typeface="Calibri" panose="020F0502020204030204" pitchFamily="34" charset="0"/>
              </a:rPr>
              <a:t>at</a:t>
            </a:r>
            <a:r>
              <a:rPr lang="en-US" sz="9600" b="1" i="1" dirty="0">
                <a:effectLst/>
                <a:highlight>
                  <a:srgbClr val="FFFF00"/>
                </a:highlight>
                <a:latin typeface="Calibri" panose="020F0502020204030204" pitchFamily="34" charset="0"/>
              </a:rPr>
              <a:t> least 85 db. For about 45 minutes </a:t>
            </a:r>
            <a:r>
              <a:rPr lang="en-US" sz="9600" i="1" dirty="0">
                <a:effectLst/>
                <a:latin typeface="Calibri" panose="020F0502020204030204" pitchFamily="34" charset="0"/>
              </a:rPr>
              <a:t>or until someone calls the cops. If you can swing a live band, do it. </a:t>
            </a:r>
            <a:endParaRPr lang="en-US" sz="9600" dirty="0">
              <a:effectLst/>
              <a:latin typeface="Calibri" panose="020F0502020204030204" pitchFamily="34" charset="0"/>
            </a:endParaRPr>
          </a:p>
          <a:p>
            <a:pPr marL="0" marR="0">
              <a:buNone/>
            </a:pPr>
            <a:r>
              <a:rPr lang="en-US" sz="9600" i="1" dirty="0">
                <a:effectLst/>
                <a:latin typeface="Calibri" panose="020F0502020204030204" pitchFamily="34" charset="0"/>
              </a:rPr>
              <a:t> [(Our </a:t>
            </a:r>
            <a:r>
              <a:rPr lang="en-US" sz="9600" i="1" dirty="0">
                <a:effectLst/>
                <a:highlight>
                  <a:srgbClr val="FF0000"/>
                </a:highlight>
                <a:latin typeface="Calibri" panose="020F0502020204030204" pitchFamily="34" charset="0"/>
              </a:rPr>
              <a:t>little Church goes to 109</a:t>
            </a:r>
            <a:r>
              <a:rPr lang="en-US" sz="9600" i="1" dirty="0">
                <a:effectLst/>
                <a:latin typeface="Calibri" panose="020F0502020204030204" pitchFamily="34" charset="0"/>
              </a:rPr>
              <a:t>)  </a:t>
            </a:r>
            <a:r>
              <a:rPr lang="en-US" sz="9600" i="1" dirty="0" err="1">
                <a:effectLst/>
                <a:latin typeface="Calibri" panose="020F0502020204030204" pitchFamily="34" charset="0"/>
              </a:rPr>
              <a:t>i</a:t>
            </a:r>
            <a:r>
              <a:rPr lang="en-US" sz="9600" i="1" dirty="0">
                <a:effectLst/>
                <a:latin typeface="Calibri" panose="020F0502020204030204" pitchFamily="34" charset="0"/>
              </a:rPr>
              <a:t> built it up with her in mind.  She said our place wasn't LOUD enough. (We keep it at a </a:t>
            </a:r>
            <a:r>
              <a:rPr lang="en-US" sz="9600" i="1" dirty="0">
                <a:effectLst/>
                <a:highlight>
                  <a:srgbClr val="00FF00"/>
                </a:highlight>
                <a:latin typeface="Calibri" panose="020F0502020204030204" pitchFamily="34" charset="0"/>
              </a:rPr>
              <a:t>nice quiet 74db</a:t>
            </a:r>
            <a:r>
              <a:rPr lang="en-US" sz="9600" i="1" dirty="0">
                <a:effectLst/>
                <a:latin typeface="Calibri" panose="020F0502020204030204" pitchFamily="34" charset="0"/>
              </a:rPr>
              <a:t>.Quieter than a conversation) ]</a:t>
            </a:r>
          </a:p>
          <a:p>
            <a:pPr marL="0" marR="0">
              <a:buNone/>
            </a:pPr>
            <a:r>
              <a:rPr lang="en-US" sz="3100" dirty="0">
                <a:effectLst/>
                <a:latin typeface="Calibri" panose="020F0502020204030204" pitchFamily="34" charset="0"/>
              </a:rPr>
              <a:t> </a:t>
            </a:r>
          </a:p>
          <a:p>
            <a:pPr marL="0" marR="0">
              <a:buNone/>
            </a:pPr>
            <a:r>
              <a:rPr lang="en-US" sz="12800" b="1" i="1" dirty="0">
                <a:effectLst/>
                <a:latin typeface="Times New Roman" panose="02020603050405020304" pitchFamily="18" charset="0"/>
                <a:cs typeface="Times New Roman" panose="02020603050405020304" pitchFamily="18" charset="0"/>
              </a:rPr>
              <a:t>You </a:t>
            </a:r>
            <a:r>
              <a:rPr lang="en-US" sz="12800" b="1" i="1" dirty="0" err="1">
                <a:effectLst/>
                <a:latin typeface="Times New Roman" panose="02020603050405020304" pitchFamily="18" charset="0"/>
                <a:cs typeface="Times New Roman" panose="02020603050405020304" pitchFamily="18" charset="0"/>
              </a:rPr>
              <a:t>wanna</a:t>
            </a:r>
            <a:r>
              <a:rPr lang="en-US" sz="12800" b="1" i="1" dirty="0">
                <a:effectLst/>
                <a:latin typeface="Times New Roman" panose="02020603050405020304" pitchFamily="18" charset="0"/>
                <a:cs typeface="Times New Roman" panose="02020603050405020304" pitchFamily="18" charset="0"/>
              </a:rPr>
              <a:t> think?  Think about God. </a:t>
            </a:r>
          </a:p>
          <a:p>
            <a:pPr marL="0" marR="0">
              <a:buNone/>
            </a:pPr>
            <a:r>
              <a:rPr lang="en-US" sz="7200" i="1" dirty="0">
                <a:effectLst/>
                <a:latin typeface="Calibri" panose="020F0502020204030204" pitchFamily="34" charset="0"/>
              </a:rPr>
              <a:t>I challenge you to keep your earthly baggage and worldly concerns top of mind when you can't hear yourself think.  </a:t>
            </a:r>
          </a:p>
          <a:p>
            <a:pPr marL="0">
              <a:buNone/>
            </a:pPr>
            <a:r>
              <a:rPr lang="en-US" sz="7200" b="1" i="1" dirty="0">
                <a:latin typeface="Algerian" panose="04020705040A02060702" pitchFamily="82" charset="0"/>
                <a:cs typeface="Khmer UI" panose="020F0502020204030204" pitchFamily="34" charset="0"/>
              </a:rPr>
              <a:t>Starter pack: </a:t>
            </a:r>
          </a:p>
          <a:p>
            <a:pPr marL="0">
              <a:buNone/>
            </a:pPr>
            <a:r>
              <a:rPr lang="en-US" sz="7200" b="1" i="1" dirty="0" err="1">
                <a:effectLst/>
                <a:latin typeface="Consolas" panose="020B0609020204030204" pitchFamily="49" charset="0"/>
              </a:rPr>
              <a:t>Youtube</a:t>
            </a:r>
            <a:r>
              <a:rPr lang="en-US" sz="7200" b="1" i="1" dirty="0">
                <a:effectLst/>
                <a:latin typeface="Consolas" panose="020B0609020204030204" pitchFamily="49" charset="0"/>
              </a:rPr>
              <a:t> copyright limit. </a:t>
            </a:r>
            <a:endParaRPr lang="en-US" sz="7200" dirty="0">
              <a:effectLst/>
              <a:latin typeface="Consolas" panose="020B0609020204030204" pitchFamily="49" charset="0"/>
            </a:endParaRPr>
          </a:p>
          <a:p>
            <a:pPr marL="0" marR="0">
              <a:buNone/>
            </a:pPr>
            <a:r>
              <a:rPr lang="en-US" sz="5600" dirty="0">
                <a:effectLst/>
                <a:latin typeface="Calibri" panose="020F0502020204030204" pitchFamily="34" charset="0"/>
                <a:hlinkClick r:id="rId2"/>
              </a:rPr>
              <a:t>https://m.youtube.com/playlist?list=PLHy7ArvlotU8LNamiI1G7ntxRP8oIZ06c</a:t>
            </a:r>
            <a:endParaRPr lang="en-US" sz="5600" dirty="0">
              <a:effectLst/>
              <a:latin typeface="Calibri" panose="020F0502020204030204" pitchFamily="34" charset="0"/>
            </a:endParaRPr>
          </a:p>
          <a:p>
            <a:pPr marL="0" marR="0">
              <a:buNone/>
            </a:pPr>
            <a:r>
              <a:rPr lang="en-US" sz="7200" b="1" i="1" dirty="0">
                <a:effectLst/>
                <a:latin typeface="Consolas" panose="020B0609020204030204" pitchFamily="49" charset="0"/>
              </a:rPr>
              <a:t>We Still Claim Fair Use. </a:t>
            </a:r>
          </a:p>
          <a:p>
            <a:pPr marL="0" marR="0">
              <a:buNone/>
            </a:pPr>
            <a:r>
              <a:rPr lang="en-US" sz="5600" dirty="0">
                <a:effectLst/>
                <a:latin typeface="Calibri" panose="020F0502020204030204" pitchFamily="34" charset="0"/>
              </a:rPr>
              <a:t>Loretta was Genner's right-hand woman. </a:t>
            </a:r>
          </a:p>
          <a:p>
            <a:endParaRPr lang="en-US" sz="1500" dirty="0"/>
          </a:p>
        </p:txBody>
      </p:sp>
      <p:pic>
        <p:nvPicPr>
          <p:cNvPr id="4" name="Picture 3">
            <a:hlinkClick r:id="rId2"/>
            <a:extLst>
              <a:ext uri="{FF2B5EF4-FFF2-40B4-BE49-F238E27FC236}">
                <a16:creationId xmlns:a16="http://schemas.microsoft.com/office/drawing/2014/main" id="{AC34038B-0941-25C8-081B-78A8C82B7B73}"/>
              </a:ext>
            </a:extLst>
          </p:cNvPr>
          <p:cNvPicPr>
            <a:picLocks noChangeAspect="1"/>
          </p:cNvPicPr>
          <p:nvPr/>
        </p:nvPicPr>
        <p:blipFill>
          <a:blip r:embed="rId3"/>
          <a:srcRect t="3332" r="-2"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5988397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9E13-7449-3EB7-B9FE-D0601B7DC49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1D8530C-FC16-2F2A-48EA-4E3A3AB6678C}"/>
              </a:ext>
            </a:extLst>
          </p:cNvPr>
          <p:cNvSpPr txBox="1"/>
          <p:nvPr/>
        </p:nvSpPr>
        <p:spPr>
          <a:xfrm>
            <a:off x="1" y="0"/>
            <a:ext cx="7481454" cy="4431983"/>
          </a:xfrm>
          <a:prstGeom prst="rect">
            <a:avLst/>
          </a:prstGeom>
          <a:noFill/>
        </p:spPr>
        <p:txBody>
          <a:bodyPr wrap="square">
            <a:spAutoFit/>
          </a:bodyPr>
          <a:lstStyle/>
          <a:p>
            <a:pPr marL="342900" lvl="0" indent="-342900" rtl="0" fontAlgn="ctr">
              <a:buFont typeface="+mj-lt"/>
              <a:buAutoNum type="arabicPeriod" startAt="5"/>
            </a:pPr>
            <a:r>
              <a:rPr lang="en-US" sz="6600" b="0" i="0" dirty="0">
                <a:effectLst/>
                <a:latin typeface="Stencil" panose="040409050D0802020404" pitchFamily="82" charset="0"/>
              </a:rPr>
              <a:t>Your destination: freedom in Christ</a:t>
            </a:r>
          </a:p>
          <a:p>
            <a:endParaRPr lang="en-US" dirty="0"/>
          </a:p>
        </p:txBody>
      </p:sp>
      <p:pic>
        <p:nvPicPr>
          <p:cNvPr id="3" name="Picture 2">
            <a:hlinkClick r:id="rId2"/>
            <a:extLst>
              <a:ext uri="{FF2B5EF4-FFF2-40B4-BE49-F238E27FC236}">
                <a16:creationId xmlns:a16="http://schemas.microsoft.com/office/drawing/2014/main" id="{43BF7510-9813-ABBF-72D9-A511F0E74D68}"/>
              </a:ext>
            </a:extLst>
          </p:cNvPr>
          <p:cNvPicPr>
            <a:picLocks noChangeAspect="1"/>
          </p:cNvPicPr>
          <p:nvPr/>
        </p:nvPicPr>
        <p:blipFill>
          <a:blip r:embed="rId3"/>
          <a:stretch>
            <a:fillRect/>
          </a:stretch>
        </p:blipFill>
        <p:spPr>
          <a:xfrm>
            <a:off x="6096000" y="0"/>
            <a:ext cx="5999018" cy="6858000"/>
          </a:xfrm>
          <a:prstGeom prst="rect">
            <a:avLst/>
          </a:prstGeom>
        </p:spPr>
      </p:pic>
      <p:sp>
        <p:nvSpPr>
          <p:cNvPr id="5" name="TextBox 4">
            <a:extLst>
              <a:ext uri="{FF2B5EF4-FFF2-40B4-BE49-F238E27FC236}">
                <a16:creationId xmlns:a16="http://schemas.microsoft.com/office/drawing/2014/main" id="{41A69A3D-4C6C-3ACB-37E7-C73BBE927CB0}"/>
              </a:ext>
            </a:extLst>
          </p:cNvPr>
          <p:cNvSpPr txBox="1"/>
          <p:nvPr/>
        </p:nvSpPr>
        <p:spPr>
          <a:xfrm>
            <a:off x="1232644" y="4928489"/>
            <a:ext cx="3630714" cy="1877437"/>
          </a:xfrm>
          <a:prstGeom prst="rect">
            <a:avLst/>
          </a:prstGeom>
          <a:noFill/>
        </p:spPr>
        <p:txBody>
          <a:bodyPr wrap="square" rtlCol="0">
            <a:spAutoFit/>
          </a:bodyPr>
          <a:lstStyle/>
          <a:p>
            <a:r>
              <a:rPr lang="en-US" sz="2800" i="1" dirty="0" err="1">
                <a:solidFill>
                  <a:schemeClr val="bg1"/>
                </a:solidFill>
                <a:highlight>
                  <a:srgbClr val="000000"/>
                </a:highlight>
              </a:rPr>
              <a:t>Youtube</a:t>
            </a:r>
            <a:r>
              <a:rPr lang="en-US" sz="2800" i="1" dirty="0">
                <a:solidFill>
                  <a:schemeClr val="bg1"/>
                </a:solidFill>
                <a:highlight>
                  <a:srgbClr val="000000"/>
                </a:highlight>
              </a:rPr>
              <a:t> copyright limit. </a:t>
            </a:r>
          </a:p>
          <a:p>
            <a:r>
              <a:rPr lang="en-US" sz="1400" dirty="0">
                <a:effectLst/>
                <a:latin typeface="Calibri" panose="020F0502020204030204" pitchFamily="34" charset="0"/>
                <a:hlinkClick r:id="rId2"/>
              </a:rPr>
              <a:t>Patrick Mayberry - Holy Spirit Come (with lyrics)(2021)</a:t>
            </a:r>
            <a:endParaRPr lang="en-US" sz="1400" i="1" dirty="0">
              <a:solidFill>
                <a:schemeClr val="bg1"/>
              </a:solidFill>
              <a:highlight>
                <a:srgbClr val="000000"/>
              </a:highlight>
            </a:endParaRPr>
          </a:p>
          <a:p>
            <a:r>
              <a:rPr lang="en-US" sz="2800" i="1" dirty="0">
                <a:solidFill>
                  <a:schemeClr val="bg1"/>
                </a:solidFill>
                <a:highlight>
                  <a:srgbClr val="000000"/>
                </a:highlight>
              </a:rPr>
              <a:t>We still claim fair use. </a:t>
            </a:r>
          </a:p>
        </p:txBody>
      </p:sp>
    </p:spTree>
    <p:extLst>
      <p:ext uri="{BB962C8B-B14F-4D97-AF65-F5344CB8AC3E}">
        <p14:creationId xmlns:p14="http://schemas.microsoft.com/office/powerpoint/2010/main" val="15803452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39807-8C3A-2870-5EBC-EFDD711E47E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527FB93-215A-A9C9-45E2-A8DA7BDA6343}"/>
              </a:ext>
            </a:extLst>
          </p:cNvPr>
          <p:cNvSpPr txBox="1"/>
          <p:nvPr/>
        </p:nvSpPr>
        <p:spPr>
          <a:xfrm>
            <a:off x="0" y="0"/>
            <a:ext cx="12081164" cy="6463308"/>
          </a:xfrm>
          <a:prstGeom prst="rect">
            <a:avLst/>
          </a:prstGeom>
          <a:noFill/>
        </p:spPr>
        <p:txBody>
          <a:bodyPr wrap="square">
            <a:spAutoFit/>
          </a:bodyPr>
          <a:lstStyle/>
          <a:p>
            <a:pPr marL="0" marR="0">
              <a:buNone/>
            </a:pPr>
            <a:r>
              <a:rPr lang="en-US" sz="1800" dirty="0">
                <a:effectLst/>
                <a:latin typeface="+mn-lt"/>
              </a:rPr>
              <a:t> </a:t>
            </a:r>
            <a:r>
              <a:rPr lang="en-US" sz="1800" dirty="0">
                <a:effectLst/>
                <a:latin typeface="+mn-lt"/>
                <a:hlinkClick r:id="rId2"/>
              </a:rPr>
              <a:t>2 Corinthians 3:17 (NLT)</a:t>
            </a:r>
            <a:endParaRPr lang="en-US" sz="1800" dirty="0">
              <a:effectLst/>
              <a:latin typeface="+mn-lt"/>
            </a:endParaRPr>
          </a:p>
          <a:p>
            <a:pPr marL="0" marR="0">
              <a:buNone/>
            </a:pPr>
            <a:r>
              <a:rPr lang="en-US" sz="1800" dirty="0">
                <a:solidFill>
                  <a:schemeClr val="tx1"/>
                </a:solidFill>
                <a:effectLst/>
                <a:latin typeface="+mn-lt"/>
              </a:rPr>
              <a:t>For the Lord is the Spirit, and wherever the Spirit of the Lord is, there is freedom.</a:t>
            </a:r>
          </a:p>
          <a:p>
            <a:pPr marL="0" marR="0">
              <a:buNone/>
            </a:pPr>
            <a:r>
              <a:rPr lang="en-US" sz="1800" dirty="0">
                <a:effectLst/>
                <a:latin typeface="+mn-lt"/>
                <a:hlinkClick r:id="rId3"/>
              </a:rPr>
              <a:t>Galatians 5:1 (NLT)</a:t>
            </a:r>
            <a:endParaRPr lang="en-US" sz="1800" dirty="0">
              <a:effectLst/>
              <a:latin typeface="+mn-lt"/>
            </a:endParaRPr>
          </a:p>
          <a:p>
            <a:pPr marL="0" marR="0">
              <a:buNone/>
            </a:pPr>
            <a:r>
              <a:rPr lang="en-US" sz="1800" dirty="0">
                <a:solidFill>
                  <a:schemeClr val="tx1"/>
                </a:solidFill>
                <a:effectLst/>
                <a:latin typeface="+mn-lt"/>
              </a:rPr>
              <a:t>So Christ has truly set us free. Now make sure that you stay free, and don’t get tied up again in slavery to the law.</a:t>
            </a:r>
          </a:p>
          <a:p>
            <a:pPr marL="0" marR="0">
              <a:buNone/>
            </a:pPr>
            <a:r>
              <a:rPr lang="en-US" sz="1800" dirty="0">
                <a:effectLst/>
                <a:latin typeface="+mn-lt"/>
                <a:hlinkClick r:id="rId4"/>
              </a:rPr>
              <a:t>Romans 8:1 (NLT)</a:t>
            </a:r>
            <a:endParaRPr lang="en-US" sz="1800" dirty="0">
              <a:effectLst/>
              <a:latin typeface="+mn-lt"/>
            </a:endParaRPr>
          </a:p>
          <a:p>
            <a:pPr marL="0" marR="0">
              <a:buNone/>
            </a:pPr>
            <a:r>
              <a:rPr lang="en-US" sz="1800" dirty="0">
                <a:solidFill>
                  <a:schemeClr val="tx1"/>
                </a:solidFill>
                <a:effectLst/>
                <a:latin typeface="+mn-lt"/>
              </a:rPr>
              <a:t>So now there is no condemnation for those who belong to Christ Jesus.</a:t>
            </a:r>
          </a:p>
          <a:p>
            <a:pPr marL="0" marR="0">
              <a:buNone/>
            </a:pPr>
            <a:r>
              <a:rPr lang="en-US" sz="1800" dirty="0">
                <a:effectLst/>
                <a:latin typeface="+mn-lt"/>
                <a:hlinkClick r:id="rId5"/>
              </a:rPr>
              <a:t>Romans 8:2 (NLT)</a:t>
            </a:r>
            <a:endParaRPr lang="en-US" sz="1800" dirty="0">
              <a:effectLst/>
              <a:latin typeface="+mn-lt"/>
            </a:endParaRPr>
          </a:p>
          <a:p>
            <a:pPr marL="0" marR="0">
              <a:buNone/>
            </a:pPr>
            <a:r>
              <a:rPr lang="en-US" sz="1800" dirty="0">
                <a:solidFill>
                  <a:schemeClr val="tx1"/>
                </a:solidFill>
                <a:effectLst/>
                <a:latin typeface="+mn-lt"/>
              </a:rPr>
              <a:t>And because you belong to him, the power of the life-giving Spirit has freed you from the power of sin that leads to death.</a:t>
            </a:r>
          </a:p>
          <a:p>
            <a:pPr marL="0" marR="0">
              <a:buNone/>
            </a:pPr>
            <a:r>
              <a:rPr lang="en-US" sz="1800" dirty="0">
                <a:effectLst/>
                <a:latin typeface="+mn-lt"/>
                <a:hlinkClick r:id="rId6"/>
              </a:rPr>
              <a:t>John 8:36 (NLT)</a:t>
            </a:r>
            <a:endParaRPr lang="en-US" sz="1800" dirty="0">
              <a:effectLst/>
              <a:latin typeface="+mn-lt"/>
            </a:endParaRPr>
          </a:p>
          <a:p>
            <a:pPr marL="0" marR="0">
              <a:buNone/>
            </a:pPr>
            <a:r>
              <a:rPr lang="en-US" sz="1800" dirty="0">
                <a:solidFill>
                  <a:schemeClr val="tx1"/>
                </a:solidFill>
                <a:effectLst/>
                <a:latin typeface="+mn-lt"/>
              </a:rPr>
              <a:t>So if the Son sets you free, you are truly free.</a:t>
            </a:r>
          </a:p>
          <a:p>
            <a:pPr marL="0" marR="0">
              <a:buNone/>
            </a:pPr>
            <a:r>
              <a:rPr lang="en-US" sz="1800" dirty="0">
                <a:effectLst/>
                <a:latin typeface="+mn-lt"/>
                <a:hlinkClick r:id="rId7"/>
              </a:rPr>
              <a:t>Galatians 5:13 (NLT)</a:t>
            </a:r>
            <a:endParaRPr lang="en-US" sz="1800" dirty="0">
              <a:effectLst/>
              <a:latin typeface="+mn-lt"/>
            </a:endParaRPr>
          </a:p>
          <a:p>
            <a:pPr marL="0" marR="0">
              <a:buNone/>
            </a:pPr>
            <a:r>
              <a:rPr lang="en-US" sz="1800" dirty="0">
                <a:solidFill>
                  <a:schemeClr val="tx1"/>
                </a:solidFill>
                <a:effectLst/>
                <a:latin typeface="+mn-lt"/>
              </a:rPr>
              <a:t>For you have been called to live in freedom, my brothers and sisters. But don’t use your freedom to satisfy your sinful nature. Instead, use your freedom to serve one another in love.</a:t>
            </a:r>
          </a:p>
          <a:p>
            <a:pPr marL="0" marR="0">
              <a:buNone/>
            </a:pPr>
            <a:r>
              <a:rPr lang="en-US" sz="1800" dirty="0">
                <a:effectLst/>
                <a:latin typeface="+mn-lt"/>
                <a:hlinkClick r:id="rId8"/>
              </a:rPr>
              <a:t>1 Peter 2:16 (NLT)</a:t>
            </a:r>
            <a:endParaRPr lang="en-US" sz="1800" dirty="0">
              <a:effectLst/>
              <a:latin typeface="+mn-lt"/>
            </a:endParaRPr>
          </a:p>
          <a:p>
            <a:pPr marL="0" marR="0">
              <a:buNone/>
            </a:pPr>
            <a:r>
              <a:rPr lang="en-US" sz="1800" dirty="0">
                <a:solidFill>
                  <a:schemeClr val="tx1"/>
                </a:solidFill>
                <a:effectLst/>
                <a:latin typeface="+mn-lt"/>
              </a:rPr>
              <a:t>For you are free, yet you are God’s slaves, so don’t use your freedom as an excuse to do evil.</a:t>
            </a:r>
          </a:p>
          <a:p>
            <a:pPr marL="0" marR="0">
              <a:buNone/>
            </a:pPr>
            <a:r>
              <a:rPr lang="en-US" sz="1800" dirty="0">
                <a:effectLst/>
                <a:latin typeface="+mn-lt"/>
                <a:hlinkClick r:id="rId9"/>
              </a:rPr>
              <a:t>Romans 6:14 (NLT)</a:t>
            </a:r>
            <a:endParaRPr lang="en-US" sz="1800" dirty="0">
              <a:effectLst/>
              <a:latin typeface="+mn-lt"/>
            </a:endParaRPr>
          </a:p>
          <a:p>
            <a:pPr marL="0" marR="0">
              <a:buNone/>
            </a:pPr>
            <a:r>
              <a:rPr lang="en-US" sz="1800" dirty="0">
                <a:solidFill>
                  <a:schemeClr val="tx1"/>
                </a:solidFill>
                <a:effectLst/>
                <a:latin typeface="+mn-lt"/>
              </a:rPr>
              <a:t>Sin is no longer your master, for you no longer live under the requirements of the law. Instead, you live under the freedom of God’s grace.</a:t>
            </a:r>
          </a:p>
          <a:p>
            <a:pPr marL="0" marR="0">
              <a:buNone/>
            </a:pPr>
            <a:r>
              <a:rPr lang="en-US" sz="1800" dirty="0">
                <a:effectLst/>
                <a:latin typeface="+mn-lt"/>
                <a:hlinkClick r:id="rId10"/>
              </a:rPr>
              <a:t>Romans 6:18 (NLT)</a:t>
            </a:r>
            <a:endParaRPr lang="en-US" sz="1800" dirty="0">
              <a:effectLst/>
              <a:latin typeface="+mn-lt"/>
            </a:endParaRPr>
          </a:p>
          <a:p>
            <a:pPr marL="0" marR="0">
              <a:buNone/>
            </a:pPr>
            <a:r>
              <a:rPr lang="en-US" sz="1800" dirty="0">
                <a:solidFill>
                  <a:schemeClr val="tx1"/>
                </a:solidFill>
                <a:effectLst/>
                <a:latin typeface="+mn-lt"/>
              </a:rPr>
              <a:t>Now you are free from your slavery to sin, and you have become slaves to righteous living.</a:t>
            </a:r>
          </a:p>
          <a:p>
            <a:pPr marL="0" marR="0">
              <a:buNone/>
            </a:pPr>
            <a:r>
              <a:rPr lang="en-US" sz="1800" dirty="0">
                <a:effectLst/>
                <a:latin typeface="+mn-lt"/>
                <a:hlinkClick r:id="rId11"/>
              </a:rPr>
              <a:t>2 Corinthians 3:18 (NLT)</a:t>
            </a:r>
            <a:endParaRPr lang="en-US" sz="1800" dirty="0">
              <a:effectLst/>
              <a:latin typeface="+mn-lt"/>
            </a:endParaRPr>
          </a:p>
          <a:p>
            <a:pPr marL="0" marR="0">
              <a:buNone/>
            </a:pPr>
            <a:r>
              <a:rPr lang="en-US" sz="1800" dirty="0">
                <a:solidFill>
                  <a:schemeClr val="tx1"/>
                </a:solidFill>
                <a:effectLst/>
                <a:latin typeface="+mn-lt"/>
              </a:rPr>
              <a:t>So all of us who have had that veil removed can see and reflect the glory of the Lord. And the Lord—who is the Spirit—makes us more and more like him as we are changed into his glorious image.</a:t>
            </a:r>
            <a:endParaRPr lang="en-US" sz="1100" dirty="0">
              <a:solidFill>
                <a:srgbClr val="121212"/>
              </a:solidFill>
              <a:effectLst/>
              <a:latin typeface="aktiv-grotesk"/>
            </a:endParaRPr>
          </a:p>
        </p:txBody>
      </p:sp>
      <p:sp>
        <p:nvSpPr>
          <p:cNvPr id="7" name="TextBox 6">
            <a:extLst>
              <a:ext uri="{FF2B5EF4-FFF2-40B4-BE49-F238E27FC236}">
                <a16:creationId xmlns:a16="http://schemas.microsoft.com/office/drawing/2014/main" id="{76313BF8-E06D-BD1D-B60E-C14C6F0CBCF8}"/>
              </a:ext>
            </a:extLst>
          </p:cNvPr>
          <p:cNvSpPr txBox="1"/>
          <p:nvPr/>
        </p:nvSpPr>
        <p:spPr>
          <a:xfrm>
            <a:off x="0" y="6334780"/>
            <a:ext cx="14865927" cy="523220"/>
          </a:xfrm>
          <a:prstGeom prst="rect">
            <a:avLst/>
          </a:prstGeom>
          <a:noFill/>
        </p:spPr>
        <p:txBody>
          <a:bodyPr wrap="square">
            <a:spAutoFit/>
          </a:bodyPr>
          <a:lstStyle/>
          <a:p>
            <a:pPr marL="342900" lvl="0" indent="-342900" rtl="0" fontAlgn="ctr">
              <a:buFont typeface="+mj-lt"/>
              <a:buAutoNum type="arabicPeriod" startAt="5"/>
            </a:pPr>
            <a:r>
              <a:rPr lang="en-US" sz="2800" b="0" i="0" dirty="0">
                <a:effectLst/>
                <a:latin typeface="Stencil" panose="040409050D0802020404" pitchFamily="82" charset="0"/>
              </a:rPr>
              <a:t>Your destination: freedom in Christ</a:t>
            </a:r>
          </a:p>
        </p:txBody>
      </p:sp>
    </p:spTree>
    <p:extLst>
      <p:ext uri="{BB962C8B-B14F-4D97-AF65-F5344CB8AC3E}">
        <p14:creationId xmlns:p14="http://schemas.microsoft.com/office/powerpoint/2010/main" val="1866384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8D674-DB62-595A-2260-444E65D08EC3}"/>
            </a:ext>
          </a:extLst>
        </p:cNvPr>
        <p:cNvGrpSpPr/>
        <p:nvPr/>
      </p:nvGrpSpPr>
      <p:grpSpPr>
        <a:xfrm>
          <a:off x="0" y="0"/>
          <a:ext cx="0" cy="0"/>
          <a:chOff x="0" y="0"/>
          <a:chExt cx="0" cy="0"/>
        </a:xfrm>
      </p:grpSpPr>
      <p:pic>
        <p:nvPicPr>
          <p:cNvPr id="4" name="Picture 3" descr="Act Now Stock Illustrations – 4,216 Act Now Stock Illustrations, Vectors &amp; Clipart - Dreamstime">
            <a:extLst>
              <a:ext uri="{FF2B5EF4-FFF2-40B4-BE49-F238E27FC236}">
                <a16:creationId xmlns:a16="http://schemas.microsoft.com/office/drawing/2014/main" id="{05D169E3-D84D-9218-3FEB-6EF845B53D25}"/>
              </a:ext>
            </a:extLst>
          </p:cNvPr>
          <p:cNvPicPr>
            <a:picLocks noChangeAspect="1"/>
          </p:cNvPicPr>
          <p:nvPr/>
        </p:nvPicPr>
        <p:blipFill>
          <a:blip r:embed="rId2"/>
          <a:stretch>
            <a:fillRect/>
          </a:stretch>
        </p:blipFill>
        <p:spPr>
          <a:xfrm>
            <a:off x="21125" y="63373"/>
            <a:ext cx="5174057" cy="5174057"/>
          </a:xfrm>
          <a:prstGeom prst="rect">
            <a:avLst/>
          </a:prstGeom>
        </p:spPr>
      </p:pic>
      <p:pic>
        <p:nvPicPr>
          <p:cNvPr id="3" name="Picture 2" descr="Act Now Stock Illustrations – 4,216 Act Now Stock Illustrations, Vectors &amp; Clipart - Dreamstime">
            <a:extLst>
              <a:ext uri="{FF2B5EF4-FFF2-40B4-BE49-F238E27FC236}">
                <a16:creationId xmlns:a16="http://schemas.microsoft.com/office/drawing/2014/main" id="{8F5F1DDF-7175-0536-8E11-6D51B0D93F9C}"/>
              </a:ext>
            </a:extLst>
          </p:cNvPr>
          <p:cNvPicPr>
            <a:picLocks noChangeAspect="1"/>
          </p:cNvPicPr>
          <p:nvPr/>
        </p:nvPicPr>
        <p:blipFill>
          <a:blip r:embed="rId2"/>
          <a:stretch>
            <a:fillRect/>
          </a:stretch>
        </p:blipFill>
        <p:spPr>
          <a:xfrm>
            <a:off x="0" y="63373"/>
            <a:ext cx="5174057" cy="5174057"/>
          </a:xfrm>
          <a:prstGeom prst="rect">
            <a:avLst/>
          </a:prstGeom>
        </p:spPr>
      </p:pic>
      <p:sp>
        <p:nvSpPr>
          <p:cNvPr id="8" name="TextBox 7">
            <a:extLst>
              <a:ext uri="{FF2B5EF4-FFF2-40B4-BE49-F238E27FC236}">
                <a16:creationId xmlns:a16="http://schemas.microsoft.com/office/drawing/2014/main" id="{85385A41-E17F-1B5C-A42E-C6A979BE9133}"/>
              </a:ext>
            </a:extLst>
          </p:cNvPr>
          <p:cNvSpPr txBox="1"/>
          <p:nvPr/>
        </p:nvSpPr>
        <p:spPr>
          <a:xfrm>
            <a:off x="393415" y="108097"/>
            <a:ext cx="7481454" cy="1015663"/>
          </a:xfrm>
          <a:prstGeom prst="rect">
            <a:avLst/>
          </a:prstGeom>
          <a:noFill/>
        </p:spPr>
        <p:txBody>
          <a:bodyPr wrap="square">
            <a:spAutoFit/>
          </a:bodyPr>
          <a:lstStyle/>
          <a:p>
            <a:r>
              <a:rPr lang="en-US" sz="6000" dirty="0">
                <a:latin typeface="Stencil" panose="040409050D0802020404" pitchFamily="82" charset="0"/>
                <a:ea typeface="STCaiyun" panose="020B0503020204020204" pitchFamily="2" charset="-122"/>
              </a:rPr>
              <a:t>6. Wheels up In 5</a:t>
            </a:r>
            <a:r>
              <a:rPr lang="en-US" dirty="0"/>
              <a:t> </a:t>
            </a:r>
          </a:p>
        </p:txBody>
      </p:sp>
      <p:pic>
        <p:nvPicPr>
          <p:cNvPr id="6" name="Picture 5" descr="Larry Ellison Quote: “You have to act and act now.”">
            <a:extLst>
              <a:ext uri="{FF2B5EF4-FFF2-40B4-BE49-F238E27FC236}">
                <a16:creationId xmlns:a16="http://schemas.microsoft.com/office/drawing/2014/main" id="{B03B75B0-4853-3A0E-3177-DF0765FBB916}"/>
              </a:ext>
            </a:extLst>
          </p:cNvPr>
          <p:cNvPicPr>
            <a:picLocks noChangeAspect="1"/>
          </p:cNvPicPr>
          <p:nvPr/>
        </p:nvPicPr>
        <p:blipFill>
          <a:blip r:embed="rId3"/>
          <a:stretch>
            <a:fillRect/>
          </a:stretch>
        </p:blipFill>
        <p:spPr>
          <a:xfrm>
            <a:off x="4757594" y="2184148"/>
            <a:ext cx="9198324" cy="5174057"/>
          </a:xfrm>
          <a:prstGeom prst="rect">
            <a:avLst/>
          </a:prstGeom>
        </p:spPr>
      </p:pic>
      <p:sp>
        <p:nvSpPr>
          <p:cNvPr id="7" name="TextBox 6">
            <a:extLst>
              <a:ext uri="{FF2B5EF4-FFF2-40B4-BE49-F238E27FC236}">
                <a16:creationId xmlns:a16="http://schemas.microsoft.com/office/drawing/2014/main" id="{3E021795-6FA8-3A02-55C4-6E6FD01999B2}"/>
              </a:ext>
            </a:extLst>
          </p:cNvPr>
          <p:cNvSpPr txBox="1"/>
          <p:nvPr/>
        </p:nvSpPr>
        <p:spPr>
          <a:xfrm>
            <a:off x="206584" y="3896393"/>
            <a:ext cx="5240584" cy="2369880"/>
          </a:xfrm>
          <a:prstGeom prst="rect">
            <a:avLst/>
          </a:prstGeom>
          <a:noFill/>
        </p:spPr>
        <p:txBody>
          <a:bodyPr wrap="square" rtlCol="0">
            <a:spAutoFit/>
          </a:bodyPr>
          <a:lstStyle/>
          <a:p>
            <a:endParaRPr lang="en-US" sz="1200" i="1" dirty="0">
              <a:solidFill>
                <a:schemeClr val="bg1"/>
              </a:solidFill>
              <a:highlight>
                <a:srgbClr val="000000"/>
              </a:highlight>
            </a:endParaRPr>
          </a:p>
          <a:p>
            <a:endParaRPr lang="en-US" sz="1200" i="1" dirty="0">
              <a:solidFill>
                <a:schemeClr val="bg1"/>
              </a:solidFill>
              <a:highlight>
                <a:srgbClr val="000000"/>
              </a:highlight>
            </a:endParaRPr>
          </a:p>
          <a:p>
            <a:endParaRPr lang="en-US" sz="1200" i="1" dirty="0">
              <a:solidFill>
                <a:schemeClr val="bg1"/>
              </a:solidFill>
              <a:highlight>
                <a:srgbClr val="000000"/>
              </a:highlight>
            </a:endParaRPr>
          </a:p>
          <a:p>
            <a:endParaRPr lang="en-US" sz="1200" i="1" dirty="0">
              <a:solidFill>
                <a:schemeClr val="bg1"/>
              </a:solidFill>
              <a:highlight>
                <a:srgbClr val="000000"/>
              </a:highlight>
            </a:endParaRPr>
          </a:p>
          <a:p>
            <a:endParaRPr lang="en-US" sz="1200" i="1" dirty="0">
              <a:solidFill>
                <a:schemeClr val="bg1"/>
              </a:solidFill>
              <a:highlight>
                <a:srgbClr val="000000"/>
              </a:highlight>
            </a:endParaRPr>
          </a:p>
          <a:p>
            <a:endParaRPr lang="en-US" sz="1200" i="1" dirty="0">
              <a:solidFill>
                <a:schemeClr val="bg1"/>
              </a:solidFill>
              <a:highlight>
                <a:srgbClr val="000000"/>
              </a:highlight>
            </a:endParaRPr>
          </a:p>
          <a:p>
            <a:r>
              <a:rPr lang="en-US" sz="1200" i="1" dirty="0" err="1">
                <a:solidFill>
                  <a:schemeClr val="bg1"/>
                </a:solidFill>
                <a:highlight>
                  <a:srgbClr val="000000"/>
                </a:highlight>
              </a:rPr>
              <a:t>Youtube</a:t>
            </a:r>
            <a:r>
              <a:rPr lang="en-US" sz="1200" i="1" dirty="0">
                <a:solidFill>
                  <a:schemeClr val="bg1"/>
                </a:solidFill>
                <a:highlight>
                  <a:srgbClr val="000000"/>
                </a:highlight>
              </a:rPr>
              <a:t> copyright limit. </a:t>
            </a:r>
          </a:p>
          <a:p>
            <a:endParaRPr lang="en-US" sz="1200" i="1" dirty="0">
              <a:solidFill>
                <a:schemeClr val="bg1"/>
              </a:solidFill>
              <a:highlight>
                <a:srgbClr val="000000"/>
              </a:highlight>
            </a:endParaRPr>
          </a:p>
          <a:p>
            <a:r>
              <a:rPr lang="en-US" sz="1200" b="1" i="1" dirty="0">
                <a:solidFill>
                  <a:srgbClr val="467886"/>
                </a:solidFill>
                <a:hlinkClick r:id="rId4">
                  <a:extLst>
                    <a:ext uri="{A12FA001-AC4F-418D-AE19-62706E023703}">
                      <ahyp:hlinkClr xmlns:ahyp="http://schemas.microsoft.com/office/drawing/2018/hyperlinkcolor" val="tx"/>
                    </a:ext>
                  </a:extLst>
                </a:hlinkClick>
              </a:rPr>
              <a:t>Right Now – Van </a:t>
            </a:r>
            <a:r>
              <a:rPr lang="en-US" sz="1200" b="1" i="1" dirty="0" err="1">
                <a:solidFill>
                  <a:srgbClr val="467886"/>
                </a:solidFill>
                <a:hlinkClick r:id="rId4">
                  <a:extLst>
                    <a:ext uri="{A12FA001-AC4F-418D-AE19-62706E023703}">
                      <ahyp:hlinkClr xmlns:ahyp="http://schemas.microsoft.com/office/drawing/2018/hyperlinkcolor" val="tx"/>
                    </a:ext>
                  </a:extLst>
                </a:hlinkClick>
              </a:rPr>
              <a:t>halen</a:t>
            </a:r>
            <a:r>
              <a:rPr lang="en-US" sz="1200" b="1" i="1" dirty="0">
                <a:solidFill>
                  <a:srgbClr val="00B0F0"/>
                </a:solidFill>
                <a:hlinkClick r:id="rId4">
                  <a:extLst>
                    <a:ext uri="{A12FA001-AC4F-418D-AE19-62706E023703}">
                      <ahyp:hlinkClr xmlns:ahyp="http://schemas.microsoft.com/office/drawing/2018/hyperlinkcolor" val="tx"/>
                    </a:ext>
                  </a:extLst>
                </a:hlinkClick>
              </a:rPr>
              <a:t> </a:t>
            </a:r>
            <a:endParaRPr lang="en-US" sz="1200" b="1" i="1" dirty="0">
              <a:solidFill>
                <a:srgbClr val="00B0F0"/>
              </a:solidFill>
            </a:endParaRPr>
          </a:p>
          <a:p>
            <a:endParaRPr lang="en-US" sz="1200" i="1" dirty="0">
              <a:solidFill>
                <a:schemeClr val="bg1"/>
              </a:solidFill>
              <a:highlight>
                <a:srgbClr val="000000"/>
              </a:highlight>
            </a:endParaRPr>
          </a:p>
          <a:p>
            <a:r>
              <a:rPr lang="en-US" sz="1200" i="1" dirty="0">
                <a:solidFill>
                  <a:schemeClr val="bg1"/>
                </a:solidFill>
                <a:highlight>
                  <a:srgbClr val="000000"/>
                </a:highlight>
              </a:rPr>
              <a:t>We still claim fair use</a:t>
            </a:r>
            <a:r>
              <a:rPr lang="en-US" sz="2800" i="1" dirty="0">
                <a:solidFill>
                  <a:schemeClr val="bg1"/>
                </a:solidFill>
                <a:highlight>
                  <a:srgbClr val="000000"/>
                </a:highlight>
              </a:rPr>
              <a:t>. </a:t>
            </a:r>
          </a:p>
        </p:txBody>
      </p:sp>
      <p:pic>
        <p:nvPicPr>
          <p:cNvPr id="9" name="Picture 8" descr="Act Now | United Nations">
            <a:extLst>
              <a:ext uri="{FF2B5EF4-FFF2-40B4-BE49-F238E27FC236}">
                <a16:creationId xmlns:a16="http://schemas.microsoft.com/office/drawing/2014/main" id="{B167F55A-B69E-9809-0210-E87896858028}"/>
              </a:ext>
            </a:extLst>
          </p:cNvPr>
          <p:cNvPicPr>
            <a:picLocks noChangeAspect="1"/>
          </p:cNvPicPr>
          <p:nvPr/>
        </p:nvPicPr>
        <p:blipFill>
          <a:blip r:embed="rId5"/>
          <a:stretch>
            <a:fillRect/>
          </a:stretch>
        </p:blipFill>
        <p:spPr>
          <a:xfrm>
            <a:off x="8057859" y="381460"/>
            <a:ext cx="3505200" cy="1295400"/>
          </a:xfrm>
          <a:prstGeom prst="rect">
            <a:avLst/>
          </a:prstGeom>
        </p:spPr>
      </p:pic>
      <p:sp>
        <p:nvSpPr>
          <p:cNvPr id="5" name="TextBox 4">
            <a:extLst>
              <a:ext uri="{FF2B5EF4-FFF2-40B4-BE49-F238E27FC236}">
                <a16:creationId xmlns:a16="http://schemas.microsoft.com/office/drawing/2014/main" id="{D04FE09E-4786-E382-B746-ED1900BE3577}"/>
              </a:ext>
            </a:extLst>
          </p:cNvPr>
          <p:cNvSpPr txBox="1"/>
          <p:nvPr/>
        </p:nvSpPr>
        <p:spPr>
          <a:xfrm>
            <a:off x="227709" y="3896393"/>
            <a:ext cx="5240584" cy="2369880"/>
          </a:xfrm>
          <a:prstGeom prst="rect">
            <a:avLst/>
          </a:prstGeom>
          <a:noFill/>
        </p:spPr>
        <p:txBody>
          <a:bodyPr wrap="square" rtlCol="0">
            <a:spAutoFit/>
          </a:bodyPr>
          <a:lstStyle/>
          <a:p>
            <a:endParaRPr lang="en-US" sz="1200" i="1" dirty="0">
              <a:solidFill>
                <a:schemeClr val="bg1"/>
              </a:solidFill>
              <a:highlight>
                <a:srgbClr val="000000"/>
              </a:highlight>
            </a:endParaRPr>
          </a:p>
          <a:p>
            <a:endParaRPr lang="en-US" sz="1200" i="1" dirty="0">
              <a:solidFill>
                <a:schemeClr val="bg1"/>
              </a:solidFill>
              <a:highlight>
                <a:srgbClr val="000000"/>
              </a:highlight>
            </a:endParaRPr>
          </a:p>
          <a:p>
            <a:endParaRPr lang="en-US" sz="1200" i="1" dirty="0">
              <a:solidFill>
                <a:schemeClr val="bg1"/>
              </a:solidFill>
              <a:highlight>
                <a:srgbClr val="000000"/>
              </a:highlight>
            </a:endParaRPr>
          </a:p>
          <a:p>
            <a:endParaRPr lang="en-US" sz="1200" i="1" dirty="0">
              <a:solidFill>
                <a:schemeClr val="bg1"/>
              </a:solidFill>
              <a:highlight>
                <a:srgbClr val="000000"/>
              </a:highlight>
            </a:endParaRPr>
          </a:p>
          <a:p>
            <a:endParaRPr lang="en-US" sz="1200" i="1" dirty="0">
              <a:solidFill>
                <a:schemeClr val="bg1"/>
              </a:solidFill>
              <a:highlight>
                <a:srgbClr val="000000"/>
              </a:highlight>
            </a:endParaRPr>
          </a:p>
          <a:p>
            <a:endParaRPr lang="en-US" sz="1200" i="1" dirty="0">
              <a:solidFill>
                <a:schemeClr val="bg1"/>
              </a:solidFill>
              <a:highlight>
                <a:srgbClr val="000000"/>
              </a:highlight>
            </a:endParaRPr>
          </a:p>
          <a:p>
            <a:r>
              <a:rPr lang="en-US" sz="1200" i="1" dirty="0" err="1">
                <a:solidFill>
                  <a:schemeClr val="bg1"/>
                </a:solidFill>
                <a:highlight>
                  <a:srgbClr val="000000"/>
                </a:highlight>
              </a:rPr>
              <a:t>Youtube</a:t>
            </a:r>
            <a:r>
              <a:rPr lang="en-US" sz="1200" i="1" dirty="0">
                <a:solidFill>
                  <a:schemeClr val="bg1"/>
                </a:solidFill>
                <a:highlight>
                  <a:srgbClr val="000000"/>
                </a:highlight>
              </a:rPr>
              <a:t> copyright limit. </a:t>
            </a:r>
          </a:p>
          <a:p>
            <a:endParaRPr lang="en-US" sz="1200" i="1" dirty="0">
              <a:solidFill>
                <a:schemeClr val="bg1"/>
              </a:solidFill>
              <a:highlight>
                <a:srgbClr val="000000"/>
              </a:highlight>
            </a:endParaRPr>
          </a:p>
          <a:p>
            <a:r>
              <a:rPr lang="en-US" sz="1200" b="1" i="1" dirty="0">
                <a:solidFill>
                  <a:srgbClr val="467886"/>
                </a:solidFill>
                <a:hlinkClick r:id="rId4">
                  <a:extLst>
                    <a:ext uri="{A12FA001-AC4F-418D-AE19-62706E023703}">
                      <ahyp:hlinkClr xmlns:ahyp="http://schemas.microsoft.com/office/drawing/2018/hyperlinkcolor" val="tx"/>
                    </a:ext>
                  </a:extLst>
                </a:hlinkClick>
              </a:rPr>
              <a:t>Right Now – Van </a:t>
            </a:r>
            <a:r>
              <a:rPr lang="en-US" sz="1200" b="1" i="1" dirty="0" err="1">
                <a:solidFill>
                  <a:srgbClr val="467886"/>
                </a:solidFill>
                <a:hlinkClick r:id="rId4">
                  <a:extLst>
                    <a:ext uri="{A12FA001-AC4F-418D-AE19-62706E023703}">
                      <ahyp:hlinkClr xmlns:ahyp="http://schemas.microsoft.com/office/drawing/2018/hyperlinkcolor" val="tx"/>
                    </a:ext>
                  </a:extLst>
                </a:hlinkClick>
              </a:rPr>
              <a:t>halen</a:t>
            </a:r>
            <a:r>
              <a:rPr lang="en-US" sz="1200" b="1" i="1" dirty="0">
                <a:solidFill>
                  <a:srgbClr val="00B0F0"/>
                </a:solidFill>
                <a:hlinkClick r:id="rId4">
                  <a:extLst>
                    <a:ext uri="{A12FA001-AC4F-418D-AE19-62706E023703}">
                      <ahyp:hlinkClr xmlns:ahyp="http://schemas.microsoft.com/office/drawing/2018/hyperlinkcolor" val="tx"/>
                    </a:ext>
                  </a:extLst>
                </a:hlinkClick>
              </a:rPr>
              <a:t> </a:t>
            </a:r>
            <a:endParaRPr lang="en-US" sz="1200" b="1" i="1" dirty="0">
              <a:solidFill>
                <a:srgbClr val="00B0F0"/>
              </a:solidFill>
            </a:endParaRPr>
          </a:p>
          <a:p>
            <a:endParaRPr lang="en-US" sz="1200" i="1" dirty="0">
              <a:solidFill>
                <a:schemeClr val="bg1"/>
              </a:solidFill>
              <a:highlight>
                <a:srgbClr val="000000"/>
              </a:highlight>
            </a:endParaRPr>
          </a:p>
          <a:p>
            <a:r>
              <a:rPr lang="en-US" sz="1200" i="1" dirty="0">
                <a:solidFill>
                  <a:schemeClr val="bg1"/>
                </a:solidFill>
                <a:highlight>
                  <a:srgbClr val="000000"/>
                </a:highlight>
              </a:rPr>
              <a:t>We still claim fair use</a:t>
            </a:r>
            <a:r>
              <a:rPr lang="en-US" sz="2800" i="1" dirty="0">
                <a:solidFill>
                  <a:schemeClr val="bg1"/>
                </a:solidFill>
                <a:highlight>
                  <a:srgbClr val="000000"/>
                </a:highlight>
              </a:rPr>
              <a:t>. </a:t>
            </a:r>
          </a:p>
        </p:txBody>
      </p:sp>
    </p:spTree>
    <p:extLst>
      <p:ext uri="{BB962C8B-B14F-4D97-AF65-F5344CB8AC3E}">
        <p14:creationId xmlns:p14="http://schemas.microsoft.com/office/powerpoint/2010/main" val="15687838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9DE984-B14E-8B9F-BCB8-BC46C94081FB}"/>
            </a:ext>
          </a:extLst>
        </p:cNvPr>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D4509884-CBC5-8299-EF50-5DB766BB9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3" name="Rectangle 192">
            <a:extLst>
              <a:ext uri="{FF2B5EF4-FFF2-40B4-BE49-F238E27FC236}">
                <a16:creationId xmlns:a16="http://schemas.microsoft.com/office/drawing/2014/main" id="{AD85D494-ECD3-1247-1660-2D672ACCF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1F993920-5209-3B39-8719-A048D7FC43C1}"/>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t="14322" r="1" b="4522"/>
          <a:stretch>
            <a:fillRect/>
          </a:stretch>
        </p:blipFill>
        <p:spPr>
          <a:xfrm>
            <a:off x="-170" y="10"/>
            <a:ext cx="8450317" cy="6857990"/>
          </a:xfrm>
          <a:prstGeom prst="rect">
            <a:avLst/>
          </a:prstGeom>
          <a:solidFill>
            <a:schemeClr val="bg1">
              <a:alpha val="43000"/>
            </a:schemeClr>
          </a:solidFill>
        </p:spPr>
      </p:pic>
      <p:pic>
        <p:nvPicPr>
          <p:cNvPr id="5" name="Picture 4">
            <a:extLst>
              <a:ext uri="{FF2B5EF4-FFF2-40B4-BE49-F238E27FC236}">
                <a16:creationId xmlns:a16="http://schemas.microsoft.com/office/drawing/2014/main" id="{47DBA937-7B67-E233-1902-FFF192262F5D}"/>
              </a:ext>
            </a:extLst>
          </p:cNvPr>
          <p:cNvPicPr>
            <a:picLocks noChangeAspect="1"/>
          </p:cNvPicPr>
          <p:nvPr/>
        </p:nvPicPr>
        <p:blipFill>
          <a:blip r:embed="rId3">
            <a:extLst>
              <a:ext uri="{28A0092B-C50C-407E-A947-70E740481C1C}">
                <a14:useLocalDpi xmlns:a14="http://schemas.microsoft.com/office/drawing/2010/main" val="0"/>
              </a:ext>
            </a:extLst>
          </a:blip>
          <a:srcRect l="5593" r="7460"/>
          <a:stretch>
            <a:fillRect/>
          </a:stretch>
        </p:blipFill>
        <p:spPr>
          <a:xfrm>
            <a:off x="6225997" y="-2458"/>
            <a:ext cx="5962785" cy="68580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TextBox 1">
            <a:extLst>
              <a:ext uri="{FF2B5EF4-FFF2-40B4-BE49-F238E27FC236}">
                <a16:creationId xmlns:a16="http://schemas.microsoft.com/office/drawing/2014/main" id="{8CA52940-5654-9226-D2D4-7429CEB42E19}"/>
              </a:ext>
            </a:extLst>
          </p:cNvPr>
          <p:cNvSpPr txBox="1"/>
          <p:nvPr/>
        </p:nvSpPr>
        <p:spPr>
          <a:xfrm>
            <a:off x="208230" y="5576935"/>
            <a:ext cx="7900945" cy="1138773"/>
          </a:xfrm>
          <a:prstGeom prst="rect">
            <a:avLst/>
          </a:prstGeom>
          <a:noFill/>
        </p:spPr>
        <p:txBody>
          <a:bodyPr wrap="none" rtlCol="0">
            <a:spAutoFit/>
          </a:bodyPr>
          <a:lstStyle/>
          <a:p>
            <a:r>
              <a:rPr lang="en-US" dirty="0"/>
              <a:t> </a:t>
            </a:r>
          </a:p>
          <a:p>
            <a:r>
              <a:rPr lang="en-US" dirty="0"/>
              <a:t>Get it at </a:t>
            </a:r>
          </a:p>
          <a:p>
            <a:r>
              <a:rPr lang="en-US" sz="3200" b="1" dirty="0">
                <a:ln w="12700" cmpd="sng">
                  <a:solidFill>
                    <a:schemeClr val="accent4"/>
                  </a:solidFill>
                  <a:prstDash val="solid"/>
                </a:ln>
                <a:solidFill>
                  <a:schemeClr val="bg1"/>
                </a:solidFill>
                <a:hlinkClick r:id="rId4">
                  <a:extLst>
                    <a:ext uri="{A12FA001-AC4F-418D-AE19-62706E023703}">
                      <ahyp:hlinkClr xmlns:ahyp="http://schemas.microsoft.com/office/drawing/2018/hyperlinkcolor" val="tx"/>
                    </a:ext>
                  </a:extLst>
                </a:hlinkClick>
              </a:rPr>
              <a:t>https://www.covingtonwacc.org/podcast</a:t>
            </a:r>
            <a:r>
              <a:rPr lang="en-US" sz="3200" b="1" dirty="0">
                <a:ln w="12700" cmpd="sng">
                  <a:solidFill>
                    <a:schemeClr val="accent4"/>
                  </a:solidFill>
                  <a:prstDash val="solid"/>
                </a:ln>
                <a:solidFill>
                  <a:schemeClr val="bg1"/>
                </a:solidFill>
              </a:rPr>
              <a:t> </a:t>
            </a:r>
          </a:p>
        </p:txBody>
      </p:sp>
      <p:sp>
        <p:nvSpPr>
          <p:cNvPr id="4" name="TextBox 3">
            <a:extLst>
              <a:ext uri="{FF2B5EF4-FFF2-40B4-BE49-F238E27FC236}">
                <a16:creationId xmlns:a16="http://schemas.microsoft.com/office/drawing/2014/main" id="{5DC9A16C-A796-8FDB-4211-76A95C63A104}"/>
              </a:ext>
            </a:extLst>
          </p:cNvPr>
          <p:cNvSpPr txBox="1"/>
          <p:nvPr/>
        </p:nvSpPr>
        <p:spPr>
          <a:xfrm>
            <a:off x="8919607" y="6302773"/>
            <a:ext cx="6128326" cy="369332"/>
          </a:xfrm>
          <a:prstGeom prst="rect">
            <a:avLst/>
          </a:prstGeom>
          <a:noFill/>
        </p:spPr>
        <p:txBody>
          <a:bodyPr wrap="square">
            <a:spAutoFit/>
          </a:bodyPr>
          <a:lstStyle/>
          <a:p>
            <a:r>
              <a:rPr lang="en-US" dirty="0">
                <a:solidFill>
                  <a:srgbClr val="00B0F0"/>
                </a:solidFill>
                <a:hlinkClick r:id="rId5"/>
              </a:rPr>
              <a:t>Podcast37 playlist</a:t>
            </a:r>
            <a:endParaRPr lang="en-US" dirty="0">
              <a:solidFill>
                <a:srgbClr val="00B0F0"/>
              </a:solidFill>
            </a:endParaRPr>
          </a:p>
        </p:txBody>
      </p:sp>
    </p:spTree>
    <p:extLst>
      <p:ext uri="{BB962C8B-B14F-4D97-AF65-F5344CB8AC3E}">
        <p14:creationId xmlns:p14="http://schemas.microsoft.com/office/powerpoint/2010/main" val="31887734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1413</TotalTime>
  <Words>4567</Words>
  <Application>Microsoft Office PowerPoint</Application>
  <PresentationFormat>Widescreen</PresentationFormat>
  <Paragraphs>415</Paragraphs>
  <Slides>54</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54</vt:i4>
      </vt:variant>
    </vt:vector>
  </HeadingPairs>
  <TitlesOfParts>
    <vt:vector size="68" baseType="lpstr">
      <vt:lpstr>aktiv-grotesk</vt:lpstr>
      <vt:lpstr>Algerian</vt:lpstr>
      <vt:lpstr>Aptos</vt:lpstr>
      <vt:lpstr>Aptos Display</vt:lpstr>
      <vt:lpstr>Arial</vt:lpstr>
      <vt:lpstr>Calibri</vt:lpstr>
      <vt:lpstr>Consolas</vt:lpstr>
      <vt:lpstr>Inter</vt:lpstr>
      <vt:lpstr>Old English Text MT</vt:lpstr>
      <vt:lpstr>Poppins</vt:lpstr>
      <vt:lpstr>Stencil</vt:lpstr>
      <vt:lpstr>Times New Roman</vt:lpstr>
      <vt:lpstr>Wingdings</vt:lpstr>
      <vt:lpstr>Office Theme</vt:lpstr>
      <vt:lpstr>PowerPoint Presentation</vt:lpstr>
      <vt:lpstr>PowerPoint Presentation</vt:lpstr>
      <vt:lpstr>Don’t read this unless you are truly  Humble  Teachable If you're not, you'll shut down and go into defensive mode and mutter an " I don’t think … " trype statement.  </vt:lpstr>
      <vt:lpstr>PowerPoint Presentation</vt:lpstr>
      <vt:lpstr>PowerPoint Presentation</vt:lpstr>
      <vt:lpstr>Corrosion #1 :  I've got this.  the "competence fantasy"—the cultural desire to be self-reliant and cool under pressure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Luke 8:18 (NLT) “So pay attention to how you hear. To those who listen to my teaching, more understanding will be given. But for those who are not listening, even what they think they understand will be taken away from them.” Proverbs 13:10 (NLT) Pride leads to conflict; those who take advice are wise. </vt:lpstr>
      <vt:lpstr>PowerPoint Presentation</vt:lpstr>
      <vt:lpstr>PowerPoint Presentation</vt:lpstr>
      <vt:lpstr>PowerPoint Presentation</vt:lpstr>
      <vt:lpstr>PowerPoint Presentation</vt:lpstr>
      <vt:lpstr>PowerPoint Presentation</vt:lpstr>
      <vt:lpstr>These things require and demand  long thoughts,  Couragous introspection! and bravery. The hardest thing to face is yourself.  It won't be settled in minutes, more like months..  </vt:lpstr>
      <vt:lpstr>PowerPoint Presentation</vt:lpstr>
      <vt:lpstr>PowerPoint Presentation</vt:lpstr>
      <vt:lpstr>2 Corinthians 10:3 (NLT) We are human, but we don’t wage war as humans do. 2 Corinthians 10:4 (NLT) We use God’s mighty weapons, not worldly weapons, to knock down the strongholds of human reasoning and to destroy false arguments. 2 Corinthians 10:5 (NLT) We destroy every proud obstacle that keeps people from knowing God. We capture their rebellious thoughts and teach them to obey Christ. </vt:lpstr>
      <vt:lpstr>PowerPoint Presentation</vt:lpstr>
      <vt:lpstr>PowerPoint Presentation</vt:lpstr>
      <vt:lpstr>PowerPoint Presentation</vt:lpstr>
      <vt:lpstr>PowerPoint Presentation</vt:lpstr>
      <vt:lpstr>PowerPoint Presentation</vt:lpstr>
      <vt:lpstr>11 Practice Quietness.</vt:lpstr>
      <vt:lpstr>11 Practice Quietness.</vt:lpstr>
      <vt:lpstr>11 Practice Quietness.</vt:lpstr>
      <vt:lpstr>11 Practice Quietness.</vt:lpstr>
      <vt:lpstr>11 Practice Quietness.</vt:lpstr>
      <vt:lpstr>11 Practice Quietness.</vt:lpstr>
      <vt:lpstr>11 Practice Quietness.</vt:lpstr>
      <vt:lpstr>11 Practice Quietness.</vt:lpstr>
      <vt:lpstr>PowerPoint Presentation</vt:lpstr>
      <vt:lpstr>PowerPoint Presentation</vt:lpstr>
      <vt:lpstr>PowerPoint Presentation</vt:lpstr>
      <vt:lpstr>2 strategies to Victory:</vt:lpstr>
      <vt:lpstr>2) The Genner method:   </vt:lpstr>
      <vt:lpstr>PowerPoint Presentation</vt:lpstr>
      <vt:lpstr>PowerPoint Presentation</vt:lpstr>
      <vt:lpstr>PowerPoint Presentation</vt:lpstr>
      <vt:lpstr>PowerPoint Presentation</vt:lpstr>
    </vt:vector>
  </TitlesOfParts>
  <Company>ccc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podcast37</dc:title>
  <dc:subject>YOU </dc:subject>
  <dc:creator>ccc media</dc:creator>
  <cp:lastModifiedBy>ccc media</cp:lastModifiedBy>
  <cp:revision>16</cp:revision>
  <dcterms:created xsi:type="dcterms:W3CDTF">2026-09-21T05:39:14Z</dcterms:created>
  <dcterms:modified xsi:type="dcterms:W3CDTF">2026-09-22T19:09:36Z</dcterms:modified>
</cp:coreProperties>
</file>