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2" r:id="rId2"/>
    <p:sldMasterId id="2147483674" r:id="rId3"/>
  </p:sldMasterIdLst>
  <p:notesMasterIdLst>
    <p:notesMasterId r:id="rId30"/>
  </p:notesMasterIdLst>
  <p:sldIdLst>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Lst>
  <p:sldSz cx="9144000" cy="5143500" type="screen16x9"/>
  <p:notesSz cx="6858000" cy="9144000"/>
  <p:embeddedFontLst>
    <p:embeddedFont>
      <p:font typeface="Cabin" panose="020B0604020202020204" charset="0"/>
      <p:regular r:id="rId31"/>
      <p:bold r:id="rId32"/>
      <p:italic r:id="rId33"/>
      <p:boldItalic r:id="rId34"/>
    </p:embeddedFont>
    <p:embeddedFont>
      <p:font typeface="Cambria" panose="02040503050406030204" pitchFamily="18" charset="0"/>
      <p:regular r:id="rId35"/>
      <p:bold r:id="rId36"/>
      <p:italic r:id="rId37"/>
      <p:boldItalic r:id="rId38"/>
    </p:embeddedFont>
    <p:embeddedFont>
      <p:font typeface="Georgia" panose="02040502050405020303" pitchFamily="18" charset="0"/>
      <p:regular r:id="rId39"/>
      <p:bold r:id="rId40"/>
      <p:italic r:id="rId41"/>
      <p:boldItalic r:id="rId42"/>
    </p:embeddedFont>
    <p:embeddedFont>
      <p:font typeface="Krona One" panose="020B0604020202020204" charset="0"/>
      <p:regular r:id="rId43"/>
    </p:embeddedFont>
    <p:embeddedFont>
      <p:font typeface="Nunito" pitchFamily="2" charset="0"/>
      <p:regular r:id="rId44"/>
      <p:bold r:id="rId45"/>
      <p:italic r:id="rId46"/>
      <p:boldItalic r:id="rId47"/>
    </p:embeddedFont>
    <p:embeddedFont>
      <p:font typeface="Playfair Display" panose="00000500000000000000" pitchFamily="2"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5" roundtripDataSignature="AMtx7mi47qPQl+FNLSbSVU47ZH3kL/Vtq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804" y="102"/>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10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viewProps" Target="viewProps.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105" Type="http://customschemas.google.com/relationships/presentationmetadata" Target="metadata"/><Relationship Id="rId8" Type="http://schemas.openxmlformats.org/officeDocument/2006/relationships/slide" Target="slides/slide5.xml"/><Relationship Id="rId51" Type="http://schemas.openxmlformats.org/officeDocument/2006/relationships/font" Target="fonts/font2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108"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49" Type="http://schemas.openxmlformats.org/officeDocument/2006/relationships/font" Target="fonts/font19.fntdata"/><Relationship Id="rId10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f839f56bab_0_10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g3f839f56bab_0_10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412" name="Google Shape;412;g3f839f56bab_0_10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f839f56bab_0_8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g3f839f56bab_0_8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f8905b92ef_0_56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g3f8905b92ef_0_56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3f8905b92ef_0_56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f8905b92ef_1_1: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g3f8905b92ef_1_1: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1" name="Google Shape;441;g3f8905b92ef_1_1: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f8905b92ef_0_569: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g3f8905b92ef_0_569: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1" name="Google Shape;451;g3f8905b92ef_0_569: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f8905b92ef_0_585: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3f8905b92ef_0_585: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3f8905b92ef_0_585: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f8adfaef7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8" name="Google Shape;478;g3f8adfaef7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f8905b92ef_0_595: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3f8905b92ef_0_595: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3f8905b92ef_0_595: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f8905b92ef_0_611: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g3f8905b92ef_0_611: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g3f8905b92ef_0_611: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f8905b92ef_0_621: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3f8905b92ef_0_621: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g3f8905b92ef_0_621: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3f8905b92ef_0_63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g3f8905b92ef_0_63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g3f8905b92ef_0_63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f8905b92ef_0_64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g3f8905b92ef_0_64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8" name="Google Shape;538;g3f8905b92ef_0_64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f8905b92ef_0_65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g3f8905b92ef_0_65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g3f8905b92ef_0_65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3f8905b92ef_0_67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g3f8905b92ef_0_67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g3f8905b92ef_0_67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f71736d8ca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4" name="Google Shape;584;g3f71736d8ca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3f8905b92ef_0_2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g3f8905b92ef_0_2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3f8905b92ef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8" name="Google Shape;598;g3f8905b92ef_0_2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f8905b92ef_0_3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4" name="Google Shape;604;g3f8905b92ef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f8905b92ef_0_3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1" name="Google Shape;611;g3f8905b92ef_0_3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3f8905b92ef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7" name="Google Shape;617;g3f8905b92ef_0_3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f8905b92ef_0_3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3" name="Google Shape;623;g3f8905b92ef_0_3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f8905b92ef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0" name="Google Shape;630;g3f8905b92ef_0_3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3f8905b92ef_0_3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6" name="Google Shape;636;g3f8905b92ef_0_3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3f8905b92ef_0_3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2" name="Google Shape;642;g3f8905b92ef_0_3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0" name="Google Shape;650;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6" name="Google Shape;65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2"/>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4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6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sp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62"/>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6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6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6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64"/>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 name="Google Shape;25;p64"/>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 name="Google Shape;26;p64"/>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65"/>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6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sp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6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66"/>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6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sp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67"/>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6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6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6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6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sp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68"/>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6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sp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69"/>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7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sp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7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sp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70"/>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96"/>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f8905b92ef_0_34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3" name="Google Shape;103;g3f8905b92ef_0_34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04" name="Google Shape;104;g3f8905b92ef_0_3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5"/>
        <p:cNvGrpSpPr/>
        <p:nvPr/>
      </p:nvGrpSpPr>
      <p:grpSpPr>
        <a:xfrm>
          <a:off x="0" y="0"/>
          <a:ext cx="0" cy="0"/>
          <a:chOff x="0" y="0"/>
          <a:chExt cx="0" cy="0"/>
        </a:xfrm>
      </p:grpSpPr>
      <p:sp>
        <p:nvSpPr>
          <p:cNvPr id="106" name="Google Shape;106;g3f8905b92ef_0_34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07" name="Google Shape;107;g3f8905b92ef_0_3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8"/>
        <p:cNvGrpSpPr/>
        <p:nvPr/>
      </p:nvGrpSpPr>
      <p:grpSpPr>
        <a:xfrm>
          <a:off x="0" y="0"/>
          <a:ext cx="0" cy="0"/>
          <a:chOff x="0" y="0"/>
          <a:chExt cx="0" cy="0"/>
        </a:xfrm>
      </p:grpSpPr>
      <p:sp>
        <p:nvSpPr>
          <p:cNvPr id="109" name="Google Shape;109;g3f8905b92ef_0_35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0" name="Google Shape;110;g3f8905b92ef_0_35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11" name="Google Shape;111;g3f8905b92ef_0_3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2"/>
        <p:cNvGrpSpPr/>
        <p:nvPr/>
      </p:nvGrpSpPr>
      <p:grpSpPr>
        <a:xfrm>
          <a:off x="0" y="0"/>
          <a:ext cx="0" cy="0"/>
          <a:chOff x="0" y="0"/>
          <a:chExt cx="0" cy="0"/>
        </a:xfrm>
      </p:grpSpPr>
      <p:sp>
        <p:nvSpPr>
          <p:cNvPr id="113" name="Google Shape;113;g3f8905b92ef_0_3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4" name="Google Shape;114;g3f8905b92ef_0_35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5" name="Google Shape;115;g3f8905b92ef_0_35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6" name="Google Shape;116;g3f8905b92ef_0_3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7"/>
        <p:cNvGrpSpPr/>
        <p:nvPr/>
      </p:nvGrpSpPr>
      <p:grpSpPr>
        <a:xfrm>
          <a:off x="0" y="0"/>
          <a:ext cx="0" cy="0"/>
          <a:chOff x="0" y="0"/>
          <a:chExt cx="0" cy="0"/>
        </a:xfrm>
      </p:grpSpPr>
      <p:sp>
        <p:nvSpPr>
          <p:cNvPr id="118" name="Google Shape;118;g3f8905b92ef_0_3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9" name="Google Shape;119;g3f8905b92ef_0_3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0"/>
        <p:cNvGrpSpPr/>
        <p:nvPr/>
      </p:nvGrpSpPr>
      <p:grpSpPr>
        <a:xfrm>
          <a:off x="0" y="0"/>
          <a:ext cx="0" cy="0"/>
          <a:chOff x="0" y="0"/>
          <a:chExt cx="0" cy="0"/>
        </a:xfrm>
      </p:grpSpPr>
      <p:sp>
        <p:nvSpPr>
          <p:cNvPr id="121" name="Google Shape;121;g3f8905b92ef_0_36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22" name="Google Shape;122;g3f8905b92ef_0_36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23" name="Google Shape;123;g3f8905b92ef_0_3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4"/>
        <p:cNvGrpSpPr/>
        <p:nvPr/>
      </p:nvGrpSpPr>
      <p:grpSpPr>
        <a:xfrm>
          <a:off x="0" y="0"/>
          <a:ext cx="0" cy="0"/>
          <a:chOff x="0" y="0"/>
          <a:chExt cx="0" cy="0"/>
        </a:xfrm>
      </p:grpSpPr>
      <p:sp>
        <p:nvSpPr>
          <p:cNvPr id="125" name="Google Shape;125;g3f8905b92ef_0_36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6" name="Google Shape;126;g3f8905b92ef_0_3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sp>
        <p:nvSpPr>
          <p:cNvPr id="128" name="Google Shape;128;g3f8905b92ef_0_37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g3f8905b92ef_0_37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30" name="Google Shape;130;g3f8905b92ef_0_37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1" name="Google Shape;131;g3f8905b92ef_0_37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32" name="Google Shape;132;g3f8905b92ef_0_37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3"/>
        <p:cNvGrpSpPr/>
        <p:nvPr/>
      </p:nvGrpSpPr>
      <p:grpSpPr>
        <a:xfrm>
          <a:off x="0" y="0"/>
          <a:ext cx="0" cy="0"/>
          <a:chOff x="0" y="0"/>
          <a:chExt cx="0" cy="0"/>
        </a:xfrm>
      </p:grpSpPr>
      <p:sp>
        <p:nvSpPr>
          <p:cNvPr id="134" name="Google Shape;134;g3f8905b92ef_0_37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35" name="Google Shape;135;g3f8905b92ef_0_3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6"/>
        <p:cNvGrpSpPr/>
        <p:nvPr/>
      </p:nvGrpSpPr>
      <p:grpSpPr>
        <a:xfrm>
          <a:off x="0" y="0"/>
          <a:ext cx="0" cy="0"/>
          <a:chOff x="0" y="0"/>
          <a:chExt cx="0" cy="0"/>
        </a:xfrm>
      </p:grpSpPr>
      <p:sp>
        <p:nvSpPr>
          <p:cNvPr id="137" name="Google Shape;137;g3f8905b92ef_0_38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38" name="Google Shape;138;g3f8905b92ef_0_38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39" name="Google Shape;139;g3f8905b92ef_0_3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0"/>
        <p:cNvGrpSpPr/>
        <p:nvPr/>
      </p:nvGrpSpPr>
      <p:grpSpPr>
        <a:xfrm>
          <a:off x="0" y="0"/>
          <a:ext cx="0" cy="0"/>
          <a:chOff x="0" y="0"/>
          <a:chExt cx="0" cy="0"/>
        </a:xfrm>
      </p:grpSpPr>
      <p:sp>
        <p:nvSpPr>
          <p:cNvPr id="141" name="Google Shape;141;g3f8905b92ef_0_38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41"/>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7"/>
        <p:cNvGrpSpPr/>
        <p:nvPr/>
      </p:nvGrpSpPr>
      <p:grpSpPr>
        <a:xfrm>
          <a:off x="0" y="0"/>
          <a:ext cx="0" cy="0"/>
          <a:chOff x="0" y="0"/>
          <a:chExt cx="0" cy="0"/>
        </a:xfrm>
      </p:grpSpPr>
      <p:sp>
        <p:nvSpPr>
          <p:cNvPr id="98" name="Google Shape;98;g3f8905b92ef_0_3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99" name="Google Shape;99;g3f8905b92ef_0_3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00" name="Google Shape;100;g3f8905b92ef_0_3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4332"/>
        </a:solidFill>
        <a:effectLst/>
      </p:bgPr>
    </p:bg>
    <p:spTree>
      <p:nvGrpSpPr>
        <p:cNvPr id="1" name="Shape 413"/>
        <p:cNvGrpSpPr/>
        <p:nvPr/>
      </p:nvGrpSpPr>
      <p:grpSpPr>
        <a:xfrm>
          <a:off x="0" y="0"/>
          <a:ext cx="0" cy="0"/>
          <a:chOff x="0" y="0"/>
          <a:chExt cx="0" cy="0"/>
        </a:xfrm>
      </p:grpSpPr>
      <p:sp>
        <p:nvSpPr>
          <p:cNvPr id="414" name="Google Shape;414;g3f839f56bab_0_100"/>
          <p:cNvSpPr/>
          <p:nvPr/>
        </p:nvSpPr>
        <p:spPr>
          <a:xfrm>
            <a:off x="548640" y="1028700"/>
            <a:ext cx="80238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C9A227"/>
              </a:buClr>
              <a:buSzPts val="1500"/>
              <a:buFont typeface="Calibri"/>
              <a:buNone/>
            </a:pPr>
            <a:r>
              <a:rPr lang="en" sz="1500" b="1" i="0" u="none" strike="noStrike" cap="none">
                <a:solidFill>
                  <a:srgbClr val="C9A227"/>
                </a:solidFill>
                <a:latin typeface="Calibri"/>
                <a:ea typeface="Calibri"/>
                <a:cs typeface="Calibri"/>
                <a:sym typeface="Calibri"/>
              </a:rPr>
              <a:t>THE SEVEN CHURCHES OF JESUS</a:t>
            </a:r>
            <a:endParaRPr sz="1500" b="0" i="0" u="none" strike="noStrike" cap="none">
              <a:solidFill>
                <a:schemeClr val="dk1"/>
              </a:solidFill>
              <a:latin typeface="Calibri"/>
              <a:ea typeface="Calibri"/>
              <a:cs typeface="Calibri"/>
              <a:sym typeface="Calibri"/>
            </a:endParaRPr>
          </a:p>
        </p:txBody>
      </p:sp>
      <p:sp>
        <p:nvSpPr>
          <p:cNvPr id="415" name="Google Shape;415;g3f839f56bab_0_100"/>
          <p:cNvSpPr/>
          <p:nvPr/>
        </p:nvSpPr>
        <p:spPr>
          <a:xfrm>
            <a:off x="548640" y="1440180"/>
            <a:ext cx="8023800" cy="342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7F9F7"/>
              </a:buClr>
              <a:buSzPts val="1400"/>
              <a:buFont typeface="Calibri"/>
              <a:buNone/>
            </a:pPr>
            <a:r>
              <a:rPr lang="en" sz="1400" b="0" i="1" u="none" strike="noStrike" cap="none">
                <a:solidFill>
                  <a:srgbClr val="F7F9F7"/>
                </a:solidFill>
                <a:latin typeface="Calibri"/>
                <a:ea typeface="Calibri"/>
                <a:cs typeface="Calibri"/>
                <a:sym typeface="Calibri"/>
              </a:rPr>
              <a:t>Week 3</a:t>
            </a:r>
            <a:endParaRPr sz="1400" b="0" i="0" u="none" strike="noStrike" cap="none">
              <a:solidFill>
                <a:schemeClr val="dk1"/>
              </a:solidFill>
              <a:latin typeface="Calibri"/>
              <a:ea typeface="Calibri"/>
              <a:cs typeface="Calibri"/>
              <a:sym typeface="Calibri"/>
            </a:endParaRPr>
          </a:p>
        </p:txBody>
      </p:sp>
      <p:sp>
        <p:nvSpPr>
          <p:cNvPr id="416" name="Google Shape;416;g3f839f56bab_0_100"/>
          <p:cNvSpPr/>
          <p:nvPr/>
        </p:nvSpPr>
        <p:spPr>
          <a:xfrm>
            <a:off x="548640" y="1851660"/>
            <a:ext cx="8023800" cy="9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4800"/>
              <a:buFont typeface="Cambria"/>
              <a:buNone/>
            </a:pPr>
            <a:r>
              <a:rPr lang="en" sz="4800" b="1" i="0" u="none" strike="noStrike" cap="none">
                <a:solidFill>
                  <a:srgbClr val="FFFFFF"/>
                </a:solidFill>
                <a:latin typeface="Cambria"/>
                <a:ea typeface="Cambria"/>
                <a:cs typeface="Cambria"/>
                <a:sym typeface="Cambria"/>
              </a:rPr>
              <a:t>SMYRNA</a:t>
            </a:r>
            <a:endParaRPr sz="4800" b="0" i="0" u="none" strike="noStrike" cap="none">
              <a:solidFill>
                <a:schemeClr val="dk1"/>
              </a:solidFill>
              <a:latin typeface="Calibri"/>
              <a:ea typeface="Calibri"/>
              <a:cs typeface="Calibri"/>
              <a:sym typeface="Calibri"/>
            </a:endParaRPr>
          </a:p>
        </p:txBody>
      </p:sp>
      <p:sp>
        <p:nvSpPr>
          <p:cNvPr id="417" name="Google Shape;417;g3f839f56bab_0_100"/>
          <p:cNvSpPr/>
          <p:nvPr/>
        </p:nvSpPr>
        <p:spPr>
          <a:xfrm>
            <a:off x="548640" y="2777490"/>
            <a:ext cx="8023800" cy="548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C9A227"/>
              </a:buClr>
              <a:buSzPts val="2400"/>
              <a:buFont typeface="Cambria"/>
              <a:buNone/>
            </a:pPr>
            <a:r>
              <a:rPr lang="en" sz="2400" b="0" i="1" u="none" strike="noStrike" cap="none">
                <a:solidFill>
                  <a:srgbClr val="C9A227"/>
                </a:solidFill>
                <a:latin typeface="Cambria"/>
                <a:ea typeface="Cambria"/>
                <a:cs typeface="Cambria"/>
                <a:sym typeface="Cambria"/>
              </a:rPr>
              <a:t>The Persecuted Church</a:t>
            </a:r>
            <a:endParaRPr sz="2400" b="0" i="0" u="none" strike="noStrike" cap="none">
              <a:solidFill>
                <a:schemeClr val="dk1"/>
              </a:solidFill>
              <a:latin typeface="Calibri"/>
              <a:ea typeface="Calibri"/>
              <a:cs typeface="Calibri"/>
              <a:sym typeface="Calibri"/>
            </a:endParaRPr>
          </a:p>
        </p:txBody>
      </p:sp>
      <p:cxnSp>
        <p:nvCxnSpPr>
          <p:cNvPr id="418" name="Google Shape;418;g3f839f56bab_0_100"/>
          <p:cNvCxnSpPr/>
          <p:nvPr/>
        </p:nvCxnSpPr>
        <p:spPr>
          <a:xfrm>
            <a:off x="3874770" y="3463290"/>
            <a:ext cx="1371600" cy="0"/>
          </a:xfrm>
          <a:prstGeom prst="straightConnector1">
            <a:avLst/>
          </a:prstGeom>
          <a:noFill/>
          <a:ln w="14300" cap="flat" cmpd="sng">
            <a:solidFill>
              <a:srgbClr val="C9A227"/>
            </a:solidFill>
            <a:prstDash val="solid"/>
            <a:round/>
            <a:headEnd type="none" w="sm" len="sm"/>
            <a:tailEnd type="none" w="sm" len="sm"/>
          </a:ln>
        </p:spPr>
      </p:cxnSp>
      <p:sp>
        <p:nvSpPr>
          <p:cNvPr id="419" name="Google Shape;419;g3f839f56bab_0_100"/>
          <p:cNvSpPr/>
          <p:nvPr/>
        </p:nvSpPr>
        <p:spPr>
          <a:xfrm>
            <a:off x="548640" y="3600450"/>
            <a:ext cx="8023800" cy="411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7F9F7"/>
              </a:buClr>
              <a:buSzPts val="1700"/>
              <a:buFont typeface="Calibri"/>
              <a:buNone/>
            </a:pPr>
            <a:r>
              <a:rPr lang="en" sz="1700" b="0" i="0" u="none" strike="noStrike" cap="none">
                <a:solidFill>
                  <a:srgbClr val="F7F9F7"/>
                </a:solidFill>
                <a:latin typeface="Calibri"/>
                <a:ea typeface="Calibri"/>
                <a:cs typeface="Calibri"/>
                <a:sym typeface="Calibri"/>
              </a:rPr>
              <a:t>Revelation 2:8–11</a:t>
            </a:r>
            <a:endParaRPr sz="1700" b="0" i="0" u="none" strike="noStrike" cap="none">
              <a:solidFill>
                <a:schemeClr val="dk1"/>
              </a:solidFill>
              <a:latin typeface="Calibri"/>
              <a:ea typeface="Calibri"/>
              <a:cs typeface="Calibri"/>
              <a:sym typeface="Calibri"/>
            </a:endParaRPr>
          </a:p>
        </p:txBody>
      </p:sp>
      <p:pic>
        <p:nvPicPr>
          <p:cNvPr id="420" name="Google Shape;420;g3f839f56bab_0_100"/>
          <p:cNvPicPr preferRelativeResize="0"/>
          <p:nvPr/>
        </p:nvPicPr>
        <p:blipFill>
          <a:blip r:embed="rId3">
            <a:alphaModFix/>
          </a:blip>
          <a:stretch>
            <a:fillRect/>
          </a:stretch>
        </p:blipFill>
        <p:spPr>
          <a:xfrm>
            <a:off x="-40175" y="0"/>
            <a:ext cx="9184175" cy="5188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4"/>
        <p:cNvGrpSpPr/>
        <p:nvPr/>
      </p:nvGrpSpPr>
      <p:grpSpPr>
        <a:xfrm>
          <a:off x="0" y="0"/>
          <a:ext cx="0" cy="0"/>
          <a:chOff x="0" y="0"/>
          <a:chExt cx="0" cy="0"/>
        </a:xfrm>
      </p:grpSpPr>
      <p:sp>
        <p:nvSpPr>
          <p:cNvPr id="425" name="Google Shape;425;g3f839f56bab_0_844"/>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6" name="Google Shape;426;g3f839f56bab_0_844"/>
          <p:cNvPicPr preferRelativeResize="0"/>
          <p:nvPr/>
        </p:nvPicPr>
        <p:blipFill rotWithShape="1">
          <a:blip r:embed="rId4">
            <a:alphaModFix/>
          </a:blip>
          <a:srcRect/>
          <a:stretch/>
        </p:blipFill>
        <p:spPr>
          <a:xfrm>
            <a:off x="-127100" y="0"/>
            <a:ext cx="9290600"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1B4332"/>
        </a:solidFill>
        <a:effectLst/>
      </p:bgPr>
    </p:bg>
    <p:spTree>
      <p:nvGrpSpPr>
        <p:cNvPr id="1" name="Shape 431"/>
        <p:cNvGrpSpPr/>
        <p:nvPr/>
      </p:nvGrpSpPr>
      <p:grpSpPr>
        <a:xfrm>
          <a:off x="0" y="0"/>
          <a:ext cx="0" cy="0"/>
          <a:chOff x="0" y="0"/>
          <a:chExt cx="0" cy="0"/>
        </a:xfrm>
      </p:grpSpPr>
      <p:sp>
        <p:nvSpPr>
          <p:cNvPr id="432" name="Google Shape;432;g3f8905b92ef_0_560"/>
          <p:cNvSpPr txBox="1"/>
          <p:nvPr/>
        </p:nvSpPr>
        <p:spPr>
          <a:xfrm>
            <a:off x="548640" y="1097280"/>
            <a:ext cx="8023800" cy="480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E7CC3"/>
              </a:buClr>
              <a:buSzPts val="1800"/>
              <a:buFont typeface="Georgia"/>
              <a:buNone/>
            </a:pPr>
            <a:r>
              <a:rPr lang="en" sz="1800" b="1" i="0" u="none" strike="noStrike" cap="none">
                <a:solidFill>
                  <a:srgbClr val="8E7CC3"/>
                </a:solidFill>
                <a:latin typeface="Georgia"/>
                <a:ea typeface="Georgia"/>
                <a:cs typeface="Georgia"/>
                <a:sym typeface="Georgia"/>
              </a:rPr>
              <a:t>THE SEVEN CHURCHES OF JESUS</a:t>
            </a:r>
            <a:endParaRPr sz="1800" b="0" i="0" u="none" strike="noStrike" cap="none">
              <a:solidFill>
                <a:schemeClr val="dk1"/>
              </a:solidFill>
              <a:latin typeface="Calibri"/>
              <a:ea typeface="Calibri"/>
              <a:cs typeface="Calibri"/>
              <a:sym typeface="Calibri"/>
            </a:endParaRPr>
          </a:p>
        </p:txBody>
      </p:sp>
      <p:sp>
        <p:nvSpPr>
          <p:cNvPr id="433" name="Google Shape;433;g3f8905b92ef_0_560"/>
          <p:cNvSpPr txBox="1"/>
          <p:nvPr/>
        </p:nvSpPr>
        <p:spPr>
          <a:xfrm>
            <a:off x="548640" y="1714500"/>
            <a:ext cx="8023800" cy="102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5000"/>
              <a:buFont typeface="Georgia"/>
              <a:buNone/>
            </a:pPr>
            <a:r>
              <a:rPr lang="en" sz="5000" b="1" i="0" u="none" strike="noStrike" cap="none">
                <a:solidFill>
                  <a:srgbClr val="FFFFFF"/>
                </a:solidFill>
                <a:latin typeface="Georgia"/>
                <a:ea typeface="Georgia"/>
                <a:cs typeface="Georgia"/>
                <a:sym typeface="Georgia"/>
              </a:rPr>
              <a:t>Pergamum</a:t>
            </a:r>
            <a:endParaRPr sz="5000" b="0" i="0" u="none" strike="noStrike" cap="none">
              <a:solidFill>
                <a:schemeClr val="dk1"/>
              </a:solidFill>
              <a:latin typeface="Calibri"/>
              <a:ea typeface="Calibri"/>
              <a:cs typeface="Calibri"/>
              <a:sym typeface="Calibri"/>
            </a:endParaRPr>
          </a:p>
        </p:txBody>
      </p:sp>
      <p:cxnSp>
        <p:nvCxnSpPr>
          <p:cNvPr id="434" name="Google Shape;434;g3f8905b92ef_0_560"/>
          <p:cNvCxnSpPr/>
          <p:nvPr/>
        </p:nvCxnSpPr>
        <p:spPr>
          <a:xfrm>
            <a:off x="3703320" y="2846070"/>
            <a:ext cx="1714500" cy="0"/>
          </a:xfrm>
          <a:prstGeom prst="straightConnector1">
            <a:avLst/>
          </a:prstGeom>
          <a:noFill/>
          <a:ln w="19050" cap="flat" cmpd="sng">
            <a:solidFill>
              <a:srgbClr val="8E7CC3"/>
            </a:solidFill>
            <a:prstDash val="solid"/>
            <a:round/>
            <a:headEnd type="none" w="sm" len="sm"/>
            <a:tailEnd type="none" w="sm" len="sm"/>
          </a:ln>
        </p:spPr>
      </p:cxnSp>
      <p:sp>
        <p:nvSpPr>
          <p:cNvPr id="435" name="Google Shape;435;g3f8905b92ef_0_560"/>
          <p:cNvSpPr txBox="1"/>
          <p:nvPr/>
        </p:nvSpPr>
        <p:spPr>
          <a:xfrm>
            <a:off x="548640" y="2983230"/>
            <a:ext cx="8023800" cy="41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5F2FA"/>
              </a:buClr>
              <a:buSzPts val="2000"/>
              <a:buFont typeface="Georgia"/>
              <a:buNone/>
            </a:pPr>
            <a:r>
              <a:rPr lang="en" sz="2000" b="0" i="1" u="none" strike="noStrike" cap="none">
                <a:solidFill>
                  <a:srgbClr val="F5F2FA"/>
                </a:solidFill>
                <a:latin typeface="Georgia"/>
                <a:ea typeface="Georgia"/>
                <a:cs typeface="Georgia"/>
                <a:sym typeface="Georgia"/>
              </a:rPr>
              <a:t>Revelation 2:12-17</a:t>
            </a:r>
            <a:endParaRPr sz="2000" b="0" i="0" u="none" strike="noStrike" cap="none">
              <a:solidFill>
                <a:schemeClr val="dk1"/>
              </a:solidFill>
              <a:latin typeface="Calibri"/>
              <a:ea typeface="Calibri"/>
              <a:cs typeface="Calibri"/>
              <a:sym typeface="Calibri"/>
            </a:endParaRPr>
          </a:p>
        </p:txBody>
      </p:sp>
      <p:sp>
        <p:nvSpPr>
          <p:cNvPr id="436" name="Google Shape;436;g3f8905b92ef_0_560"/>
          <p:cNvSpPr txBox="1"/>
          <p:nvPr/>
        </p:nvSpPr>
        <p:spPr>
          <a:xfrm>
            <a:off x="548640" y="4011930"/>
            <a:ext cx="8023800" cy="41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E7CC3"/>
              </a:buClr>
              <a:buSzPts val="1400"/>
              <a:buFont typeface="Georgia"/>
              <a:buNone/>
            </a:pPr>
            <a:r>
              <a:rPr lang="en" sz="1400" b="0" i="0" u="none" strike="noStrike" cap="none">
                <a:solidFill>
                  <a:srgbClr val="8E7CC3"/>
                </a:solidFill>
                <a:latin typeface="Georgia"/>
                <a:ea typeface="Georgia"/>
                <a:cs typeface="Georgia"/>
                <a:sym typeface="Georgia"/>
              </a:rPr>
              <a:t>Where You Live — Where Satan Has His Throne</a:t>
            </a:r>
            <a:endParaRPr sz="1400" b="0" i="0" u="none" strike="noStrike" cap="none">
              <a:solidFill>
                <a:schemeClr val="dk1"/>
              </a:solidFill>
              <a:latin typeface="Calibri"/>
              <a:ea typeface="Calibri"/>
              <a:cs typeface="Calibri"/>
              <a:sym typeface="Calibri"/>
            </a:endParaRPr>
          </a:p>
        </p:txBody>
      </p:sp>
      <p:pic>
        <p:nvPicPr>
          <p:cNvPr id="437" name="Google Shape;437;g3f8905b92ef_0_560"/>
          <p:cNvPicPr preferRelativeResize="0"/>
          <p:nvPr/>
        </p:nvPicPr>
        <p:blipFill>
          <a:blip r:embed="rId3">
            <a:alphaModFix/>
          </a:blip>
          <a:stretch>
            <a:fillRect/>
          </a:stretch>
        </p:blipFill>
        <p:spPr>
          <a:xfrm>
            <a:off x="2000250" y="0"/>
            <a:ext cx="5095275" cy="5095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1B4332"/>
        </a:solidFill>
        <a:effectLst/>
      </p:bgPr>
    </p:bg>
    <p:spTree>
      <p:nvGrpSpPr>
        <p:cNvPr id="1" name="Shape 442"/>
        <p:cNvGrpSpPr/>
        <p:nvPr/>
      </p:nvGrpSpPr>
      <p:grpSpPr>
        <a:xfrm>
          <a:off x="0" y="0"/>
          <a:ext cx="0" cy="0"/>
          <a:chOff x="0" y="0"/>
          <a:chExt cx="0" cy="0"/>
        </a:xfrm>
      </p:grpSpPr>
      <p:sp>
        <p:nvSpPr>
          <p:cNvPr id="443" name="Google Shape;443;g3f8905b92ef_1_1"/>
          <p:cNvSpPr txBox="1"/>
          <p:nvPr/>
        </p:nvSpPr>
        <p:spPr>
          <a:xfrm>
            <a:off x="548640" y="1097280"/>
            <a:ext cx="8023800" cy="480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E7CC3"/>
              </a:buClr>
              <a:buSzPts val="1800"/>
              <a:buFont typeface="Georgia"/>
              <a:buNone/>
            </a:pPr>
            <a:r>
              <a:rPr lang="en" sz="1800" b="1" i="0" u="none" strike="noStrike" cap="none">
                <a:solidFill>
                  <a:srgbClr val="8E7CC3"/>
                </a:solidFill>
                <a:latin typeface="Georgia"/>
                <a:ea typeface="Georgia"/>
                <a:cs typeface="Georgia"/>
                <a:sym typeface="Georgia"/>
              </a:rPr>
              <a:t>THE SEVEN CHURCHES OF JESUS</a:t>
            </a:r>
            <a:endParaRPr sz="1800" b="0" i="0" u="none" strike="noStrike" cap="none">
              <a:solidFill>
                <a:schemeClr val="dk1"/>
              </a:solidFill>
              <a:latin typeface="Calibri"/>
              <a:ea typeface="Calibri"/>
              <a:cs typeface="Calibri"/>
              <a:sym typeface="Calibri"/>
            </a:endParaRPr>
          </a:p>
        </p:txBody>
      </p:sp>
      <p:sp>
        <p:nvSpPr>
          <p:cNvPr id="444" name="Google Shape;444;g3f8905b92ef_1_1"/>
          <p:cNvSpPr txBox="1"/>
          <p:nvPr/>
        </p:nvSpPr>
        <p:spPr>
          <a:xfrm>
            <a:off x="548640" y="1714500"/>
            <a:ext cx="8023800" cy="1028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5000"/>
              <a:buFont typeface="Georgia"/>
              <a:buNone/>
            </a:pPr>
            <a:r>
              <a:rPr lang="en" sz="5000" b="1" i="0" u="none" strike="noStrike" cap="none">
                <a:solidFill>
                  <a:srgbClr val="FFFFFF"/>
                </a:solidFill>
                <a:latin typeface="Georgia"/>
                <a:ea typeface="Georgia"/>
                <a:cs typeface="Georgia"/>
                <a:sym typeface="Georgia"/>
              </a:rPr>
              <a:t>Pergamum</a:t>
            </a:r>
            <a:endParaRPr sz="5000" b="0" i="0" u="none" strike="noStrike" cap="none">
              <a:solidFill>
                <a:schemeClr val="dk1"/>
              </a:solidFill>
              <a:latin typeface="Calibri"/>
              <a:ea typeface="Calibri"/>
              <a:cs typeface="Calibri"/>
              <a:sym typeface="Calibri"/>
            </a:endParaRPr>
          </a:p>
        </p:txBody>
      </p:sp>
      <p:cxnSp>
        <p:nvCxnSpPr>
          <p:cNvPr id="445" name="Google Shape;445;g3f8905b92ef_1_1"/>
          <p:cNvCxnSpPr/>
          <p:nvPr/>
        </p:nvCxnSpPr>
        <p:spPr>
          <a:xfrm>
            <a:off x="3703320" y="2846070"/>
            <a:ext cx="1714500" cy="0"/>
          </a:xfrm>
          <a:prstGeom prst="straightConnector1">
            <a:avLst/>
          </a:prstGeom>
          <a:noFill/>
          <a:ln w="19050" cap="flat" cmpd="sng">
            <a:solidFill>
              <a:srgbClr val="8E7CC3"/>
            </a:solidFill>
            <a:prstDash val="solid"/>
            <a:round/>
            <a:headEnd type="none" w="sm" len="sm"/>
            <a:tailEnd type="none" w="sm" len="sm"/>
          </a:ln>
        </p:spPr>
      </p:cxnSp>
      <p:sp>
        <p:nvSpPr>
          <p:cNvPr id="446" name="Google Shape;446;g3f8905b92ef_1_1"/>
          <p:cNvSpPr txBox="1"/>
          <p:nvPr/>
        </p:nvSpPr>
        <p:spPr>
          <a:xfrm>
            <a:off x="548640" y="2983230"/>
            <a:ext cx="8023800" cy="41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5F2FA"/>
              </a:buClr>
              <a:buSzPts val="2000"/>
              <a:buFont typeface="Georgia"/>
              <a:buNone/>
            </a:pPr>
            <a:r>
              <a:rPr lang="en" sz="2000" b="0" i="1" u="none" strike="noStrike" cap="none">
                <a:solidFill>
                  <a:srgbClr val="F5F2FA"/>
                </a:solidFill>
                <a:latin typeface="Georgia"/>
                <a:ea typeface="Georgia"/>
                <a:cs typeface="Georgia"/>
                <a:sym typeface="Georgia"/>
              </a:rPr>
              <a:t>Revelation 2:12-17</a:t>
            </a:r>
            <a:endParaRPr sz="2000" b="0" i="0" u="none" strike="noStrike" cap="none">
              <a:solidFill>
                <a:schemeClr val="dk1"/>
              </a:solidFill>
              <a:latin typeface="Calibri"/>
              <a:ea typeface="Calibri"/>
              <a:cs typeface="Calibri"/>
              <a:sym typeface="Calibri"/>
            </a:endParaRPr>
          </a:p>
        </p:txBody>
      </p:sp>
      <p:sp>
        <p:nvSpPr>
          <p:cNvPr id="447" name="Google Shape;447;g3f8905b92ef_1_1"/>
          <p:cNvSpPr txBox="1"/>
          <p:nvPr/>
        </p:nvSpPr>
        <p:spPr>
          <a:xfrm>
            <a:off x="548640" y="4011930"/>
            <a:ext cx="8023800" cy="41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E7CC3"/>
              </a:buClr>
              <a:buSzPts val="1400"/>
              <a:buFont typeface="Georgia"/>
              <a:buNone/>
            </a:pPr>
            <a:r>
              <a:rPr lang="en" sz="1400" b="0" i="0" u="none" strike="noStrike" cap="none">
                <a:solidFill>
                  <a:srgbClr val="8E7CC3"/>
                </a:solidFill>
                <a:latin typeface="Georgia"/>
                <a:ea typeface="Georgia"/>
                <a:cs typeface="Georgia"/>
                <a:sym typeface="Georgia"/>
              </a:rPr>
              <a:t>Where You Live — Where Satan Has His Throne</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452"/>
        <p:cNvGrpSpPr/>
        <p:nvPr/>
      </p:nvGrpSpPr>
      <p:grpSpPr>
        <a:xfrm>
          <a:off x="0" y="0"/>
          <a:ext cx="0" cy="0"/>
          <a:chOff x="0" y="0"/>
          <a:chExt cx="0" cy="0"/>
        </a:xfrm>
      </p:grpSpPr>
      <p:sp>
        <p:nvSpPr>
          <p:cNvPr id="453" name="Google Shape;453;g3f8905b92ef_0_569"/>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4" name="Google Shape;454;g3f8905b92ef_0_569"/>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THE CITY</a:t>
            </a:r>
            <a:endParaRPr sz="1200" b="0" i="0" u="none" strike="noStrike" cap="none">
              <a:solidFill>
                <a:schemeClr val="dk1"/>
              </a:solidFill>
              <a:latin typeface="Calibri"/>
              <a:ea typeface="Calibri"/>
              <a:cs typeface="Calibri"/>
              <a:sym typeface="Calibri"/>
            </a:endParaRPr>
          </a:p>
        </p:txBody>
      </p:sp>
      <p:sp>
        <p:nvSpPr>
          <p:cNvPr id="455" name="Google Shape;455;g3f8905b92ef_0_569"/>
          <p:cNvSpPr txBox="1"/>
          <p:nvPr/>
        </p:nvSpPr>
        <p:spPr>
          <a:xfrm>
            <a:off x="411480" y="891540"/>
            <a:ext cx="8298300" cy="61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3000"/>
              <a:buFont typeface="Georgia"/>
              <a:buNone/>
            </a:pPr>
            <a:r>
              <a:rPr lang="en" sz="3000" b="1" i="0" u="none" strike="noStrike" cap="none">
                <a:solidFill>
                  <a:srgbClr val="1B4332"/>
                </a:solidFill>
                <a:latin typeface="Georgia"/>
                <a:ea typeface="Georgia"/>
                <a:cs typeface="Georgia"/>
                <a:sym typeface="Georgia"/>
              </a:rPr>
              <a:t>A City of Compromise</a:t>
            </a:r>
            <a:endParaRPr sz="3000" b="0" i="0" u="none" strike="noStrike" cap="none">
              <a:solidFill>
                <a:schemeClr val="dk1"/>
              </a:solidFill>
              <a:latin typeface="Calibri"/>
              <a:ea typeface="Calibri"/>
              <a:cs typeface="Calibri"/>
              <a:sym typeface="Calibri"/>
            </a:endParaRPr>
          </a:p>
        </p:txBody>
      </p:sp>
      <p:sp>
        <p:nvSpPr>
          <p:cNvPr id="456" name="Google Shape;456;g3f8905b92ef_0_569"/>
          <p:cNvSpPr/>
          <p:nvPr/>
        </p:nvSpPr>
        <p:spPr>
          <a:xfrm>
            <a:off x="480060" y="1700784"/>
            <a:ext cx="240000" cy="2400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57" name="Google Shape;457;g3f8905b92ef_0_569"/>
          <p:cNvSpPr txBox="1"/>
          <p:nvPr/>
        </p:nvSpPr>
        <p:spPr>
          <a:xfrm>
            <a:off x="891540" y="1611630"/>
            <a:ext cx="30174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Political capital</a:t>
            </a:r>
            <a:endParaRPr sz="1700" b="0" i="0" u="none" strike="noStrike" cap="none">
              <a:solidFill>
                <a:schemeClr val="dk1"/>
              </a:solidFill>
              <a:latin typeface="Calibri"/>
              <a:ea typeface="Calibri"/>
              <a:cs typeface="Calibri"/>
              <a:sym typeface="Calibri"/>
            </a:endParaRPr>
          </a:p>
        </p:txBody>
      </p:sp>
      <p:sp>
        <p:nvSpPr>
          <p:cNvPr id="458" name="Google Shape;458;g3f8905b92ef_0_569"/>
          <p:cNvSpPr txBox="1"/>
          <p:nvPr/>
        </p:nvSpPr>
        <p:spPr>
          <a:xfrm>
            <a:off x="4046220" y="1611630"/>
            <a:ext cx="4526400" cy="617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Seat of Roman provincial power in Asia Minor</a:t>
            </a:r>
            <a:endParaRPr sz="1400" b="0" i="0" u="none" strike="noStrike" cap="none">
              <a:solidFill>
                <a:schemeClr val="dk1"/>
              </a:solidFill>
              <a:latin typeface="Calibri"/>
              <a:ea typeface="Calibri"/>
              <a:cs typeface="Calibri"/>
              <a:sym typeface="Calibri"/>
            </a:endParaRPr>
          </a:p>
        </p:txBody>
      </p:sp>
      <p:sp>
        <p:nvSpPr>
          <p:cNvPr id="459" name="Google Shape;459;g3f8905b92ef_0_569"/>
          <p:cNvSpPr/>
          <p:nvPr/>
        </p:nvSpPr>
        <p:spPr>
          <a:xfrm>
            <a:off x="480060" y="2626614"/>
            <a:ext cx="240000" cy="2400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0" name="Google Shape;460;g3f8905b92ef_0_569"/>
          <p:cNvSpPr txBox="1"/>
          <p:nvPr/>
        </p:nvSpPr>
        <p:spPr>
          <a:xfrm>
            <a:off x="891540" y="2537460"/>
            <a:ext cx="30174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Religious center</a:t>
            </a:r>
            <a:endParaRPr sz="1700" b="0" i="0" u="none" strike="noStrike" cap="none">
              <a:solidFill>
                <a:schemeClr val="dk1"/>
              </a:solidFill>
              <a:latin typeface="Calibri"/>
              <a:ea typeface="Calibri"/>
              <a:cs typeface="Calibri"/>
              <a:sym typeface="Calibri"/>
            </a:endParaRPr>
          </a:p>
        </p:txBody>
      </p:sp>
      <p:sp>
        <p:nvSpPr>
          <p:cNvPr id="461" name="Google Shape;461;g3f8905b92ef_0_569"/>
          <p:cNvSpPr txBox="1"/>
          <p:nvPr/>
        </p:nvSpPr>
        <p:spPr>
          <a:xfrm>
            <a:off x="4046220" y="2537460"/>
            <a:ext cx="4526400" cy="617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Home to the great altar of Zeus and the imperial cult of Caesar worship</a:t>
            </a:r>
            <a:endParaRPr sz="1400" b="0" i="0" u="none" strike="noStrike" cap="none">
              <a:solidFill>
                <a:schemeClr val="dk1"/>
              </a:solidFill>
              <a:latin typeface="Calibri"/>
              <a:ea typeface="Calibri"/>
              <a:cs typeface="Calibri"/>
              <a:sym typeface="Calibri"/>
            </a:endParaRPr>
          </a:p>
        </p:txBody>
      </p:sp>
      <p:sp>
        <p:nvSpPr>
          <p:cNvPr id="462" name="Google Shape;462;g3f8905b92ef_0_569"/>
          <p:cNvSpPr/>
          <p:nvPr/>
        </p:nvSpPr>
        <p:spPr>
          <a:xfrm>
            <a:off x="480060" y="3552444"/>
            <a:ext cx="240000" cy="2400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63" name="Google Shape;463;g3f8905b92ef_0_569"/>
          <p:cNvSpPr txBox="1"/>
          <p:nvPr/>
        </p:nvSpPr>
        <p:spPr>
          <a:xfrm>
            <a:off x="891540" y="3463290"/>
            <a:ext cx="30174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“Satan’s throne”</a:t>
            </a:r>
            <a:endParaRPr sz="1700" b="0" i="0" u="none" strike="noStrike" cap="none">
              <a:solidFill>
                <a:schemeClr val="dk1"/>
              </a:solidFill>
              <a:latin typeface="Calibri"/>
              <a:ea typeface="Calibri"/>
              <a:cs typeface="Calibri"/>
              <a:sym typeface="Calibri"/>
            </a:endParaRPr>
          </a:p>
        </p:txBody>
      </p:sp>
      <p:sp>
        <p:nvSpPr>
          <p:cNvPr id="464" name="Google Shape;464;g3f8905b92ef_0_569"/>
          <p:cNvSpPr txBox="1"/>
          <p:nvPr/>
        </p:nvSpPr>
        <p:spPr>
          <a:xfrm>
            <a:off x="4046220" y="3463290"/>
            <a:ext cx="4526400" cy="617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Jesus’ own description of the spiritual climate believers lived in daily</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469"/>
        <p:cNvGrpSpPr/>
        <p:nvPr/>
      </p:nvGrpSpPr>
      <p:grpSpPr>
        <a:xfrm>
          <a:off x="0" y="0"/>
          <a:ext cx="0" cy="0"/>
          <a:chOff x="0" y="0"/>
          <a:chExt cx="0" cy="0"/>
        </a:xfrm>
      </p:grpSpPr>
      <p:sp>
        <p:nvSpPr>
          <p:cNvPr id="470" name="Google Shape;470;g3f8905b92ef_0_585"/>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1" name="Google Shape;471;g3f8905b92ef_0_585"/>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REV. 2:12-13</a:t>
            </a:r>
            <a:endParaRPr sz="1200" b="0" i="0" u="none" strike="noStrike" cap="none">
              <a:solidFill>
                <a:schemeClr val="dk1"/>
              </a:solidFill>
              <a:latin typeface="Calibri"/>
              <a:ea typeface="Calibri"/>
              <a:cs typeface="Calibri"/>
              <a:sym typeface="Calibri"/>
            </a:endParaRPr>
          </a:p>
        </p:txBody>
      </p:sp>
      <p:sp>
        <p:nvSpPr>
          <p:cNvPr id="472" name="Google Shape;472;g3f8905b92ef_0_585"/>
          <p:cNvSpPr txBox="1"/>
          <p:nvPr/>
        </p:nvSpPr>
        <p:spPr>
          <a:xfrm>
            <a:off x="411480" y="857250"/>
            <a:ext cx="82983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500"/>
              <a:buFont typeface="Georgia"/>
              <a:buNone/>
            </a:pPr>
            <a:r>
              <a:rPr lang="en" sz="1500" b="0" i="1" u="none" strike="noStrike" cap="none">
                <a:solidFill>
                  <a:srgbClr val="8E7CC3"/>
                </a:solidFill>
                <a:latin typeface="Georgia"/>
                <a:ea typeface="Georgia"/>
                <a:cs typeface="Georgia"/>
                <a:sym typeface="Georgia"/>
              </a:rPr>
              <a:t>Christ's Identity &amp; His Commendation</a:t>
            </a:r>
            <a:endParaRPr sz="1500" b="0" i="0" u="none" strike="noStrike" cap="none">
              <a:solidFill>
                <a:schemeClr val="dk1"/>
              </a:solidFill>
              <a:latin typeface="Calibri"/>
              <a:ea typeface="Calibri"/>
              <a:cs typeface="Calibri"/>
              <a:sym typeface="Calibri"/>
            </a:endParaRPr>
          </a:p>
        </p:txBody>
      </p:sp>
      <p:sp>
        <p:nvSpPr>
          <p:cNvPr id="473" name="Google Shape;473;g3f8905b92ef_0_585"/>
          <p:cNvSpPr/>
          <p:nvPr/>
        </p:nvSpPr>
        <p:spPr>
          <a:xfrm>
            <a:off x="411480" y="1371600"/>
            <a:ext cx="41100" cy="3154800"/>
          </a:xfrm>
          <a:prstGeom prst="rect">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4" name="Google Shape;474;g3f8905b92ef_0_585"/>
          <p:cNvSpPr txBox="1"/>
          <p:nvPr/>
        </p:nvSpPr>
        <p:spPr>
          <a:xfrm>
            <a:off x="685800" y="1371600"/>
            <a:ext cx="8023800" cy="3154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B4332"/>
              </a:buClr>
              <a:buSzPts val="2300"/>
              <a:buFont typeface="Georgia"/>
              <a:buNone/>
            </a:pPr>
            <a:r>
              <a:rPr lang="en" sz="2300" b="0" i="0" u="none" strike="noStrike" cap="none">
                <a:solidFill>
                  <a:srgbClr val="1B4332"/>
                </a:solidFill>
                <a:latin typeface="Georgia"/>
                <a:ea typeface="Georgia"/>
                <a:cs typeface="Georgia"/>
                <a:sym typeface="Georgia"/>
              </a:rPr>
              <a:t>“To the angel of the church in Pergamum write: These are the words of him who has the sharp, double-edged sword. I know where you live—where Satan has his throne. Yet you remain true to my name. You did not renounce your faith in me, not even in the days of Antipas, my faithful witness, who was put to death in your city—where Satan lives.”</a:t>
            </a:r>
            <a:endParaRPr sz="2300" b="0" i="0" u="none" strike="noStrike" cap="none">
              <a:solidFill>
                <a:schemeClr val="dk1"/>
              </a:solidFill>
              <a:latin typeface="Calibri"/>
              <a:ea typeface="Calibri"/>
              <a:cs typeface="Calibri"/>
              <a:sym typeface="Calibri"/>
            </a:endParaRPr>
          </a:p>
        </p:txBody>
      </p:sp>
      <p:sp>
        <p:nvSpPr>
          <p:cNvPr id="475" name="Google Shape;475;g3f8905b92ef_0_585"/>
          <p:cNvSpPr txBox="1"/>
          <p:nvPr/>
        </p:nvSpPr>
        <p:spPr>
          <a:xfrm>
            <a:off x="411480" y="4697730"/>
            <a:ext cx="41148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000"/>
              <a:buFont typeface="Georgia"/>
              <a:buNone/>
            </a:pPr>
            <a:r>
              <a:rPr lang="en" sz="1000" b="0" i="1" u="none" strike="noStrike" cap="none">
                <a:solidFill>
                  <a:srgbClr val="1B4332"/>
                </a:solidFill>
                <a:latin typeface="Georgia"/>
                <a:ea typeface="Georgia"/>
                <a:cs typeface="Georgia"/>
                <a:sym typeface="Georgia"/>
              </a:rPr>
              <a:t>New International Version</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479"/>
        <p:cNvGrpSpPr/>
        <p:nvPr/>
      </p:nvGrpSpPr>
      <p:grpSpPr>
        <a:xfrm>
          <a:off x="0" y="0"/>
          <a:ext cx="0" cy="0"/>
          <a:chOff x="0" y="0"/>
          <a:chExt cx="0" cy="0"/>
        </a:xfrm>
      </p:grpSpPr>
      <p:sp>
        <p:nvSpPr>
          <p:cNvPr id="480" name="Google Shape;480;g3f8adfaef75_0_0"/>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81" name="Google Shape;481;g3f8adfaef75_0_0"/>
          <p:cNvPicPr preferRelativeResize="0"/>
          <p:nvPr/>
        </p:nvPicPr>
        <p:blipFill>
          <a:blip r:embed="rId3">
            <a:alphaModFix/>
          </a:blip>
          <a:stretch>
            <a:fillRect/>
          </a:stretch>
        </p:blipFill>
        <p:spPr>
          <a:xfrm>
            <a:off x="152400" y="1208525"/>
            <a:ext cx="8839200" cy="256336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4332"/>
        </a:solidFill>
        <a:effectLst/>
      </p:bgPr>
    </p:bg>
    <p:spTree>
      <p:nvGrpSpPr>
        <p:cNvPr id="1" name="Shape 486"/>
        <p:cNvGrpSpPr/>
        <p:nvPr/>
      </p:nvGrpSpPr>
      <p:grpSpPr>
        <a:xfrm>
          <a:off x="0" y="0"/>
          <a:ext cx="0" cy="0"/>
          <a:chOff x="0" y="0"/>
          <a:chExt cx="0" cy="0"/>
        </a:xfrm>
      </p:grpSpPr>
      <p:sp>
        <p:nvSpPr>
          <p:cNvPr id="487" name="Google Shape;487;g3f8905b92ef_0_595"/>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88" name="Google Shape;488;g3f8905b92ef_0_595"/>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THE COMMENDATION</a:t>
            </a:r>
            <a:endParaRPr sz="1200" b="0" i="0" u="none" strike="noStrike" cap="none">
              <a:solidFill>
                <a:schemeClr val="dk1"/>
              </a:solidFill>
              <a:latin typeface="Calibri"/>
              <a:ea typeface="Calibri"/>
              <a:cs typeface="Calibri"/>
              <a:sym typeface="Calibri"/>
            </a:endParaRPr>
          </a:p>
        </p:txBody>
      </p:sp>
      <p:sp>
        <p:nvSpPr>
          <p:cNvPr id="489" name="Google Shape;489;g3f8905b92ef_0_595"/>
          <p:cNvSpPr txBox="1"/>
          <p:nvPr/>
        </p:nvSpPr>
        <p:spPr>
          <a:xfrm>
            <a:off x="411480" y="891540"/>
            <a:ext cx="8298300" cy="61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900"/>
              <a:buFont typeface="Georgia"/>
              <a:buNone/>
            </a:pPr>
            <a:r>
              <a:rPr lang="en" sz="2900" b="1" i="0" u="none" strike="noStrike" cap="none">
                <a:solidFill>
                  <a:srgbClr val="FFFFFF"/>
                </a:solidFill>
                <a:latin typeface="Georgia"/>
                <a:ea typeface="Georgia"/>
                <a:cs typeface="Georgia"/>
                <a:sym typeface="Georgia"/>
              </a:rPr>
              <a:t>Faithful in the Hardest Place</a:t>
            </a:r>
            <a:endParaRPr sz="2900" b="0" i="0" u="none" strike="noStrike" cap="none">
              <a:solidFill>
                <a:schemeClr val="dk1"/>
              </a:solidFill>
              <a:latin typeface="Calibri"/>
              <a:ea typeface="Calibri"/>
              <a:cs typeface="Calibri"/>
              <a:sym typeface="Calibri"/>
            </a:endParaRPr>
          </a:p>
        </p:txBody>
      </p:sp>
      <p:sp>
        <p:nvSpPr>
          <p:cNvPr id="490" name="Google Shape;490;g3f8905b92ef_0_595"/>
          <p:cNvSpPr/>
          <p:nvPr/>
        </p:nvSpPr>
        <p:spPr>
          <a:xfrm>
            <a:off x="411480" y="1714500"/>
            <a:ext cx="2674500" cy="2674500"/>
          </a:xfrm>
          <a:prstGeom prst="roundRect">
            <a:avLst>
              <a:gd name="adj" fmla="val 3077"/>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1" name="Google Shape;491;g3f8905b92ef_0_595"/>
          <p:cNvSpPr txBox="1"/>
          <p:nvPr/>
        </p:nvSpPr>
        <p:spPr>
          <a:xfrm>
            <a:off x="617220" y="1885950"/>
            <a:ext cx="22632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700"/>
              <a:buFont typeface="Georgia"/>
              <a:buNone/>
            </a:pPr>
            <a:r>
              <a:rPr lang="en" sz="1700" b="1" i="0" u="none" strike="noStrike" cap="none">
                <a:solidFill>
                  <a:srgbClr val="8E7CC3"/>
                </a:solidFill>
                <a:latin typeface="Georgia"/>
                <a:ea typeface="Georgia"/>
                <a:cs typeface="Georgia"/>
                <a:sym typeface="Georgia"/>
              </a:rPr>
              <a:t>The Sword</a:t>
            </a:r>
            <a:endParaRPr sz="1700" b="0" i="0" u="none" strike="noStrike" cap="none">
              <a:solidFill>
                <a:schemeClr val="dk1"/>
              </a:solidFill>
              <a:latin typeface="Calibri"/>
              <a:ea typeface="Calibri"/>
              <a:cs typeface="Calibri"/>
              <a:sym typeface="Calibri"/>
            </a:endParaRPr>
          </a:p>
        </p:txBody>
      </p:sp>
      <p:sp>
        <p:nvSpPr>
          <p:cNvPr id="492" name="Google Shape;492;g3f8905b92ef_0_595"/>
          <p:cNvSpPr txBox="1"/>
          <p:nvPr/>
        </p:nvSpPr>
        <p:spPr>
          <a:xfrm>
            <a:off x="617220" y="2366010"/>
            <a:ext cx="2263200" cy="185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2FA"/>
              </a:buClr>
              <a:buSzPts val="1300"/>
              <a:buFont typeface="Georgia"/>
              <a:buNone/>
            </a:pPr>
            <a:r>
              <a:rPr lang="en" sz="1300" b="0" i="0" u="none" strike="noStrike" cap="none">
                <a:solidFill>
                  <a:srgbClr val="F5F2FA"/>
                </a:solidFill>
                <a:latin typeface="Georgia"/>
                <a:ea typeface="Georgia"/>
                <a:cs typeface="Georgia"/>
                <a:sym typeface="Georgia"/>
              </a:rPr>
              <a:t>Jesus holds “the sharp, double-edged sword” (v.12) — His word is His weapon, not Rome’s</a:t>
            </a:r>
            <a:endParaRPr sz="1300" b="0" i="0" u="none" strike="noStrike" cap="none">
              <a:solidFill>
                <a:schemeClr val="dk1"/>
              </a:solidFill>
              <a:latin typeface="Calibri"/>
              <a:ea typeface="Calibri"/>
              <a:cs typeface="Calibri"/>
              <a:sym typeface="Calibri"/>
            </a:endParaRPr>
          </a:p>
        </p:txBody>
      </p:sp>
      <p:sp>
        <p:nvSpPr>
          <p:cNvPr id="493" name="Google Shape;493;g3f8905b92ef_0_595"/>
          <p:cNvSpPr/>
          <p:nvPr/>
        </p:nvSpPr>
        <p:spPr>
          <a:xfrm>
            <a:off x="3257550" y="1714500"/>
            <a:ext cx="2674500" cy="2674500"/>
          </a:xfrm>
          <a:prstGeom prst="roundRect">
            <a:avLst>
              <a:gd name="adj" fmla="val 3077"/>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4" name="Google Shape;494;g3f8905b92ef_0_595"/>
          <p:cNvSpPr txBox="1"/>
          <p:nvPr/>
        </p:nvSpPr>
        <p:spPr>
          <a:xfrm>
            <a:off x="3463290" y="1885950"/>
            <a:ext cx="22632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700"/>
              <a:buFont typeface="Georgia"/>
              <a:buNone/>
            </a:pPr>
            <a:r>
              <a:rPr lang="en" sz="1700" b="1" i="0" u="none" strike="noStrike" cap="none">
                <a:solidFill>
                  <a:srgbClr val="8E7CC3"/>
                </a:solidFill>
                <a:latin typeface="Georgia"/>
                <a:ea typeface="Georgia"/>
                <a:cs typeface="Georgia"/>
                <a:sym typeface="Georgia"/>
              </a:rPr>
              <a:t>The Setting</a:t>
            </a:r>
            <a:endParaRPr sz="1700" b="0" i="0" u="none" strike="noStrike" cap="none">
              <a:solidFill>
                <a:schemeClr val="dk1"/>
              </a:solidFill>
              <a:latin typeface="Calibri"/>
              <a:ea typeface="Calibri"/>
              <a:cs typeface="Calibri"/>
              <a:sym typeface="Calibri"/>
            </a:endParaRPr>
          </a:p>
        </p:txBody>
      </p:sp>
      <p:sp>
        <p:nvSpPr>
          <p:cNvPr id="495" name="Google Shape;495;g3f8905b92ef_0_595"/>
          <p:cNvSpPr txBox="1"/>
          <p:nvPr/>
        </p:nvSpPr>
        <p:spPr>
          <a:xfrm>
            <a:off x="3463290" y="2366010"/>
            <a:ext cx="2263200" cy="185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2FA"/>
              </a:buClr>
              <a:buSzPts val="1300"/>
              <a:buFont typeface="Georgia"/>
              <a:buNone/>
            </a:pPr>
            <a:r>
              <a:rPr lang="en" sz="1300" b="0" i="0" u="none" strike="noStrike" cap="none">
                <a:solidFill>
                  <a:srgbClr val="F5F2FA"/>
                </a:solidFill>
                <a:latin typeface="Georgia"/>
                <a:ea typeface="Georgia"/>
                <a:cs typeface="Georgia"/>
                <a:sym typeface="Georgia"/>
              </a:rPr>
              <a:t>“Where Satan has his throne” (v.13) — believers stood their ground in the seat of pagan power</a:t>
            </a:r>
            <a:endParaRPr sz="1300" b="0" i="0" u="none" strike="noStrike" cap="none">
              <a:solidFill>
                <a:schemeClr val="dk1"/>
              </a:solidFill>
              <a:latin typeface="Calibri"/>
              <a:ea typeface="Calibri"/>
              <a:cs typeface="Calibri"/>
              <a:sym typeface="Calibri"/>
            </a:endParaRPr>
          </a:p>
        </p:txBody>
      </p:sp>
      <p:sp>
        <p:nvSpPr>
          <p:cNvPr id="496" name="Google Shape;496;g3f8905b92ef_0_595"/>
          <p:cNvSpPr/>
          <p:nvPr/>
        </p:nvSpPr>
        <p:spPr>
          <a:xfrm>
            <a:off x="6103620" y="1714500"/>
            <a:ext cx="2674500" cy="2674500"/>
          </a:xfrm>
          <a:prstGeom prst="roundRect">
            <a:avLst>
              <a:gd name="adj" fmla="val 3077"/>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97" name="Google Shape;497;g3f8905b92ef_0_595"/>
          <p:cNvSpPr txBox="1"/>
          <p:nvPr/>
        </p:nvSpPr>
        <p:spPr>
          <a:xfrm>
            <a:off x="6309360" y="1885950"/>
            <a:ext cx="22632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700"/>
              <a:buFont typeface="Georgia"/>
              <a:buNone/>
            </a:pPr>
            <a:r>
              <a:rPr lang="en" sz="1700" b="1" i="0" u="none" strike="noStrike" cap="none">
                <a:solidFill>
                  <a:srgbClr val="8E7CC3"/>
                </a:solidFill>
                <a:latin typeface="Georgia"/>
                <a:ea typeface="Georgia"/>
                <a:cs typeface="Georgia"/>
                <a:sym typeface="Georgia"/>
              </a:rPr>
              <a:t>The Witness</a:t>
            </a:r>
            <a:endParaRPr sz="1700" b="0" i="0" u="none" strike="noStrike" cap="none">
              <a:solidFill>
                <a:schemeClr val="dk1"/>
              </a:solidFill>
              <a:latin typeface="Calibri"/>
              <a:ea typeface="Calibri"/>
              <a:cs typeface="Calibri"/>
              <a:sym typeface="Calibri"/>
            </a:endParaRPr>
          </a:p>
        </p:txBody>
      </p:sp>
      <p:sp>
        <p:nvSpPr>
          <p:cNvPr id="498" name="Google Shape;498;g3f8905b92ef_0_595"/>
          <p:cNvSpPr txBox="1"/>
          <p:nvPr/>
        </p:nvSpPr>
        <p:spPr>
          <a:xfrm>
            <a:off x="6309360" y="2366010"/>
            <a:ext cx="2263200" cy="1851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2FA"/>
              </a:buClr>
              <a:buSzPts val="1300"/>
              <a:buFont typeface="Georgia"/>
              <a:buNone/>
            </a:pPr>
            <a:r>
              <a:rPr lang="en" sz="1300" b="0" i="0" u="none" strike="noStrike" cap="none">
                <a:solidFill>
                  <a:srgbClr val="F5F2FA"/>
                </a:solidFill>
                <a:latin typeface="Georgia"/>
                <a:ea typeface="Georgia"/>
                <a:cs typeface="Georgia"/>
                <a:sym typeface="Georgia"/>
              </a:rPr>
              <a:t>Antipas was “put to death” for his faith, yet the church did not renounce Christ’s name</a:t>
            </a:r>
            <a:endParaRPr sz="13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503"/>
        <p:cNvGrpSpPr/>
        <p:nvPr/>
      </p:nvGrpSpPr>
      <p:grpSpPr>
        <a:xfrm>
          <a:off x="0" y="0"/>
          <a:ext cx="0" cy="0"/>
          <a:chOff x="0" y="0"/>
          <a:chExt cx="0" cy="0"/>
        </a:xfrm>
      </p:grpSpPr>
      <p:sp>
        <p:nvSpPr>
          <p:cNvPr id="504" name="Google Shape;504;g3f8905b92ef_0_611"/>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5" name="Google Shape;505;g3f8905b92ef_0_611"/>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REV. 2:14-15</a:t>
            </a:r>
            <a:endParaRPr sz="1200" b="0" i="0" u="none" strike="noStrike" cap="none">
              <a:solidFill>
                <a:schemeClr val="dk1"/>
              </a:solidFill>
              <a:latin typeface="Calibri"/>
              <a:ea typeface="Calibri"/>
              <a:cs typeface="Calibri"/>
              <a:sym typeface="Calibri"/>
            </a:endParaRPr>
          </a:p>
        </p:txBody>
      </p:sp>
      <p:sp>
        <p:nvSpPr>
          <p:cNvPr id="506" name="Google Shape;506;g3f8905b92ef_0_611"/>
          <p:cNvSpPr txBox="1"/>
          <p:nvPr/>
        </p:nvSpPr>
        <p:spPr>
          <a:xfrm>
            <a:off x="411480" y="857250"/>
            <a:ext cx="82983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500"/>
              <a:buFont typeface="Georgia"/>
              <a:buNone/>
            </a:pPr>
            <a:r>
              <a:rPr lang="en" sz="1500" b="0" i="1" u="none" strike="noStrike" cap="none">
                <a:solidFill>
                  <a:srgbClr val="8E7CC3"/>
                </a:solidFill>
                <a:latin typeface="Georgia"/>
                <a:ea typeface="Georgia"/>
                <a:cs typeface="Georgia"/>
                <a:sym typeface="Georgia"/>
              </a:rPr>
              <a:t>The Correction: Compromise Within</a:t>
            </a:r>
            <a:endParaRPr sz="1500" b="0" i="0" u="none" strike="noStrike" cap="none">
              <a:solidFill>
                <a:schemeClr val="dk1"/>
              </a:solidFill>
              <a:latin typeface="Calibri"/>
              <a:ea typeface="Calibri"/>
              <a:cs typeface="Calibri"/>
              <a:sym typeface="Calibri"/>
            </a:endParaRPr>
          </a:p>
        </p:txBody>
      </p:sp>
      <p:sp>
        <p:nvSpPr>
          <p:cNvPr id="507" name="Google Shape;507;g3f8905b92ef_0_611"/>
          <p:cNvSpPr/>
          <p:nvPr/>
        </p:nvSpPr>
        <p:spPr>
          <a:xfrm>
            <a:off x="411480" y="1371600"/>
            <a:ext cx="41100" cy="3154800"/>
          </a:xfrm>
          <a:prstGeom prst="rect">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8" name="Google Shape;508;g3f8905b92ef_0_611"/>
          <p:cNvSpPr txBox="1"/>
          <p:nvPr/>
        </p:nvSpPr>
        <p:spPr>
          <a:xfrm>
            <a:off x="685800" y="1371600"/>
            <a:ext cx="8023800" cy="3154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B4332"/>
              </a:buClr>
              <a:buSzPts val="2300"/>
              <a:buFont typeface="Georgia"/>
              <a:buNone/>
            </a:pPr>
            <a:r>
              <a:rPr lang="en" sz="2300" b="0" i="0" u="none" strike="noStrike" cap="none">
                <a:solidFill>
                  <a:srgbClr val="1B4332"/>
                </a:solidFill>
                <a:latin typeface="Georgia"/>
                <a:ea typeface="Georgia"/>
                <a:cs typeface="Georgia"/>
                <a:sym typeface="Georgia"/>
              </a:rPr>
              <a:t>“Nevertheless, I have a few things against you: There are some among you who hold to the teaching of Balaam, who taught Balak to entice the Israelites to sin so that they ate food sacrificed to idols and committed sexual immorality. Likewise, you also have those who hold to the teaching of the Nicolaitans.”</a:t>
            </a:r>
            <a:endParaRPr sz="2300" b="0" i="0" u="none" strike="noStrike" cap="none">
              <a:solidFill>
                <a:schemeClr val="dk1"/>
              </a:solidFill>
              <a:latin typeface="Calibri"/>
              <a:ea typeface="Calibri"/>
              <a:cs typeface="Calibri"/>
              <a:sym typeface="Calibri"/>
            </a:endParaRPr>
          </a:p>
        </p:txBody>
      </p:sp>
      <p:sp>
        <p:nvSpPr>
          <p:cNvPr id="509" name="Google Shape;509;g3f8905b92ef_0_611"/>
          <p:cNvSpPr txBox="1"/>
          <p:nvPr/>
        </p:nvSpPr>
        <p:spPr>
          <a:xfrm>
            <a:off x="411480" y="4697730"/>
            <a:ext cx="41148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000"/>
              <a:buFont typeface="Georgia"/>
              <a:buNone/>
            </a:pPr>
            <a:r>
              <a:rPr lang="en" sz="1000" b="0" i="1" u="none" strike="noStrike" cap="none">
                <a:solidFill>
                  <a:srgbClr val="1B4332"/>
                </a:solidFill>
                <a:latin typeface="Georgia"/>
                <a:ea typeface="Georgia"/>
                <a:cs typeface="Georgia"/>
                <a:sym typeface="Georgia"/>
              </a:rPr>
              <a:t>New International Version</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514"/>
        <p:cNvGrpSpPr/>
        <p:nvPr/>
      </p:nvGrpSpPr>
      <p:grpSpPr>
        <a:xfrm>
          <a:off x="0" y="0"/>
          <a:ext cx="0" cy="0"/>
          <a:chOff x="0" y="0"/>
          <a:chExt cx="0" cy="0"/>
        </a:xfrm>
      </p:grpSpPr>
      <p:sp>
        <p:nvSpPr>
          <p:cNvPr id="515" name="Google Shape;515;g3f8905b92ef_0_621"/>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6" name="Google Shape;516;g3f8905b92ef_0_621"/>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THE COMPROMISE</a:t>
            </a:r>
            <a:endParaRPr sz="1200" b="0" i="0" u="none" strike="noStrike" cap="none">
              <a:solidFill>
                <a:schemeClr val="dk1"/>
              </a:solidFill>
              <a:latin typeface="Calibri"/>
              <a:ea typeface="Calibri"/>
              <a:cs typeface="Calibri"/>
              <a:sym typeface="Calibri"/>
            </a:endParaRPr>
          </a:p>
        </p:txBody>
      </p:sp>
      <p:sp>
        <p:nvSpPr>
          <p:cNvPr id="517" name="Google Shape;517;g3f8905b92ef_0_621"/>
          <p:cNvSpPr txBox="1"/>
          <p:nvPr/>
        </p:nvSpPr>
        <p:spPr>
          <a:xfrm>
            <a:off x="411480" y="891540"/>
            <a:ext cx="8298300" cy="61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2900"/>
              <a:buFont typeface="Georgia"/>
              <a:buNone/>
            </a:pPr>
            <a:r>
              <a:rPr lang="en" sz="2900" b="1" i="0" u="none" strike="noStrike" cap="none">
                <a:solidFill>
                  <a:srgbClr val="1B4332"/>
                </a:solidFill>
                <a:latin typeface="Georgia"/>
                <a:ea typeface="Georgia"/>
                <a:cs typeface="Georgia"/>
                <a:sym typeface="Georgia"/>
              </a:rPr>
              <a:t>Two Doctrines, One Danger</a:t>
            </a:r>
            <a:endParaRPr sz="2900" b="0" i="0" u="none" strike="noStrike" cap="none">
              <a:solidFill>
                <a:schemeClr val="dk1"/>
              </a:solidFill>
              <a:latin typeface="Calibri"/>
              <a:ea typeface="Calibri"/>
              <a:cs typeface="Calibri"/>
              <a:sym typeface="Calibri"/>
            </a:endParaRPr>
          </a:p>
        </p:txBody>
      </p:sp>
      <p:sp>
        <p:nvSpPr>
          <p:cNvPr id="518" name="Google Shape;518;g3f8905b92ef_0_621"/>
          <p:cNvSpPr/>
          <p:nvPr/>
        </p:nvSpPr>
        <p:spPr>
          <a:xfrm>
            <a:off x="411480" y="1714500"/>
            <a:ext cx="4011900" cy="2743200"/>
          </a:xfrm>
          <a:prstGeom prst="roundRect">
            <a:avLst>
              <a:gd name="adj" fmla="val 3000"/>
            </a:avLst>
          </a:prstGeom>
          <a:solidFill>
            <a:srgbClr val="FFFFFF"/>
          </a:solidFill>
          <a:ln w="14300" cap="flat" cmpd="sng">
            <a:solidFill>
              <a:srgbClr val="8E7CC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9" name="Google Shape;519;g3f8905b92ef_0_621"/>
          <p:cNvSpPr txBox="1"/>
          <p:nvPr/>
        </p:nvSpPr>
        <p:spPr>
          <a:xfrm>
            <a:off x="617220" y="1885950"/>
            <a:ext cx="36345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700"/>
              <a:buFont typeface="Georgia"/>
              <a:buNone/>
            </a:pPr>
            <a:r>
              <a:rPr lang="en" sz="1700" b="1" i="0" u="none" strike="noStrike" cap="none">
                <a:solidFill>
                  <a:srgbClr val="8E7CC3"/>
                </a:solidFill>
                <a:latin typeface="Georgia"/>
                <a:ea typeface="Georgia"/>
                <a:cs typeface="Georgia"/>
                <a:sym typeface="Georgia"/>
              </a:rPr>
              <a:t>The Way of Balaam</a:t>
            </a:r>
            <a:endParaRPr sz="1700" b="0" i="0" u="none" strike="noStrike" cap="none">
              <a:solidFill>
                <a:schemeClr val="dk1"/>
              </a:solidFill>
              <a:latin typeface="Calibri"/>
              <a:ea typeface="Calibri"/>
              <a:cs typeface="Calibri"/>
              <a:sym typeface="Calibri"/>
            </a:endParaRPr>
          </a:p>
        </p:txBody>
      </p:sp>
      <p:sp>
        <p:nvSpPr>
          <p:cNvPr id="520" name="Google Shape;520;g3f8905b92ef_0_621"/>
          <p:cNvSpPr txBox="1"/>
          <p:nvPr/>
        </p:nvSpPr>
        <p:spPr>
          <a:xfrm>
            <a:off x="617220" y="2366010"/>
            <a:ext cx="3634500" cy="1988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A1A1A"/>
              </a:buClr>
              <a:buSzPts val="1300"/>
              <a:buFont typeface="Georgia"/>
              <a:buNone/>
            </a:pPr>
            <a:r>
              <a:rPr lang="en" sz="1300" b="0" i="0" u="none" strike="noStrike" cap="none">
                <a:solidFill>
                  <a:srgbClr val="1A1A1A"/>
                </a:solidFill>
                <a:latin typeface="Georgia"/>
                <a:ea typeface="Georgia"/>
                <a:cs typeface="Georgia"/>
                <a:sym typeface="Georgia"/>
              </a:rPr>
              <a:t>Numbers 22–25 — Balaam could not curse Israel directly, so he taught Balak to seduce them into idolatry and sexual sin from the inside. Pergamum tolerated teachers doing the same: blending worship of Christ with the culture’s idols and immorality.</a:t>
            </a:r>
            <a:endParaRPr sz="1300" b="0" i="0" u="none" strike="noStrike" cap="none">
              <a:solidFill>
                <a:schemeClr val="dk1"/>
              </a:solidFill>
              <a:latin typeface="Calibri"/>
              <a:ea typeface="Calibri"/>
              <a:cs typeface="Calibri"/>
              <a:sym typeface="Calibri"/>
            </a:endParaRPr>
          </a:p>
        </p:txBody>
      </p:sp>
      <p:sp>
        <p:nvSpPr>
          <p:cNvPr id="521" name="Google Shape;521;g3f8905b92ef_0_621"/>
          <p:cNvSpPr/>
          <p:nvPr/>
        </p:nvSpPr>
        <p:spPr>
          <a:xfrm>
            <a:off x="4697730" y="1714500"/>
            <a:ext cx="4011900" cy="2743200"/>
          </a:xfrm>
          <a:prstGeom prst="roundRect">
            <a:avLst>
              <a:gd name="adj" fmla="val 3000"/>
            </a:avLst>
          </a:prstGeom>
          <a:solidFill>
            <a:srgbClr val="FFFFFF"/>
          </a:solidFill>
          <a:ln w="14300" cap="flat" cmpd="sng">
            <a:solidFill>
              <a:srgbClr val="8E7CC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2" name="Google Shape;522;g3f8905b92ef_0_621"/>
          <p:cNvSpPr txBox="1"/>
          <p:nvPr/>
        </p:nvSpPr>
        <p:spPr>
          <a:xfrm>
            <a:off x="4903470" y="1885950"/>
            <a:ext cx="36345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700"/>
              <a:buFont typeface="Georgia"/>
              <a:buNone/>
            </a:pPr>
            <a:r>
              <a:rPr lang="en" sz="1700" b="1" i="0" u="none" strike="noStrike" cap="none">
                <a:solidFill>
                  <a:srgbClr val="8E7CC3"/>
                </a:solidFill>
                <a:latin typeface="Georgia"/>
                <a:ea typeface="Georgia"/>
                <a:cs typeface="Georgia"/>
                <a:sym typeface="Georgia"/>
              </a:rPr>
              <a:t>The Nicolaitans</a:t>
            </a:r>
            <a:endParaRPr sz="1700" b="0" i="0" u="none" strike="noStrike" cap="none">
              <a:solidFill>
                <a:schemeClr val="dk1"/>
              </a:solidFill>
              <a:latin typeface="Calibri"/>
              <a:ea typeface="Calibri"/>
              <a:cs typeface="Calibri"/>
              <a:sym typeface="Calibri"/>
            </a:endParaRPr>
          </a:p>
        </p:txBody>
      </p:sp>
      <p:sp>
        <p:nvSpPr>
          <p:cNvPr id="523" name="Google Shape;523;g3f8905b92ef_0_621"/>
          <p:cNvSpPr txBox="1"/>
          <p:nvPr/>
        </p:nvSpPr>
        <p:spPr>
          <a:xfrm>
            <a:off x="4903470" y="2366010"/>
            <a:ext cx="3634500" cy="1988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A1A1A"/>
              </a:buClr>
              <a:buSzPts val="1300"/>
              <a:buFont typeface="Georgia"/>
              <a:buNone/>
            </a:pPr>
            <a:r>
              <a:rPr lang="en" sz="1300" b="0" i="0" u="none" strike="noStrike" cap="none">
                <a:solidFill>
                  <a:srgbClr val="1A1A1A"/>
                </a:solidFill>
                <a:latin typeface="Georgia"/>
                <a:ea typeface="Georgia"/>
                <a:cs typeface="Georgia"/>
                <a:sym typeface="Georgia"/>
              </a:rPr>
              <a:t>A group within the church whose teaching produced the same fruit as Balaam’s: compromise with idolatry and immorality made comfortable and acceptable inside the fellowship itself.</a:t>
            </a:r>
            <a:endParaRPr sz="13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528"/>
        <p:cNvGrpSpPr/>
        <p:nvPr/>
      </p:nvGrpSpPr>
      <p:grpSpPr>
        <a:xfrm>
          <a:off x="0" y="0"/>
          <a:ext cx="0" cy="0"/>
          <a:chOff x="0" y="0"/>
          <a:chExt cx="0" cy="0"/>
        </a:xfrm>
      </p:grpSpPr>
      <p:sp>
        <p:nvSpPr>
          <p:cNvPr id="529" name="Google Shape;529;g3f8905b92ef_0_634"/>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0" name="Google Shape;530;g3f8905b92ef_0_634"/>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REV. 2:16</a:t>
            </a:r>
            <a:endParaRPr sz="1200" b="0" i="0" u="none" strike="noStrike" cap="none">
              <a:solidFill>
                <a:schemeClr val="dk1"/>
              </a:solidFill>
              <a:latin typeface="Calibri"/>
              <a:ea typeface="Calibri"/>
              <a:cs typeface="Calibri"/>
              <a:sym typeface="Calibri"/>
            </a:endParaRPr>
          </a:p>
        </p:txBody>
      </p:sp>
      <p:sp>
        <p:nvSpPr>
          <p:cNvPr id="531" name="Google Shape;531;g3f8905b92ef_0_634"/>
          <p:cNvSpPr txBox="1"/>
          <p:nvPr/>
        </p:nvSpPr>
        <p:spPr>
          <a:xfrm>
            <a:off x="411480" y="857250"/>
            <a:ext cx="82983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500"/>
              <a:buFont typeface="Georgia"/>
              <a:buNone/>
            </a:pPr>
            <a:r>
              <a:rPr lang="en" sz="1500" b="0" i="1" u="none" strike="noStrike" cap="none">
                <a:solidFill>
                  <a:srgbClr val="8E7CC3"/>
                </a:solidFill>
                <a:latin typeface="Georgia"/>
                <a:ea typeface="Georgia"/>
                <a:cs typeface="Georgia"/>
                <a:sym typeface="Georgia"/>
              </a:rPr>
              <a:t>The Call to Repent</a:t>
            </a:r>
            <a:endParaRPr sz="1500" b="0" i="0" u="none" strike="noStrike" cap="none">
              <a:solidFill>
                <a:schemeClr val="dk1"/>
              </a:solidFill>
              <a:latin typeface="Calibri"/>
              <a:ea typeface="Calibri"/>
              <a:cs typeface="Calibri"/>
              <a:sym typeface="Calibri"/>
            </a:endParaRPr>
          </a:p>
        </p:txBody>
      </p:sp>
      <p:sp>
        <p:nvSpPr>
          <p:cNvPr id="532" name="Google Shape;532;g3f8905b92ef_0_634"/>
          <p:cNvSpPr/>
          <p:nvPr/>
        </p:nvSpPr>
        <p:spPr>
          <a:xfrm>
            <a:off x="411480" y="1371600"/>
            <a:ext cx="41100" cy="3154800"/>
          </a:xfrm>
          <a:prstGeom prst="rect">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3" name="Google Shape;533;g3f8905b92ef_0_634"/>
          <p:cNvSpPr txBox="1"/>
          <p:nvPr/>
        </p:nvSpPr>
        <p:spPr>
          <a:xfrm>
            <a:off x="685800" y="1371600"/>
            <a:ext cx="8023800" cy="3154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B4332"/>
              </a:buClr>
              <a:buSzPts val="2300"/>
              <a:buFont typeface="Georgia"/>
              <a:buNone/>
            </a:pPr>
            <a:r>
              <a:rPr lang="en" sz="2300" b="0" i="0" u="none" strike="noStrike" cap="none">
                <a:solidFill>
                  <a:srgbClr val="1B4332"/>
                </a:solidFill>
                <a:latin typeface="Georgia"/>
                <a:ea typeface="Georgia"/>
                <a:cs typeface="Georgia"/>
                <a:sym typeface="Georgia"/>
              </a:rPr>
              <a:t>“Repent therefore! Otherwise, I will soon come to you and will fight against them with the sword of my mouth.”</a:t>
            </a:r>
            <a:endParaRPr sz="2300" b="0" i="0" u="none" strike="noStrike" cap="none">
              <a:solidFill>
                <a:schemeClr val="dk1"/>
              </a:solidFill>
              <a:latin typeface="Calibri"/>
              <a:ea typeface="Calibri"/>
              <a:cs typeface="Calibri"/>
              <a:sym typeface="Calibri"/>
            </a:endParaRPr>
          </a:p>
        </p:txBody>
      </p:sp>
      <p:sp>
        <p:nvSpPr>
          <p:cNvPr id="534" name="Google Shape;534;g3f8905b92ef_0_634"/>
          <p:cNvSpPr txBox="1"/>
          <p:nvPr/>
        </p:nvSpPr>
        <p:spPr>
          <a:xfrm>
            <a:off x="411480" y="4697730"/>
            <a:ext cx="41148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000"/>
              <a:buFont typeface="Georgia"/>
              <a:buNone/>
            </a:pPr>
            <a:r>
              <a:rPr lang="en" sz="1000" b="0" i="1" u="none" strike="noStrike" cap="none">
                <a:solidFill>
                  <a:srgbClr val="1B4332"/>
                </a:solidFill>
                <a:latin typeface="Georgia"/>
                <a:ea typeface="Georgia"/>
                <a:cs typeface="Georgia"/>
                <a:sym typeface="Georgia"/>
              </a:rPr>
              <a:t>New International Version</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539"/>
        <p:cNvGrpSpPr/>
        <p:nvPr/>
      </p:nvGrpSpPr>
      <p:grpSpPr>
        <a:xfrm>
          <a:off x="0" y="0"/>
          <a:ext cx="0" cy="0"/>
          <a:chOff x="0" y="0"/>
          <a:chExt cx="0" cy="0"/>
        </a:xfrm>
      </p:grpSpPr>
      <p:sp>
        <p:nvSpPr>
          <p:cNvPr id="540" name="Google Shape;540;g3f8905b92ef_0_644"/>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41" name="Google Shape;541;g3f8905b92ef_0_644"/>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REV. 2:17</a:t>
            </a:r>
            <a:endParaRPr sz="1200" b="0" i="0" u="none" strike="noStrike" cap="none">
              <a:solidFill>
                <a:schemeClr val="dk1"/>
              </a:solidFill>
              <a:latin typeface="Calibri"/>
              <a:ea typeface="Calibri"/>
              <a:cs typeface="Calibri"/>
              <a:sym typeface="Calibri"/>
            </a:endParaRPr>
          </a:p>
        </p:txBody>
      </p:sp>
      <p:sp>
        <p:nvSpPr>
          <p:cNvPr id="542" name="Google Shape;542;g3f8905b92ef_0_644"/>
          <p:cNvSpPr txBox="1"/>
          <p:nvPr/>
        </p:nvSpPr>
        <p:spPr>
          <a:xfrm>
            <a:off x="411480" y="857250"/>
            <a:ext cx="82983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500"/>
              <a:buFont typeface="Georgia"/>
              <a:buNone/>
            </a:pPr>
            <a:r>
              <a:rPr lang="en" sz="1500" b="0" i="1" u="none" strike="noStrike" cap="none">
                <a:solidFill>
                  <a:srgbClr val="8E7CC3"/>
                </a:solidFill>
                <a:latin typeface="Georgia"/>
                <a:ea typeface="Georgia"/>
                <a:cs typeface="Georgia"/>
                <a:sym typeface="Georgia"/>
              </a:rPr>
              <a:t>The Promise to the One Who Overcomes</a:t>
            </a:r>
            <a:endParaRPr sz="1500" b="0" i="0" u="none" strike="noStrike" cap="none">
              <a:solidFill>
                <a:schemeClr val="dk1"/>
              </a:solidFill>
              <a:latin typeface="Calibri"/>
              <a:ea typeface="Calibri"/>
              <a:cs typeface="Calibri"/>
              <a:sym typeface="Calibri"/>
            </a:endParaRPr>
          </a:p>
        </p:txBody>
      </p:sp>
      <p:sp>
        <p:nvSpPr>
          <p:cNvPr id="543" name="Google Shape;543;g3f8905b92ef_0_644"/>
          <p:cNvSpPr/>
          <p:nvPr/>
        </p:nvSpPr>
        <p:spPr>
          <a:xfrm>
            <a:off x="411480" y="1371600"/>
            <a:ext cx="41100" cy="3154800"/>
          </a:xfrm>
          <a:prstGeom prst="rect">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44" name="Google Shape;544;g3f8905b92ef_0_644"/>
          <p:cNvSpPr txBox="1"/>
          <p:nvPr/>
        </p:nvSpPr>
        <p:spPr>
          <a:xfrm>
            <a:off x="685800" y="1371600"/>
            <a:ext cx="8023800" cy="3154800"/>
          </a:xfrm>
          <a:prstGeom prst="rect">
            <a:avLst/>
          </a:prstGeom>
          <a:noFill/>
          <a:ln>
            <a:noFill/>
          </a:ln>
        </p:spPr>
        <p:txBody>
          <a:bodyPr spcFirstLastPara="1" wrap="square" lIns="0" tIns="0" rIns="0" bIns="0" anchor="t" anchorCtr="0">
            <a:noAutofit/>
          </a:bodyPr>
          <a:lstStyle/>
          <a:p>
            <a:pPr marL="0" marR="0" lvl="0" indent="0" algn="l" rtl="0">
              <a:lnSpc>
                <a:spcPct val="125000"/>
              </a:lnSpc>
              <a:spcBef>
                <a:spcPts val="0"/>
              </a:spcBef>
              <a:spcAft>
                <a:spcPts val="0"/>
              </a:spcAft>
              <a:buClr>
                <a:srgbClr val="1B4332"/>
              </a:buClr>
              <a:buSzPts val="2300"/>
              <a:buFont typeface="Georgia"/>
              <a:buNone/>
            </a:pPr>
            <a:r>
              <a:rPr lang="en" sz="2300" b="0" i="0" u="none" strike="noStrike" cap="none">
                <a:solidFill>
                  <a:srgbClr val="1B4332"/>
                </a:solidFill>
                <a:latin typeface="Georgia"/>
                <a:ea typeface="Georgia"/>
                <a:cs typeface="Georgia"/>
                <a:sym typeface="Georgia"/>
              </a:rPr>
              <a:t>“Whoever has ears, let them hear what the Spirit says to the churches. To the one who is victorious, I will give some of the hidden manna. I will also give that person a white stone with a new name written on it, known only to the one who receives it.”</a:t>
            </a:r>
            <a:endParaRPr sz="2300" b="0" i="0" u="none" strike="noStrike" cap="none">
              <a:solidFill>
                <a:schemeClr val="dk1"/>
              </a:solidFill>
              <a:latin typeface="Calibri"/>
              <a:ea typeface="Calibri"/>
              <a:cs typeface="Calibri"/>
              <a:sym typeface="Calibri"/>
            </a:endParaRPr>
          </a:p>
        </p:txBody>
      </p:sp>
      <p:sp>
        <p:nvSpPr>
          <p:cNvPr id="545" name="Google Shape;545;g3f8905b92ef_0_644"/>
          <p:cNvSpPr txBox="1"/>
          <p:nvPr/>
        </p:nvSpPr>
        <p:spPr>
          <a:xfrm>
            <a:off x="411480" y="4697730"/>
            <a:ext cx="41148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1000"/>
              <a:buFont typeface="Georgia"/>
              <a:buNone/>
            </a:pPr>
            <a:r>
              <a:rPr lang="en" sz="1000" b="0" i="1" u="none" strike="noStrike" cap="none">
                <a:solidFill>
                  <a:srgbClr val="1B4332"/>
                </a:solidFill>
                <a:latin typeface="Georgia"/>
                <a:ea typeface="Georgia"/>
                <a:cs typeface="Georgia"/>
                <a:sym typeface="Georgia"/>
              </a:rPr>
              <a:t>New International Version</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4332"/>
        </a:solidFill>
        <a:effectLst/>
      </p:bgPr>
    </p:bg>
    <p:spTree>
      <p:nvGrpSpPr>
        <p:cNvPr id="1" name="Shape 550"/>
        <p:cNvGrpSpPr/>
        <p:nvPr/>
      </p:nvGrpSpPr>
      <p:grpSpPr>
        <a:xfrm>
          <a:off x="0" y="0"/>
          <a:ext cx="0" cy="0"/>
          <a:chOff x="0" y="0"/>
          <a:chExt cx="0" cy="0"/>
        </a:xfrm>
      </p:grpSpPr>
      <p:sp>
        <p:nvSpPr>
          <p:cNvPr id="551" name="Google Shape;551;g3f8905b92ef_0_654"/>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52" name="Google Shape;552;g3f8905b92ef_0_654"/>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THE PROMISE</a:t>
            </a:r>
            <a:endParaRPr sz="1200" b="0" i="0" u="none" strike="noStrike" cap="none">
              <a:solidFill>
                <a:schemeClr val="dk1"/>
              </a:solidFill>
              <a:latin typeface="Calibri"/>
              <a:ea typeface="Calibri"/>
              <a:cs typeface="Calibri"/>
              <a:sym typeface="Calibri"/>
            </a:endParaRPr>
          </a:p>
        </p:txBody>
      </p:sp>
      <p:sp>
        <p:nvSpPr>
          <p:cNvPr id="553" name="Google Shape;553;g3f8905b92ef_0_654"/>
          <p:cNvSpPr txBox="1"/>
          <p:nvPr/>
        </p:nvSpPr>
        <p:spPr>
          <a:xfrm>
            <a:off x="411480" y="891540"/>
            <a:ext cx="8298300" cy="61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900"/>
              <a:buFont typeface="Georgia"/>
              <a:buNone/>
            </a:pPr>
            <a:r>
              <a:rPr lang="en" sz="2900" b="1" i="0" u="none" strike="noStrike" cap="none">
                <a:solidFill>
                  <a:srgbClr val="FFFFFF"/>
                </a:solidFill>
                <a:latin typeface="Georgia"/>
                <a:ea typeface="Georgia"/>
                <a:cs typeface="Georgia"/>
                <a:sym typeface="Georgia"/>
              </a:rPr>
              <a:t>What the Overcomer Receives</a:t>
            </a:r>
            <a:endParaRPr sz="2900" b="0" i="0" u="none" strike="noStrike" cap="none">
              <a:solidFill>
                <a:schemeClr val="dk1"/>
              </a:solidFill>
              <a:latin typeface="Calibri"/>
              <a:ea typeface="Calibri"/>
              <a:cs typeface="Calibri"/>
              <a:sym typeface="Calibri"/>
            </a:endParaRPr>
          </a:p>
        </p:txBody>
      </p:sp>
      <p:sp>
        <p:nvSpPr>
          <p:cNvPr id="554" name="Google Shape;554;g3f8905b92ef_0_654"/>
          <p:cNvSpPr/>
          <p:nvPr/>
        </p:nvSpPr>
        <p:spPr>
          <a:xfrm>
            <a:off x="411480" y="1714500"/>
            <a:ext cx="8298300" cy="857400"/>
          </a:xfrm>
          <a:prstGeom prst="roundRect">
            <a:avLst>
              <a:gd name="adj" fmla="val 8000"/>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55" name="Google Shape;555;g3f8905b92ef_0_654"/>
          <p:cNvSpPr txBox="1"/>
          <p:nvPr/>
        </p:nvSpPr>
        <p:spPr>
          <a:xfrm>
            <a:off x="617220" y="1714500"/>
            <a:ext cx="20574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600"/>
              <a:buFont typeface="Georgia"/>
              <a:buNone/>
            </a:pPr>
            <a:r>
              <a:rPr lang="en" sz="1600" b="1" i="0" u="none" strike="noStrike" cap="none">
                <a:solidFill>
                  <a:srgbClr val="8E7CC3"/>
                </a:solidFill>
                <a:latin typeface="Georgia"/>
                <a:ea typeface="Georgia"/>
                <a:cs typeface="Georgia"/>
                <a:sym typeface="Georgia"/>
              </a:rPr>
              <a:t>Hidden Manna</a:t>
            </a:r>
            <a:endParaRPr sz="1600" b="0" i="0" u="none" strike="noStrike" cap="none">
              <a:solidFill>
                <a:schemeClr val="dk1"/>
              </a:solidFill>
              <a:latin typeface="Calibri"/>
              <a:ea typeface="Calibri"/>
              <a:cs typeface="Calibri"/>
              <a:sym typeface="Calibri"/>
            </a:endParaRPr>
          </a:p>
        </p:txBody>
      </p:sp>
      <p:sp>
        <p:nvSpPr>
          <p:cNvPr id="556" name="Google Shape;556;g3f8905b92ef_0_654"/>
          <p:cNvSpPr txBox="1"/>
          <p:nvPr/>
        </p:nvSpPr>
        <p:spPr>
          <a:xfrm>
            <a:off x="2811780" y="1714500"/>
            <a:ext cx="57606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2FA"/>
              </a:buClr>
              <a:buSzPts val="1200"/>
              <a:buFont typeface="Georgia"/>
              <a:buNone/>
            </a:pPr>
            <a:r>
              <a:rPr lang="en" sz="1200" b="0" i="0" u="none" strike="noStrike" cap="none">
                <a:solidFill>
                  <a:srgbClr val="F5F2FA"/>
                </a:solidFill>
                <a:latin typeface="Georgia"/>
                <a:ea typeface="Georgia"/>
                <a:cs typeface="Georgia"/>
                <a:sym typeface="Georgia"/>
              </a:rPr>
              <a:t>Unlike the feasts of idols in Pergamum, Christ offers a hidden, spiritual sustenance the world cannot see or supply — intimate provision from His own presence.</a:t>
            </a:r>
            <a:endParaRPr sz="1200" b="0" i="0" u="none" strike="noStrike" cap="none">
              <a:solidFill>
                <a:schemeClr val="dk1"/>
              </a:solidFill>
              <a:latin typeface="Calibri"/>
              <a:ea typeface="Calibri"/>
              <a:cs typeface="Calibri"/>
              <a:sym typeface="Calibri"/>
            </a:endParaRPr>
          </a:p>
        </p:txBody>
      </p:sp>
      <p:sp>
        <p:nvSpPr>
          <p:cNvPr id="557" name="Google Shape;557;g3f8905b92ef_0_654"/>
          <p:cNvSpPr/>
          <p:nvPr/>
        </p:nvSpPr>
        <p:spPr>
          <a:xfrm>
            <a:off x="411480" y="2743200"/>
            <a:ext cx="8298300" cy="857400"/>
          </a:xfrm>
          <a:prstGeom prst="roundRect">
            <a:avLst>
              <a:gd name="adj" fmla="val 8000"/>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58" name="Google Shape;558;g3f8905b92ef_0_654"/>
          <p:cNvSpPr txBox="1"/>
          <p:nvPr/>
        </p:nvSpPr>
        <p:spPr>
          <a:xfrm>
            <a:off x="617220" y="2743200"/>
            <a:ext cx="20574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600"/>
              <a:buFont typeface="Georgia"/>
              <a:buNone/>
            </a:pPr>
            <a:r>
              <a:rPr lang="en" sz="1600" b="1" i="0" u="none" strike="noStrike" cap="none">
                <a:solidFill>
                  <a:srgbClr val="8E7CC3"/>
                </a:solidFill>
                <a:latin typeface="Georgia"/>
                <a:ea typeface="Georgia"/>
                <a:cs typeface="Georgia"/>
                <a:sym typeface="Georgia"/>
              </a:rPr>
              <a:t>A White Stone</a:t>
            </a:r>
            <a:endParaRPr sz="1600" b="0" i="0" u="none" strike="noStrike" cap="none">
              <a:solidFill>
                <a:schemeClr val="dk1"/>
              </a:solidFill>
              <a:latin typeface="Calibri"/>
              <a:ea typeface="Calibri"/>
              <a:cs typeface="Calibri"/>
              <a:sym typeface="Calibri"/>
            </a:endParaRPr>
          </a:p>
        </p:txBody>
      </p:sp>
      <p:sp>
        <p:nvSpPr>
          <p:cNvPr id="559" name="Google Shape;559;g3f8905b92ef_0_654"/>
          <p:cNvSpPr txBox="1"/>
          <p:nvPr/>
        </p:nvSpPr>
        <p:spPr>
          <a:xfrm>
            <a:off x="2811780" y="2743200"/>
            <a:ext cx="57606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2FA"/>
              </a:buClr>
              <a:buSzPts val="1200"/>
              <a:buFont typeface="Georgia"/>
              <a:buNone/>
            </a:pPr>
            <a:r>
              <a:rPr lang="en" sz="1200" b="0" i="0" u="none" strike="noStrike" cap="none">
                <a:solidFill>
                  <a:srgbClr val="F5F2FA"/>
                </a:solidFill>
                <a:latin typeface="Georgia"/>
                <a:ea typeface="Georgia"/>
                <a:cs typeface="Georgia"/>
                <a:sym typeface="Georgia"/>
              </a:rPr>
              <a:t>In the ancient world a white stone could mean acquittal, admission, or honor. Christ gives His overcomer both — a verdict of “not guilty” and a new identity.</a:t>
            </a:r>
            <a:endParaRPr sz="1200" b="0" i="0" u="none" strike="noStrike" cap="none">
              <a:solidFill>
                <a:schemeClr val="dk1"/>
              </a:solidFill>
              <a:latin typeface="Calibri"/>
              <a:ea typeface="Calibri"/>
              <a:cs typeface="Calibri"/>
              <a:sym typeface="Calibri"/>
            </a:endParaRPr>
          </a:p>
        </p:txBody>
      </p:sp>
      <p:sp>
        <p:nvSpPr>
          <p:cNvPr id="560" name="Google Shape;560;g3f8905b92ef_0_654"/>
          <p:cNvSpPr/>
          <p:nvPr/>
        </p:nvSpPr>
        <p:spPr>
          <a:xfrm>
            <a:off x="411480" y="3771900"/>
            <a:ext cx="8298300" cy="857400"/>
          </a:xfrm>
          <a:prstGeom prst="roundRect">
            <a:avLst>
              <a:gd name="adj" fmla="val 8000"/>
            </a:avLst>
          </a:prstGeom>
          <a:solidFill>
            <a:srgbClr val="2D5A45"/>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61" name="Google Shape;561;g3f8905b92ef_0_654"/>
          <p:cNvSpPr txBox="1"/>
          <p:nvPr/>
        </p:nvSpPr>
        <p:spPr>
          <a:xfrm>
            <a:off x="617220" y="3771900"/>
            <a:ext cx="20574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E7CC3"/>
              </a:buClr>
              <a:buSzPts val="1600"/>
              <a:buFont typeface="Georgia"/>
              <a:buNone/>
            </a:pPr>
            <a:r>
              <a:rPr lang="en" sz="1600" b="1" i="0" u="none" strike="noStrike" cap="none">
                <a:solidFill>
                  <a:srgbClr val="8E7CC3"/>
                </a:solidFill>
                <a:latin typeface="Georgia"/>
                <a:ea typeface="Georgia"/>
                <a:cs typeface="Georgia"/>
                <a:sym typeface="Georgia"/>
              </a:rPr>
              <a:t>A New Name</a:t>
            </a:r>
            <a:endParaRPr sz="1600" b="0" i="0" u="none" strike="noStrike" cap="none">
              <a:solidFill>
                <a:schemeClr val="dk1"/>
              </a:solidFill>
              <a:latin typeface="Calibri"/>
              <a:ea typeface="Calibri"/>
              <a:cs typeface="Calibri"/>
              <a:sym typeface="Calibri"/>
            </a:endParaRPr>
          </a:p>
        </p:txBody>
      </p:sp>
      <p:sp>
        <p:nvSpPr>
          <p:cNvPr id="562" name="Google Shape;562;g3f8905b92ef_0_654"/>
          <p:cNvSpPr txBox="1"/>
          <p:nvPr/>
        </p:nvSpPr>
        <p:spPr>
          <a:xfrm>
            <a:off x="2811780" y="3771900"/>
            <a:ext cx="5760600" cy="85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2FA"/>
              </a:buClr>
              <a:buSzPts val="1200"/>
              <a:buFont typeface="Georgia"/>
              <a:buNone/>
            </a:pPr>
            <a:r>
              <a:rPr lang="en" sz="1200" b="0" i="0" u="none" strike="noStrike" cap="none">
                <a:solidFill>
                  <a:srgbClr val="F5F2FA"/>
                </a:solidFill>
                <a:latin typeface="Georgia"/>
                <a:ea typeface="Georgia"/>
                <a:cs typeface="Georgia"/>
                <a:sym typeface="Georgia"/>
              </a:rPr>
              <a:t>“Known only to the one who receives it” — a personal, secure identity in Christ that no cultural pressure in Pergamum, or today, can take away.</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2FA"/>
        </a:solidFill>
        <a:effectLst/>
      </p:bgPr>
    </p:bg>
    <p:spTree>
      <p:nvGrpSpPr>
        <p:cNvPr id="1" name="Shape 567"/>
        <p:cNvGrpSpPr/>
        <p:nvPr/>
      </p:nvGrpSpPr>
      <p:grpSpPr>
        <a:xfrm>
          <a:off x="0" y="0"/>
          <a:ext cx="0" cy="0"/>
          <a:chOff x="0" y="0"/>
          <a:chExt cx="0" cy="0"/>
        </a:xfrm>
      </p:grpSpPr>
      <p:sp>
        <p:nvSpPr>
          <p:cNvPr id="568" name="Google Shape;568;g3f8905b92ef_0_670"/>
          <p:cNvSpPr/>
          <p:nvPr/>
        </p:nvSpPr>
        <p:spPr>
          <a:xfrm>
            <a:off x="411480" y="342900"/>
            <a:ext cx="1783200" cy="377100"/>
          </a:xfrm>
          <a:prstGeom prst="roundRect">
            <a:avLst>
              <a:gd name="adj" fmla="val 50909"/>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69" name="Google Shape;569;g3f8905b92ef_0_670"/>
          <p:cNvSpPr txBox="1"/>
          <p:nvPr/>
        </p:nvSpPr>
        <p:spPr>
          <a:xfrm>
            <a:off x="411480" y="342900"/>
            <a:ext cx="17832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1" i="0" u="none" strike="noStrike" cap="none">
                <a:solidFill>
                  <a:srgbClr val="1B4332"/>
                </a:solidFill>
                <a:latin typeface="Georgia"/>
                <a:ea typeface="Georgia"/>
                <a:cs typeface="Georgia"/>
                <a:sym typeface="Georgia"/>
              </a:rPr>
              <a:t>LIVING IT OUT</a:t>
            </a:r>
            <a:endParaRPr sz="1200" b="0" i="0" u="none" strike="noStrike" cap="none">
              <a:solidFill>
                <a:schemeClr val="dk1"/>
              </a:solidFill>
              <a:latin typeface="Calibri"/>
              <a:ea typeface="Calibri"/>
              <a:cs typeface="Calibri"/>
              <a:sym typeface="Calibri"/>
            </a:endParaRPr>
          </a:p>
        </p:txBody>
      </p:sp>
      <p:sp>
        <p:nvSpPr>
          <p:cNvPr id="570" name="Google Shape;570;g3f8905b92ef_0_670"/>
          <p:cNvSpPr txBox="1"/>
          <p:nvPr/>
        </p:nvSpPr>
        <p:spPr>
          <a:xfrm>
            <a:off x="411480" y="891540"/>
            <a:ext cx="8298300" cy="617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4332"/>
              </a:buClr>
              <a:buSzPts val="3000"/>
              <a:buFont typeface="Georgia"/>
              <a:buNone/>
            </a:pPr>
            <a:r>
              <a:rPr lang="en" sz="3000" b="1" i="0" u="none" strike="noStrike" cap="none">
                <a:solidFill>
                  <a:srgbClr val="1B4332"/>
                </a:solidFill>
                <a:latin typeface="Georgia"/>
                <a:ea typeface="Georgia"/>
                <a:cs typeface="Georgia"/>
                <a:sym typeface="Georgia"/>
              </a:rPr>
              <a:t>Where Do You Live?</a:t>
            </a:r>
            <a:endParaRPr sz="3000" b="0" i="0" u="none" strike="noStrike" cap="none">
              <a:solidFill>
                <a:schemeClr val="dk1"/>
              </a:solidFill>
              <a:latin typeface="Calibri"/>
              <a:ea typeface="Calibri"/>
              <a:cs typeface="Calibri"/>
              <a:sym typeface="Calibri"/>
            </a:endParaRPr>
          </a:p>
        </p:txBody>
      </p:sp>
      <p:sp>
        <p:nvSpPr>
          <p:cNvPr id="571" name="Google Shape;571;g3f8905b92ef_0_670"/>
          <p:cNvSpPr/>
          <p:nvPr/>
        </p:nvSpPr>
        <p:spPr>
          <a:xfrm>
            <a:off x="480060" y="1714500"/>
            <a:ext cx="377100" cy="3771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72" name="Google Shape;572;g3f8905b92ef_0_670"/>
          <p:cNvSpPr txBox="1"/>
          <p:nvPr/>
        </p:nvSpPr>
        <p:spPr>
          <a:xfrm>
            <a:off x="480060" y="1714500"/>
            <a:ext cx="3771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1</a:t>
            </a:r>
            <a:endParaRPr sz="1700" b="0" i="0" u="none" strike="noStrike" cap="none">
              <a:solidFill>
                <a:schemeClr val="dk1"/>
              </a:solidFill>
              <a:latin typeface="Calibri"/>
              <a:ea typeface="Calibri"/>
              <a:cs typeface="Calibri"/>
              <a:sym typeface="Calibri"/>
            </a:endParaRPr>
          </a:p>
        </p:txBody>
      </p:sp>
      <p:sp>
        <p:nvSpPr>
          <p:cNvPr id="573" name="Google Shape;573;g3f8905b92ef_0_670"/>
          <p:cNvSpPr txBox="1"/>
          <p:nvPr/>
        </p:nvSpPr>
        <p:spPr>
          <a:xfrm>
            <a:off x="1028700" y="1611630"/>
            <a:ext cx="75438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Faithfulness is possible even in a culture hostile to Christ — Pergamum proves it.</a:t>
            </a:r>
            <a:endParaRPr sz="1400" b="0" i="0" u="none" strike="noStrike" cap="none">
              <a:solidFill>
                <a:schemeClr val="dk1"/>
              </a:solidFill>
              <a:latin typeface="Calibri"/>
              <a:ea typeface="Calibri"/>
              <a:cs typeface="Calibri"/>
              <a:sym typeface="Calibri"/>
            </a:endParaRPr>
          </a:p>
        </p:txBody>
      </p:sp>
      <p:sp>
        <p:nvSpPr>
          <p:cNvPr id="574" name="Google Shape;574;g3f8905b92ef_0_670"/>
          <p:cNvSpPr/>
          <p:nvPr/>
        </p:nvSpPr>
        <p:spPr>
          <a:xfrm>
            <a:off x="480060" y="2640330"/>
            <a:ext cx="377100" cy="3771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75" name="Google Shape;575;g3f8905b92ef_0_670"/>
          <p:cNvSpPr txBox="1"/>
          <p:nvPr/>
        </p:nvSpPr>
        <p:spPr>
          <a:xfrm>
            <a:off x="480060" y="2640330"/>
            <a:ext cx="3771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2</a:t>
            </a:r>
            <a:endParaRPr sz="1700" b="0" i="0" u="none" strike="noStrike" cap="none">
              <a:solidFill>
                <a:schemeClr val="dk1"/>
              </a:solidFill>
              <a:latin typeface="Calibri"/>
              <a:ea typeface="Calibri"/>
              <a:cs typeface="Calibri"/>
              <a:sym typeface="Calibri"/>
            </a:endParaRPr>
          </a:p>
        </p:txBody>
      </p:sp>
      <p:sp>
        <p:nvSpPr>
          <p:cNvPr id="576" name="Google Shape;576;g3f8905b92ef_0_670"/>
          <p:cNvSpPr txBox="1"/>
          <p:nvPr/>
        </p:nvSpPr>
        <p:spPr>
          <a:xfrm>
            <a:off x="1028700" y="2537460"/>
            <a:ext cx="75438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Small compromises tolerated in the church become the church’s undoing — examine what you’ve made peace with.</a:t>
            </a:r>
            <a:endParaRPr sz="1400" b="0" i="0" u="none" strike="noStrike" cap="none">
              <a:solidFill>
                <a:schemeClr val="dk1"/>
              </a:solidFill>
              <a:latin typeface="Calibri"/>
              <a:ea typeface="Calibri"/>
              <a:cs typeface="Calibri"/>
              <a:sym typeface="Calibri"/>
            </a:endParaRPr>
          </a:p>
        </p:txBody>
      </p:sp>
      <p:sp>
        <p:nvSpPr>
          <p:cNvPr id="577" name="Google Shape;577;g3f8905b92ef_0_670"/>
          <p:cNvSpPr/>
          <p:nvPr/>
        </p:nvSpPr>
        <p:spPr>
          <a:xfrm>
            <a:off x="480060" y="3566160"/>
            <a:ext cx="377100" cy="377100"/>
          </a:xfrm>
          <a:prstGeom prst="ellipse">
            <a:avLst/>
          </a:prstGeom>
          <a:solidFill>
            <a:srgbClr val="8E7CC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78" name="Google Shape;578;g3f8905b92ef_0_670"/>
          <p:cNvSpPr txBox="1"/>
          <p:nvPr/>
        </p:nvSpPr>
        <p:spPr>
          <a:xfrm>
            <a:off x="480060" y="3566160"/>
            <a:ext cx="377100" cy="377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700"/>
              <a:buFont typeface="Georgia"/>
              <a:buNone/>
            </a:pPr>
            <a:r>
              <a:rPr lang="en" sz="1700" b="1" i="0" u="none" strike="noStrike" cap="none">
                <a:solidFill>
                  <a:srgbClr val="1B4332"/>
                </a:solidFill>
                <a:latin typeface="Georgia"/>
                <a:ea typeface="Georgia"/>
                <a:cs typeface="Georgia"/>
                <a:sym typeface="Georgia"/>
              </a:rPr>
              <a:t>3</a:t>
            </a:r>
            <a:endParaRPr sz="1700" b="0" i="0" u="none" strike="noStrike" cap="none">
              <a:solidFill>
                <a:schemeClr val="dk1"/>
              </a:solidFill>
              <a:latin typeface="Calibri"/>
              <a:ea typeface="Calibri"/>
              <a:cs typeface="Calibri"/>
              <a:sym typeface="Calibri"/>
            </a:endParaRPr>
          </a:p>
        </p:txBody>
      </p:sp>
      <p:sp>
        <p:nvSpPr>
          <p:cNvPr id="579" name="Google Shape;579;g3f8905b92ef_0_670"/>
          <p:cNvSpPr txBox="1"/>
          <p:nvPr/>
        </p:nvSpPr>
        <p:spPr>
          <a:xfrm>
            <a:off x="1028700" y="3463290"/>
            <a:ext cx="75438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A1A1A"/>
              </a:buClr>
              <a:buSzPts val="1400"/>
              <a:buFont typeface="Georgia"/>
              <a:buNone/>
            </a:pPr>
            <a:r>
              <a:rPr lang="en" sz="1400" b="0" i="0" u="none" strike="noStrike" cap="none">
                <a:solidFill>
                  <a:srgbClr val="1A1A1A"/>
                </a:solidFill>
                <a:latin typeface="Georgia"/>
                <a:ea typeface="Georgia"/>
                <a:cs typeface="Georgia"/>
                <a:sym typeface="Georgia"/>
              </a:rPr>
              <a:t>Christ’s hidden provision and secure new name outweigh anything the culture offers in trade for compromise.</a:t>
            </a:r>
            <a:endParaRPr sz="1400" b="0" i="0" u="none" strike="noStrike" cap="none">
              <a:solidFill>
                <a:schemeClr val="dk1"/>
              </a:solidFill>
              <a:latin typeface="Calibri"/>
              <a:ea typeface="Calibri"/>
              <a:cs typeface="Calibri"/>
              <a:sym typeface="Calibri"/>
            </a:endParaRPr>
          </a:p>
        </p:txBody>
      </p:sp>
      <p:cxnSp>
        <p:nvCxnSpPr>
          <p:cNvPr id="580" name="Google Shape;580;g3f8905b92ef_0_670"/>
          <p:cNvCxnSpPr/>
          <p:nvPr/>
        </p:nvCxnSpPr>
        <p:spPr>
          <a:xfrm>
            <a:off x="411480" y="4560570"/>
            <a:ext cx="8298300" cy="0"/>
          </a:xfrm>
          <a:prstGeom prst="straightConnector1">
            <a:avLst/>
          </a:prstGeom>
          <a:noFill/>
          <a:ln w="9525" cap="flat" cmpd="sng">
            <a:solidFill>
              <a:srgbClr val="8E7CC3"/>
            </a:solidFill>
            <a:prstDash val="solid"/>
            <a:round/>
            <a:headEnd type="none" w="sm" len="sm"/>
            <a:tailEnd type="none" w="sm" len="sm"/>
          </a:ln>
        </p:spPr>
      </p:cxnSp>
      <p:sp>
        <p:nvSpPr>
          <p:cNvPr id="581" name="Google Shape;581;g3f8905b92ef_0_670"/>
          <p:cNvSpPr txBox="1"/>
          <p:nvPr/>
        </p:nvSpPr>
        <p:spPr>
          <a:xfrm>
            <a:off x="411480" y="4663440"/>
            <a:ext cx="8298300" cy="3429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4332"/>
              </a:buClr>
              <a:buSzPts val="1200"/>
              <a:buFont typeface="Georgia"/>
              <a:buNone/>
            </a:pPr>
            <a:r>
              <a:rPr lang="en" sz="1200" b="0" i="1" u="none" strike="noStrike" cap="none">
                <a:solidFill>
                  <a:srgbClr val="1B4332"/>
                </a:solidFill>
                <a:latin typeface="Georgia"/>
                <a:ea typeface="Georgia"/>
                <a:cs typeface="Georgia"/>
                <a:sym typeface="Georgia"/>
              </a:rPr>
              <a:t>Next Week: Thyatira — Revelation 2:18-29</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D4E5F5"/>
            </a:gs>
            <a:gs pos="100000">
              <a:srgbClr val="70A4D5"/>
            </a:gs>
          </a:gsLst>
          <a:path path="circle">
            <a:fillToRect l="50000" t="50000" r="50000" b="50000"/>
          </a:path>
          <a:tileRect/>
        </a:gradFill>
        <a:effectLst/>
      </p:bgPr>
    </p:bg>
    <p:spTree>
      <p:nvGrpSpPr>
        <p:cNvPr id="1" name="Shape 585"/>
        <p:cNvGrpSpPr/>
        <p:nvPr/>
      </p:nvGrpSpPr>
      <p:grpSpPr>
        <a:xfrm>
          <a:off x="0" y="0"/>
          <a:ext cx="0" cy="0"/>
          <a:chOff x="0" y="0"/>
          <a:chExt cx="0" cy="0"/>
        </a:xfrm>
      </p:grpSpPr>
      <p:sp>
        <p:nvSpPr>
          <p:cNvPr id="586" name="Google Shape;586;g3f71736d8ca_0_52"/>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87" name="Google Shape;587;g3f71736d8ca_0_52"/>
          <p:cNvPicPr preferRelativeResize="0"/>
          <p:nvPr/>
        </p:nvPicPr>
        <p:blipFill>
          <a:blip r:embed="rId3">
            <a:alphaModFix/>
          </a:blip>
          <a:stretch>
            <a:fillRect/>
          </a:stretch>
        </p:blipFill>
        <p:spPr>
          <a:xfrm>
            <a:off x="718238" y="0"/>
            <a:ext cx="7707513"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pic>
        <p:nvPicPr>
          <p:cNvPr id="592" name="Google Shape;592;g3f8905b92ef_0_290"/>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593" name="Google Shape;593;g3f8905b92ef_0_290"/>
          <p:cNvSpPr txBox="1"/>
          <p:nvPr/>
        </p:nvSpPr>
        <p:spPr>
          <a:xfrm>
            <a:off x="0" y="0"/>
            <a:ext cx="9144900" cy="1355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5800"/>
              <a:buFont typeface="Arial"/>
              <a:buNone/>
            </a:pPr>
            <a:r>
              <a:rPr lang="en" sz="5800" b="1" i="0" u="none" strike="noStrike" cap="none">
                <a:solidFill>
                  <a:srgbClr val="000000"/>
                </a:solidFill>
                <a:latin typeface="Krona One"/>
                <a:ea typeface="Krona One"/>
                <a:cs typeface="Krona One"/>
                <a:sym typeface="Krona One"/>
              </a:rPr>
              <a:t>It Is Well</a:t>
            </a:r>
            <a:endParaRPr sz="5800" b="1" i="0" u="none" strike="noStrike" cap="none">
              <a:solidFill>
                <a:srgbClr val="000000"/>
              </a:solidFill>
              <a:latin typeface="Krona One"/>
              <a:ea typeface="Krona One"/>
              <a:cs typeface="Krona One"/>
              <a:sym typeface="Krona One"/>
            </a:endParaRPr>
          </a:p>
          <a:p>
            <a:pPr marL="0" marR="0" lvl="0" indent="0" algn="ctr" rtl="0">
              <a:lnSpc>
                <a:spcPct val="100000"/>
              </a:lnSpc>
              <a:spcBef>
                <a:spcPts val="0"/>
              </a:spcBef>
              <a:spcAft>
                <a:spcPts val="600"/>
              </a:spcAft>
              <a:buClr>
                <a:srgbClr val="000000"/>
              </a:buClr>
              <a:buSzPts val="1200"/>
              <a:buFont typeface="Arial"/>
              <a:buNone/>
            </a:pPr>
            <a:r>
              <a:rPr lang="en" sz="1200" b="1" i="0" u="none" strike="noStrike" cap="none">
                <a:solidFill>
                  <a:srgbClr val="000000"/>
                </a:solidFill>
                <a:latin typeface="Nunito"/>
                <a:ea typeface="Nunito"/>
                <a:cs typeface="Nunito"/>
                <a:sym typeface="Nunito"/>
              </a:rPr>
              <a:t>CCLI #11300910</a:t>
            </a:r>
            <a:endParaRPr sz="1200" b="1" i="0" u="none" strike="noStrike" cap="none">
              <a:solidFill>
                <a:srgbClr val="000000"/>
              </a:solidFill>
              <a:latin typeface="Nunito"/>
              <a:ea typeface="Nunito"/>
              <a:cs typeface="Nunito"/>
              <a:sym typeface="Nunito"/>
            </a:endParaRPr>
          </a:p>
        </p:txBody>
      </p:sp>
      <p:sp>
        <p:nvSpPr>
          <p:cNvPr id="594" name="Google Shape;594;g3f8905b92ef_0_290"/>
          <p:cNvSpPr txBox="1"/>
          <p:nvPr/>
        </p:nvSpPr>
        <p:spPr>
          <a:xfrm>
            <a:off x="-825" y="1355700"/>
            <a:ext cx="9144900" cy="3787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00000"/>
              </a:lnSpc>
              <a:spcBef>
                <a:spcPts val="0"/>
              </a:spcBef>
              <a:spcAft>
                <a:spcPts val="0"/>
              </a:spcAft>
              <a:buClr>
                <a:srgbClr val="000000"/>
              </a:buClr>
              <a:buSzPts val="5500"/>
              <a:buFont typeface="Arial"/>
              <a:buNone/>
            </a:pPr>
            <a:r>
              <a:rPr lang="en" sz="5500" b="1" i="0" u="none" strike="noStrike" cap="none">
                <a:solidFill>
                  <a:srgbClr val="FFFFFF"/>
                </a:solidFill>
                <a:latin typeface="Cabin"/>
                <a:ea typeface="Cabin"/>
                <a:cs typeface="Cabin"/>
                <a:sym typeface="Cabin"/>
              </a:rPr>
              <a:t>When peace like a river</a:t>
            </a:r>
            <a:endParaRPr sz="5500" b="1" i="0" u="none" strike="noStrike" cap="none">
              <a:solidFill>
                <a:srgbClr val="FFFFFF"/>
              </a:solidFill>
              <a:latin typeface="Cabin"/>
              <a:ea typeface="Cabin"/>
              <a:cs typeface="Cabin"/>
              <a:sym typeface="Cabin"/>
            </a:endParaRPr>
          </a:p>
          <a:p>
            <a:pPr marL="0" marR="43795" lvl="0" indent="0" algn="ctr" rtl="0">
              <a:lnSpc>
                <a:spcPct val="100000"/>
              </a:lnSpc>
              <a:spcBef>
                <a:spcPts val="0"/>
              </a:spcBef>
              <a:spcAft>
                <a:spcPts val="0"/>
              </a:spcAft>
              <a:buClr>
                <a:srgbClr val="000000"/>
              </a:buClr>
              <a:buSzPts val="5500"/>
              <a:buFont typeface="Arial"/>
              <a:buNone/>
            </a:pPr>
            <a:r>
              <a:rPr lang="en" sz="5500" b="1" i="0" u="none" strike="noStrike" cap="none">
                <a:solidFill>
                  <a:srgbClr val="FFFFFF"/>
                </a:solidFill>
                <a:latin typeface="Cabin"/>
                <a:ea typeface="Cabin"/>
                <a:cs typeface="Cabin"/>
                <a:sym typeface="Cabin"/>
              </a:rPr>
              <a:t>attendeth my way,</a:t>
            </a:r>
            <a:endParaRPr sz="5500" b="1" i="0" u="none" strike="noStrike" cap="none">
              <a:solidFill>
                <a:srgbClr val="FFFFFF"/>
              </a:solidFill>
              <a:latin typeface="Cabin"/>
              <a:ea typeface="Cabin"/>
              <a:cs typeface="Cabin"/>
              <a:sym typeface="Cabin"/>
            </a:endParaRPr>
          </a:p>
          <a:p>
            <a:pPr marL="0" marR="43795" lvl="0" indent="0" algn="ctr" rtl="0">
              <a:lnSpc>
                <a:spcPct val="100000"/>
              </a:lnSpc>
              <a:spcBef>
                <a:spcPts val="0"/>
              </a:spcBef>
              <a:spcAft>
                <a:spcPts val="0"/>
              </a:spcAft>
              <a:buClr>
                <a:srgbClr val="000000"/>
              </a:buClr>
              <a:buSzPts val="5500"/>
              <a:buFont typeface="Arial"/>
              <a:buNone/>
            </a:pPr>
            <a:r>
              <a:rPr lang="en" sz="5500" b="1" i="0" u="none" strike="noStrike" cap="none">
                <a:solidFill>
                  <a:srgbClr val="FFFFFF"/>
                </a:solidFill>
                <a:latin typeface="Cabin"/>
                <a:ea typeface="Cabin"/>
                <a:cs typeface="Cabin"/>
                <a:sym typeface="Cabin"/>
              </a:rPr>
              <a:t>When sorrows like</a:t>
            </a:r>
            <a:endParaRPr sz="5500" b="1" i="0" u="none" strike="noStrike" cap="none">
              <a:solidFill>
                <a:srgbClr val="FFFFFF"/>
              </a:solidFill>
              <a:latin typeface="Cabin"/>
              <a:ea typeface="Cabin"/>
              <a:cs typeface="Cabin"/>
              <a:sym typeface="Cabin"/>
            </a:endParaRPr>
          </a:p>
          <a:p>
            <a:pPr marL="0" marR="43795" lvl="0" indent="0" algn="ctr" rtl="0">
              <a:lnSpc>
                <a:spcPct val="100000"/>
              </a:lnSpc>
              <a:spcBef>
                <a:spcPts val="0"/>
              </a:spcBef>
              <a:spcAft>
                <a:spcPts val="0"/>
              </a:spcAft>
              <a:buClr>
                <a:srgbClr val="000000"/>
              </a:buClr>
              <a:buSzPts val="5500"/>
              <a:buFont typeface="Arial"/>
              <a:buNone/>
            </a:pPr>
            <a:r>
              <a:rPr lang="en" sz="5500" b="1" i="0" u="none" strike="noStrike" cap="none">
                <a:solidFill>
                  <a:srgbClr val="FFFFFF"/>
                </a:solidFill>
                <a:latin typeface="Cabin"/>
                <a:ea typeface="Cabin"/>
                <a:cs typeface="Cabin"/>
                <a:sym typeface="Cabin"/>
              </a:rPr>
              <a:t>sea billows roll –</a:t>
            </a:r>
            <a:endParaRPr sz="5500" b="1" i="0" u="none" strike="noStrike" cap="none">
              <a:solidFill>
                <a:srgbClr val="FFFFFF"/>
              </a:solidFill>
              <a:latin typeface="Cabin"/>
              <a:ea typeface="Cabin"/>
              <a:cs typeface="Cabin"/>
              <a:sym typeface="Cabin"/>
            </a:endParaRPr>
          </a:p>
        </p:txBody>
      </p:sp>
      <p:cxnSp>
        <p:nvCxnSpPr>
          <p:cNvPr id="595" name="Google Shape;595;g3f8905b92ef_0_290"/>
          <p:cNvCxnSpPr/>
          <p:nvPr/>
        </p:nvCxnSpPr>
        <p:spPr>
          <a:xfrm>
            <a:off x="0" y="1369725"/>
            <a:ext cx="9168900" cy="0"/>
          </a:xfrm>
          <a:prstGeom prst="straightConnector1">
            <a:avLst/>
          </a:prstGeom>
          <a:noFill/>
          <a:ln w="114300" cap="flat" cmpd="sng">
            <a:solidFill>
              <a:srgbClr val="FFFFFF"/>
            </a:solidFill>
            <a:prstDash val="solid"/>
            <a:round/>
            <a:headEnd type="none" w="sm" len="sm"/>
            <a:tailEnd type="none" w="sm" len="sm"/>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599"/>
        <p:cNvGrpSpPr/>
        <p:nvPr/>
      </p:nvGrpSpPr>
      <p:grpSpPr>
        <a:xfrm>
          <a:off x="0" y="0"/>
          <a:ext cx="0" cy="0"/>
          <a:chOff x="0" y="0"/>
          <a:chExt cx="0" cy="0"/>
        </a:xfrm>
      </p:grpSpPr>
      <p:pic>
        <p:nvPicPr>
          <p:cNvPr id="600" name="Google Shape;600;g3f8905b92ef_0_297"/>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01" name="Google Shape;601;g3f8905b92ef_0_297"/>
          <p:cNvSpPr txBox="1"/>
          <p:nvPr/>
        </p:nvSpPr>
        <p:spPr>
          <a:xfrm>
            <a:off x="50" y="-150"/>
            <a:ext cx="91440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Whatever my lot,</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0"/>
              </a:spcBef>
              <a:spcAft>
                <a:spcPts val="0"/>
              </a:spcAft>
              <a:buClr>
                <a:schemeClr val="dk1"/>
              </a:buClr>
              <a:buSzPts val="1100"/>
              <a:buFont typeface="Arial"/>
              <a:buNone/>
            </a:pPr>
            <a:r>
              <a:rPr lang="en" sz="5500" b="1" i="0" u="none" strike="noStrike" cap="none">
                <a:solidFill>
                  <a:schemeClr val="lt1"/>
                </a:solidFill>
                <a:latin typeface="Cabin"/>
                <a:ea typeface="Cabin"/>
                <a:cs typeface="Cabin"/>
                <a:sym typeface="Cabin"/>
              </a:rPr>
              <a:t>Thou hast taught me to say,</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“It is well,</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it is well with my soul.”</a:t>
            </a:r>
            <a:endParaRPr sz="5500" b="1" i="0" u="none" strike="noStrike" cap="none">
              <a:solidFill>
                <a:schemeClr val="lt1"/>
              </a:solidFill>
              <a:latin typeface="Cabin"/>
              <a:ea typeface="Cabin"/>
              <a:cs typeface="Cabin"/>
              <a:sym typeface="Cab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05"/>
        <p:cNvGrpSpPr/>
        <p:nvPr/>
      </p:nvGrpSpPr>
      <p:grpSpPr>
        <a:xfrm>
          <a:off x="0" y="0"/>
          <a:ext cx="0" cy="0"/>
          <a:chOff x="0" y="0"/>
          <a:chExt cx="0" cy="0"/>
        </a:xfrm>
      </p:grpSpPr>
      <p:pic>
        <p:nvPicPr>
          <p:cNvPr id="606" name="Google Shape;606;g3f8905b92ef_0_302"/>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07" name="Google Shape;607;g3f8905b92ef_0_302"/>
          <p:cNvSpPr txBox="1"/>
          <p:nvPr/>
        </p:nvSpPr>
        <p:spPr>
          <a:xfrm>
            <a:off x="349425" y="-150"/>
            <a:ext cx="87945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chemeClr val="dk1"/>
              </a:buClr>
              <a:buSzPts val="1100"/>
              <a:buFont typeface="Arial"/>
              <a:buNone/>
            </a:pPr>
            <a:r>
              <a:rPr lang="en" sz="5500" b="1" i="1" u="none" strike="noStrike" cap="none">
                <a:solidFill>
                  <a:schemeClr val="lt1"/>
                </a:solidFill>
                <a:latin typeface="Cabin"/>
                <a:ea typeface="Cabin"/>
                <a:cs typeface="Cabin"/>
                <a:sym typeface="Cabin"/>
              </a:rPr>
              <a:t>with my soul.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 with my soul.</a:t>
            </a:r>
            <a:endParaRPr sz="5500" b="1" i="1" u="none" strike="noStrike" cap="none">
              <a:solidFill>
                <a:schemeClr val="lt1"/>
              </a:solidFill>
              <a:latin typeface="Cabin"/>
              <a:ea typeface="Cabin"/>
              <a:cs typeface="Cabin"/>
              <a:sym typeface="Cabin"/>
            </a:endParaRPr>
          </a:p>
        </p:txBody>
      </p:sp>
      <p:cxnSp>
        <p:nvCxnSpPr>
          <p:cNvPr id="608" name="Google Shape;608;g3f8905b92ef_0_302"/>
          <p:cNvCxnSpPr/>
          <p:nvPr/>
        </p:nvCxnSpPr>
        <p:spPr>
          <a:xfrm>
            <a:off x="349425" y="-41925"/>
            <a:ext cx="0" cy="5227500"/>
          </a:xfrm>
          <a:prstGeom prst="straightConnector1">
            <a:avLst/>
          </a:prstGeom>
          <a:noFill/>
          <a:ln w="114300" cap="flat" cmpd="sng">
            <a:solidFill>
              <a:srgbClr val="FFFFFF"/>
            </a:solidFill>
            <a:prstDash val="solid"/>
            <a:round/>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12"/>
        <p:cNvGrpSpPr/>
        <p:nvPr/>
      </p:nvGrpSpPr>
      <p:grpSpPr>
        <a:xfrm>
          <a:off x="0" y="0"/>
          <a:ext cx="0" cy="0"/>
          <a:chOff x="0" y="0"/>
          <a:chExt cx="0" cy="0"/>
        </a:xfrm>
      </p:grpSpPr>
      <p:pic>
        <p:nvPicPr>
          <p:cNvPr id="613" name="Google Shape;613;g3f8905b92ef_0_308"/>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14" name="Google Shape;614;g3f8905b92ef_0_308"/>
          <p:cNvSpPr txBox="1"/>
          <p:nvPr/>
        </p:nvSpPr>
        <p:spPr>
          <a:xfrm>
            <a:off x="50" y="-150"/>
            <a:ext cx="91440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chemeClr val="dk1"/>
              </a:buClr>
              <a:buSzPts val="1100"/>
              <a:buFont typeface="Arial"/>
              <a:buNone/>
            </a:pPr>
            <a:r>
              <a:rPr lang="en" sz="5400" b="1" i="0" u="none" strike="noStrike" cap="none">
                <a:solidFill>
                  <a:schemeClr val="lt1"/>
                </a:solidFill>
                <a:latin typeface="Cabin"/>
                <a:ea typeface="Cabin"/>
                <a:cs typeface="Cabin"/>
                <a:sym typeface="Cabin"/>
              </a:rPr>
              <a:t>Though Satan should buffet, </a:t>
            </a:r>
            <a:r>
              <a:rPr lang="en" sz="5500" b="1" i="0" u="none" strike="noStrike" cap="none">
                <a:solidFill>
                  <a:schemeClr val="lt1"/>
                </a:solidFill>
                <a:latin typeface="Cabin"/>
                <a:ea typeface="Cabin"/>
                <a:cs typeface="Cabin"/>
                <a:sym typeface="Cabin"/>
              </a:rPr>
              <a:t>though trials should come</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Let this blessed</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0" u="none" strike="noStrike" cap="none">
                <a:solidFill>
                  <a:schemeClr val="lt1"/>
                </a:solidFill>
                <a:latin typeface="Cabin"/>
                <a:ea typeface="Cabin"/>
                <a:cs typeface="Cabin"/>
                <a:sym typeface="Cabin"/>
              </a:rPr>
              <a:t>assurance control,</a:t>
            </a:r>
            <a:endParaRPr sz="5500" b="1" i="0" u="none" strike="noStrike" cap="none">
              <a:solidFill>
                <a:schemeClr val="lt1"/>
              </a:solidFill>
              <a:latin typeface="Cabin"/>
              <a:ea typeface="Cabin"/>
              <a:cs typeface="Cabin"/>
              <a:sym typeface="Cab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18"/>
        <p:cNvGrpSpPr/>
        <p:nvPr/>
      </p:nvGrpSpPr>
      <p:grpSpPr>
        <a:xfrm>
          <a:off x="0" y="0"/>
          <a:ext cx="0" cy="0"/>
          <a:chOff x="0" y="0"/>
          <a:chExt cx="0" cy="0"/>
        </a:xfrm>
      </p:grpSpPr>
      <p:pic>
        <p:nvPicPr>
          <p:cNvPr id="619" name="Google Shape;619;g3f8905b92ef_0_313"/>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20" name="Google Shape;620;g3f8905b92ef_0_313"/>
          <p:cNvSpPr txBox="1"/>
          <p:nvPr/>
        </p:nvSpPr>
        <p:spPr>
          <a:xfrm>
            <a:off x="50" y="-150"/>
            <a:ext cx="91440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That Christ has regarded</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chemeClr val="dk1"/>
              </a:buClr>
              <a:buSzPts val="1100"/>
              <a:buFont typeface="Arial"/>
              <a:buNone/>
            </a:pPr>
            <a:r>
              <a:rPr lang="en" sz="5500" b="1" i="0" u="none" strike="noStrike" cap="none">
                <a:solidFill>
                  <a:schemeClr val="lt1"/>
                </a:solidFill>
                <a:latin typeface="Cabin"/>
                <a:ea typeface="Cabin"/>
                <a:cs typeface="Cabin"/>
                <a:sym typeface="Cabin"/>
              </a:rPr>
              <a:t>my helpless estate</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And has shed His</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0" u="none" strike="noStrike" cap="none">
                <a:solidFill>
                  <a:schemeClr val="lt1"/>
                </a:solidFill>
                <a:latin typeface="Cabin"/>
                <a:ea typeface="Cabin"/>
                <a:cs typeface="Cabin"/>
                <a:sym typeface="Cabin"/>
              </a:rPr>
              <a:t>own blood for my soul.</a:t>
            </a:r>
            <a:endParaRPr sz="5500" b="1" i="0" u="none" strike="noStrike" cap="none">
              <a:solidFill>
                <a:schemeClr val="lt1"/>
              </a:solidFill>
              <a:latin typeface="Cabin"/>
              <a:ea typeface="Cabin"/>
              <a:cs typeface="Cabin"/>
              <a:sym typeface="Cab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24"/>
        <p:cNvGrpSpPr/>
        <p:nvPr/>
      </p:nvGrpSpPr>
      <p:grpSpPr>
        <a:xfrm>
          <a:off x="0" y="0"/>
          <a:ext cx="0" cy="0"/>
          <a:chOff x="0" y="0"/>
          <a:chExt cx="0" cy="0"/>
        </a:xfrm>
      </p:grpSpPr>
      <p:pic>
        <p:nvPicPr>
          <p:cNvPr id="625" name="Google Shape;625;g3f8905b92ef_0_318"/>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26" name="Google Shape;626;g3f8905b92ef_0_318"/>
          <p:cNvSpPr txBox="1"/>
          <p:nvPr/>
        </p:nvSpPr>
        <p:spPr>
          <a:xfrm>
            <a:off x="349425" y="-150"/>
            <a:ext cx="87945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with my soul.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 with my soul.</a:t>
            </a:r>
            <a:endParaRPr sz="5500" b="1" i="1" u="none" strike="noStrike" cap="none">
              <a:solidFill>
                <a:schemeClr val="lt1"/>
              </a:solidFill>
              <a:latin typeface="Cabin"/>
              <a:ea typeface="Cabin"/>
              <a:cs typeface="Cabin"/>
              <a:sym typeface="Cabin"/>
            </a:endParaRPr>
          </a:p>
        </p:txBody>
      </p:sp>
      <p:cxnSp>
        <p:nvCxnSpPr>
          <p:cNvPr id="627" name="Google Shape;627;g3f8905b92ef_0_318"/>
          <p:cNvCxnSpPr/>
          <p:nvPr/>
        </p:nvCxnSpPr>
        <p:spPr>
          <a:xfrm>
            <a:off x="349425" y="-41925"/>
            <a:ext cx="0" cy="5227500"/>
          </a:xfrm>
          <a:prstGeom prst="straightConnector1">
            <a:avLst/>
          </a:prstGeom>
          <a:noFill/>
          <a:ln w="114300" cap="flat" cmpd="sng">
            <a:solidFill>
              <a:srgbClr val="FFFFFF"/>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31"/>
        <p:cNvGrpSpPr/>
        <p:nvPr/>
      </p:nvGrpSpPr>
      <p:grpSpPr>
        <a:xfrm>
          <a:off x="0" y="0"/>
          <a:ext cx="0" cy="0"/>
          <a:chOff x="0" y="0"/>
          <a:chExt cx="0" cy="0"/>
        </a:xfrm>
      </p:grpSpPr>
      <p:pic>
        <p:nvPicPr>
          <p:cNvPr id="632" name="Google Shape;632;g3f8905b92ef_0_324"/>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33" name="Google Shape;633;g3f8905b92ef_0_324"/>
          <p:cNvSpPr txBox="1"/>
          <p:nvPr/>
        </p:nvSpPr>
        <p:spPr>
          <a:xfrm>
            <a:off x="50" y="-150"/>
            <a:ext cx="91440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chemeClr val="dk1"/>
              </a:buClr>
              <a:buSzPts val="1100"/>
              <a:buFont typeface="Arial"/>
              <a:buNone/>
            </a:pPr>
            <a:r>
              <a:rPr lang="en" sz="5500" b="1" i="0" u="none" strike="noStrike" cap="none">
                <a:solidFill>
                  <a:schemeClr val="lt1"/>
                </a:solidFill>
                <a:latin typeface="Cabin"/>
                <a:ea typeface="Cabin"/>
                <a:cs typeface="Cabin"/>
                <a:sym typeface="Cabin"/>
              </a:rPr>
              <a:t>And, Lord, haste the day </a:t>
            </a:r>
            <a:r>
              <a:rPr lang="en" sz="5400" b="1" i="0" u="none" strike="noStrike" cap="none">
                <a:solidFill>
                  <a:schemeClr val="lt1"/>
                </a:solidFill>
                <a:latin typeface="Cabin"/>
                <a:ea typeface="Cabin"/>
                <a:cs typeface="Cabin"/>
                <a:sym typeface="Cabin"/>
              </a:rPr>
              <a:t>when my faith shall be sight,</a:t>
            </a:r>
            <a:endParaRPr sz="54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The clouds be rolled back</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0" u="none" strike="noStrike" cap="none">
                <a:solidFill>
                  <a:schemeClr val="lt1"/>
                </a:solidFill>
                <a:latin typeface="Cabin"/>
                <a:ea typeface="Cabin"/>
                <a:cs typeface="Cabin"/>
                <a:sym typeface="Cabin"/>
              </a:rPr>
              <a:t>as a scroll;</a:t>
            </a:r>
            <a:endParaRPr sz="5500" b="1" i="0" u="none" strike="noStrike" cap="none">
              <a:solidFill>
                <a:schemeClr val="lt1"/>
              </a:solidFill>
              <a:latin typeface="Cabin"/>
              <a:ea typeface="Cabin"/>
              <a:cs typeface="Cabin"/>
              <a:sym typeface="Cabi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37"/>
        <p:cNvGrpSpPr/>
        <p:nvPr/>
      </p:nvGrpSpPr>
      <p:grpSpPr>
        <a:xfrm>
          <a:off x="0" y="0"/>
          <a:ext cx="0" cy="0"/>
          <a:chOff x="0" y="0"/>
          <a:chExt cx="0" cy="0"/>
        </a:xfrm>
      </p:grpSpPr>
      <p:pic>
        <p:nvPicPr>
          <p:cNvPr id="638" name="Google Shape;638;g3f8905b92ef_0_329"/>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39" name="Google Shape;639;g3f8905b92ef_0_329"/>
          <p:cNvSpPr txBox="1"/>
          <p:nvPr/>
        </p:nvSpPr>
        <p:spPr>
          <a:xfrm>
            <a:off x="50" y="-150"/>
            <a:ext cx="91440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The trump shall resound</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chemeClr val="dk1"/>
              </a:buClr>
              <a:buSzPts val="1100"/>
              <a:buFont typeface="Arial"/>
              <a:buNone/>
            </a:pPr>
            <a:r>
              <a:rPr lang="en" sz="5400" b="1" i="0" u="none" strike="noStrike" cap="none">
                <a:solidFill>
                  <a:schemeClr val="lt1"/>
                </a:solidFill>
                <a:latin typeface="Cabin"/>
                <a:ea typeface="Cabin"/>
                <a:cs typeface="Cabin"/>
                <a:sym typeface="Cabin"/>
              </a:rPr>
              <a:t>and the Lord shall descend,</a:t>
            </a:r>
            <a:endParaRPr sz="54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0" u="none" strike="noStrike" cap="none">
                <a:solidFill>
                  <a:schemeClr val="lt1"/>
                </a:solidFill>
                <a:latin typeface="Cabin"/>
                <a:ea typeface="Cabin"/>
                <a:cs typeface="Cabin"/>
                <a:sym typeface="Cabin"/>
              </a:rPr>
              <a:t>“Even so” – it is well</a:t>
            </a:r>
            <a:endParaRPr sz="5500" b="1" i="0"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0" u="none" strike="noStrike" cap="none">
                <a:solidFill>
                  <a:schemeClr val="lt1"/>
                </a:solidFill>
                <a:latin typeface="Cabin"/>
                <a:ea typeface="Cabin"/>
                <a:cs typeface="Cabin"/>
                <a:sym typeface="Cabin"/>
              </a:rPr>
              <a:t>with my soul.</a:t>
            </a:r>
            <a:endParaRPr sz="5500" b="1" i="0" u="none" strike="noStrike" cap="none">
              <a:solidFill>
                <a:schemeClr val="lt1"/>
              </a:solidFill>
              <a:latin typeface="Cabin"/>
              <a:ea typeface="Cabin"/>
              <a:cs typeface="Cabin"/>
              <a:sym typeface="Cabi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43"/>
        <p:cNvGrpSpPr/>
        <p:nvPr/>
      </p:nvGrpSpPr>
      <p:grpSpPr>
        <a:xfrm>
          <a:off x="0" y="0"/>
          <a:ext cx="0" cy="0"/>
          <a:chOff x="0" y="0"/>
          <a:chExt cx="0" cy="0"/>
        </a:xfrm>
      </p:grpSpPr>
      <p:pic>
        <p:nvPicPr>
          <p:cNvPr id="644" name="Google Shape;644;g3f8905b92ef_0_334"/>
          <p:cNvPicPr preferRelativeResize="0"/>
          <p:nvPr/>
        </p:nvPicPr>
        <p:blipFill rotWithShape="1">
          <a:blip r:embed="rId3">
            <a:alphaModFix amt="75000"/>
          </a:blip>
          <a:srcRect/>
          <a:stretch/>
        </p:blipFill>
        <p:spPr>
          <a:xfrm>
            <a:off x="475" y="0"/>
            <a:ext cx="9144899" cy="5143501"/>
          </a:xfrm>
          <a:prstGeom prst="rect">
            <a:avLst/>
          </a:prstGeom>
          <a:noFill/>
          <a:ln>
            <a:noFill/>
          </a:ln>
        </p:spPr>
      </p:pic>
      <p:sp>
        <p:nvSpPr>
          <p:cNvPr id="645" name="Google Shape;645;g3f8905b92ef_0_334"/>
          <p:cNvSpPr txBox="1"/>
          <p:nvPr/>
        </p:nvSpPr>
        <p:spPr>
          <a:xfrm>
            <a:off x="349425" y="-150"/>
            <a:ext cx="8794500" cy="5143500"/>
          </a:xfrm>
          <a:prstGeom prst="rect">
            <a:avLst/>
          </a:prstGeom>
          <a:noFill/>
          <a:ln>
            <a:noFill/>
          </a:ln>
        </p:spPr>
        <p:txBody>
          <a:bodyPr spcFirstLastPara="1" wrap="square" lIns="91425" tIns="91425" rIns="91425" bIns="91425" anchor="ctr" anchorCtr="0">
            <a:noAutofit/>
          </a:bodyPr>
          <a:lstStyle/>
          <a:p>
            <a:pPr marL="0" marR="43795" lvl="0" indent="0" algn="ctr" rtl="0">
              <a:lnSpc>
                <a:spcPct val="115000"/>
              </a:lnSpc>
              <a:spcBef>
                <a:spcPts val="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with my soul.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a:t>
            </a:r>
            <a:endParaRPr sz="5500" b="1" i="1" u="none" strike="noStrike" cap="none">
              <a:solidFill>
                <a:schemeClr val="lt1"/>
              </a:solidFill>
              <a:latin typeface="Cabin"/>
              <a:ea typeface="Cabin"/>
              <a:cs typeface="Cabin"/>
              <a:sym typeface="Cabin"/>
            </a:endParaRPr>
          </a:p>
          <a:p>
            <a:pPr marL="0" marR="43795" lvl="0" indent="0" algn="ctr" rtl="0">
              <a:lnSpc>
                <a:spcPct val="115000"/>
              </a:lnSpc>
              <a:spcBef>
                <a:spcPts val="800"/>
              </a:spcBef>
              <a:spcAft>
                <a:spcPts val="800"/>
              </a:spcAft>
              <a:buClr>
                <a:srgbClr val="000000"/>
              </a:buClr>
              <a:buSzPts val="5500"/>
              <a:buFont typeface="Arial"/>
              <a:buNone/>
            </a:pPr>
            <a:r>
              <a:rPr lang="en" sz="5500" b="1" i="1" u="none" strike="noStrike" cap="none">
                <a:solidFill>
                  <a:schemeClr val="lt1"/>
                </a:solidFill>
                <a:latin typeface="Cabin"/>
                <a:ea typeface="Cabin"/>
                <a:cs typeface="Cabin"/>
                <a:sym typeface="Cabin"/>
              </a:rPr>
              <a:t>it is well with my soul.</a:t>
            </a:r>
            <a:endParaRPr sz="5500" b="1" i="1" u="none" strike="noStrike" cap="none">
              <a:solidFill>
                <a:schemeClr val="lt1"/>
              </a:solidFill>
              <a:latin typeface="Cabin"/>
              <a:ea typeface="Cabin"/>
              <a:cs typeface="Cabin"/>
              <a:sym typeface="Cabin"/>
            </a:endParaRPr>
          </a:p>
        </p:txBody>
      </p:sp>
      <p:cxnSp>
        <p:nvCxnSpPr>
          <p:cNvPr id="646" name="Google Shape;646;g3f8905b92ef_0_334"/>
          <p:cNvCxnSpPr/>
          <p:nvPr/>
        </p:nvCxnSpPr>
        <p:spPr>
          <a:xfrm>
            <a:off x="349425" y="-41925"/>
            <a:ext cx="0" cy="5227500"/>
          </a:xfrm>
          <a:prstGeom prst="straightConnector1">
            <a:avLst/>
          </a:prstGeom>
          <a:noFill/>
          <a:ln w="114300" cap="flat" cmpd="sng">
            <a:solidFill>
              <a:srgbClr val="FFFFFF"/>
            </a:solidFill>
            <a:prstDash val="solid"/>
            <a:round/>
            <a:headEnd type="none" w="sm" len="sm"/>
            <a:tailEnd type="none" w="sm" len="sm"/>
          </a:ln>
        </p:spPr>
      </p:cxnSp>
      <p:cxnSp>
        <p:nvCxnSpPr>
          <p:cNvPr id="647" name="Google Shape;647;g3f8905b92ef_0_334"/>
          <p:cNvCxnSpPr/>
          <p:nvPr/>
        </p:nvCxnSpPr>
        <p:spPr>
          <a:xfrm>
            <a:off x="578025" y="-41925"/>
            <a:ext cx="0" cy="5227500"/>
          </a:xfrm>
          <a:prstGeom prst="straightConnector1">
            <a:avLst/>
          </a:prstGeom>
          <a:noFill/>
          <a:ln w="114300" cap="flat" cmpd="sng">
            <a:solidFill>
              <a:srgbClr val="FFFFFF"/>
            </a:solidFill>
            <a:prstDash val="solid"/>
            <a:round/>
            <a:headEnd type="none" w="sm" len="sm"/>
            <a:tailEnd type="none" w="sm" len="sm"/>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1"/>
        <p:cNvGrpSpPr/>
        <p:nvPr/>
      </p:nvGrpSpPr>
      <p:grpSpPr>
        <a:xfrm>
          <a:off x="0" y="0"/>
          <a:ext cx="0" cy="0"/>
          <a:chOff x="0" y="0"/>
          <a:chExt cx="0" cy="0"/>
        </a:xfrm>
      </p:grpSpPr>
      <p:pic>
        <p:nvPicPr>
          <p:cNvPr id="652" name="Google Shape;652;p39"/>
          <p:cNvPicPr preferRelativeResize="0"/>
          <p:nvPr/>
        </p:nvPicPr>
        <p:blipFill rotWithShape="1">
          <a:blip r:embed="rId4">
            <a:alphaModFix/>
          </a:blip>
          <a:srcRect l="5621" t="3807" r="8829" b="10650"/>
          <a:stretch/>
        </p:blipFill>
        <p:spPr>
          <a:xfrm>
            <a:off x="6815399" y="3233663"/>
            <a:ext cx="2434949" cy="2044027"/>
          </a:xfrm>
          <a:prstGeom prst="rect">
            <a:avLst/>
          </a:prstGeom>
          <a:noFill/>
          <a:ln>
            <a:noFill/>
          </a:ln>
        </p:spPr>
      </p:pic>
      <p:sp>
        <p:nvSpPr>
          <p:cNvPr id="653" name="Google Shape;653;p39"/>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7"/>
        <p:cNvGrpSpPr/>
        <p:nvPr/>
      </p:nvGrpSpPr>
      <p:grpSpPr>
        <a:xfrm>
          <a:off x="0" y="0"/>
          <a:ext cx="0" cy="0"/>
          <a:chOff x="0" y="0"/>
          <a:chExt cx="0" cy="0"/>
        </a:xfrm>
      </p:grpSpPr>
      <p:sp>
        <p:nvSpPr>
          <p:cNvPr id="658" name="Google Shape;658;p40"/>
          <p:cNvSpPr txBox="1">
            <a:spLocks noGrp="1"/>
          </p:cNvSpPr>
          <p:nvPr>
            <p:ph type="subTitle" idx="1"/>
          </p:nvPr>
        </p:nvSpPr>
        <p:spPr>
          <a:xfrm>
            <a:off x="-998400" y="260450"/>
            <a:ext cx="8185800" cy="20319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SzPts val="2800"/>
              <a:buNone/>
            </a:pPr>
            <a:r>
              <a:rPr lang="en" sz="6000" b="1">
                <a:solidFill>
                  <a:schemeClr val="dk1"/>
                </a:solidFill>
                <a:latin typeface="Playfair Display"/>
                <a:ea typeface="Playfair Display"/>
                <a:cs typeface="Playfair Display"/>
                <a:sym typeface="Playfair Display"/>
              </a:rPr>
              <a:t>Closing Prayer </a:t>
            </a:r>
            <a:endParaRPr sz="6000" b="1">
              <a:solidFill>
                <a:schemeClr val="dk1"/>
              </a:solidFill>
              <a:latin typeface="Playfair Display"/>
              <a:ea typeface="Playfair Display"/>
              <a:cs typeface="Playfair Display"/>
              <a:sym typeface="Playfair Display"/>
            </a:endParaRPr>
          </a:p>
          <a:p>
            <a:pPr marL="0" lvl="0" indent="0" algn="ctr" rtl="0">
              <a:lnSpc>
                <a:spcPct val="100000"/>
              </a:lnSpc>
              <a:spcBef>
                <a:spcPts val="0"/>
              </a:spcBef>
              <a:spcAft>
                <a:spcPts val="0"/>
              </a:spcAft>
              <a:buSzPts val="2800"/>
              <a:buNone/>
            </a:pPr>
            <a:r>
              <a:rPr lang="en" sz="6000" b="1">
                <a:solidFill>
                  <a:schemeClr val="dk1"/>
                </a:solidFill>
                <a:latin typeface="Playfair Display"/>
                <a:ea typeface="Playfair Display"/>
                <a:cs typeface="Playfair Display"/>
                <a:sym typeface="Playfair Display"/>
              </a:rPr>
              <a:t>&amp; Benediction</a:t>
            </a:r>
            <a:endParaRPr sz="6000" b="1">
              <a:solidFill>
                <a:schemeClr val="dk1"/>
              </a:solidFill>
              <a:latin typeface="Playfair Display"/>
              <a:ea typeface="Playfair Display"/>
              <a:cs typeface="Playfair Display"/>
              <a:sym typeface="Playfair Display"/>
            </a:endParaRPr>
          </a:p>
        </p:txBody>
      </p:sp>
      <p:pic>
        <p:nvPicPr>
          <p:cNvPr id="659" name="Google Shape;659;p40"/>
          <p:cNvPicPr preferRelativeResize="0"/>
          <p:nvPr/>
        </p:nvPicPr>
        <p:blipFill rotWithShape="1">
          <a:blip r:embed="rId4">
            <a:alphaModFix/>
          </a:blip>
          <a:srcRect l="5621" t="3807" r="8829" b="10650"/>
          <a:stretch/>
        </p:blipFill>
        <p:spPr>
          <a:xfrm>
            <a:off x="6779875" y="3276800"/>
            <a:ext cx="2364127" cy="1984573"/>
          </a:xfrm>
          <a:prstGeom prst="rect">
            <a:avLst/>
          </a:prstGeom>
          <a:noFill/>
          <a:ln>
            <a:noFill/>
          </a:ln>
        </p:spPr>
      </p:pic>
      <p:sp>
        <p:nvSpPr>
          <p:cNvPr id="660" name="Google Shape;660;p40"/>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894</Words>
  <Application>Microsoft Office PowerPoint</Application>
  <PresentationFormat>On-screen Show (16:9)</PresentationFormat>
  <Paragraphs>118</Paragraphs>
  <Slides>26</Slides>
  <Notes>26</Notes>
  <HiddenSlides>2</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26</vt:i4>
      </vt:variant>
    </vt:vector>
  </HeadingPairs>
  <TitlesOfParts>
    <vt:vector size="37" baseType="lpstr">
      <vt:lpstr>Arial</vt:lpstr>
      <vt:lpstr>Krona One</vt:lpstr>
      <vt:lpstr>Cabin</vt:lpstr>
      <vt:lpstr>Calibri</vt:lpstr>
      <vt:lpstr>Playfair Display</vt:lpstr>
      <vt:lpstr>Nunito</vt:lpstr>
      <vt:lpstr>Cambria</vt:lpstr>
      <vt:lpstr>Georgia</vt:lpstr>
      <vt:lpstr>Simple Light</vt:lpstr>
      <vt:lpstr>Office Theme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ccc media</cp:lastModifiedBy>
  <cp:revision>1</cp:revision>
  <dcterms:modified xsi:type="dcterms:W3CDTF">2026-08-30T20:50:01Z</dcterms:modified>
</cp:coreProperties>
</file>