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2" r:id="rId2"/>
  </p:sldMasterIdLst>
  <p:notesMasterIdLst>
    <p:notesMasterId r:id="rId18"/>
  </p:notesMasterIdLst>
  <p:sldIdLst>
    <p:sldId id="285" r:id="rId3"/>
    <p:sldId id="286"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Lst>
  <p:sldSz cx="9144000" cy="5143500" type="screen16x9"/>
  <p:notesSz cx="6858000" cy="9144000"/>
  <p:embeddedFontLst>
    <p:embeddedFont>
      <p:font typeface="Georgia" panose="02040502050405020303" pitchFamily="18" charset="0"/>
      <p:regular r:id="rId19"/>
      <p:bold r:id="rId20"/>
      <p:italic r:id="rId21"/>
      <p:boldItalic r:id="rId22"/>
    </p:embeddedFont>
    <p:embeddedFont>
      <p:font typeface="Playfair Display" panose="00000500000000000000" pitchFamily="2"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592">
          <p15:clr>
            <a:srgbClr val="A4A3A4"/>
          </p15:clr>
        </p15:guide>
        <p15:guide id="3" orient="horz" pos="2376">
          <p15:clr>
            <a:srgbClr val="9AA0A6"/>
          </p15:clr>
        </p15:guide>
        <p15:guide id="4" orient="horz" pos="216">
          <p15:clr>
            <a:srgbClr val="9AA0A6"/>
          </p15:clr>
        </p15:guide>
        <p15:guide id="5" pos="144">
          <p15:clr>
            <a:srgbClr val="9AA0A6"/>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9" roundtripDataSignature="AMtx7mi5KUlnsPLu3RXUSebjTNCAILEao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9" d="100"/>
          <a:sy n="139" d="100"/>
        </p:scale>
        <p:origin x="804" y="126"/>
      </p:cViewPr>
      <p:guideLst>
        <p:guide orient="horz" pos="1620"/>
        <p:guide pos="2592"/>
        <p:guide orient="horz" pos="2376"/>
        <p:guide orient="horz" pos="216"/>
        <p:guide pos="1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font" Target="fonts/font8.fntdata"/><Relationship Id="rId93"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font" Target="fonts/font3.fntdata"/><Relationship Id="rId89"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7.fntdata"/><Relationship Id="rId92"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2.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6.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5.fntdata"/><Relationship Id="rId90"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3f600600648_0_1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6" name="Google Shape;356;g3f600600648_0_110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3fb829344e4_0_163: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4" name="Google Shape;364;g3fb829344e4_0_163: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5" name="Google Shape;365;g3fb829344e4_0_163: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3fb829344e4_0_173: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g3fb829344e4_0_173: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6" name="Google Shape;376;g3fb829344e4_0_173: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3fb829344e4_0_188: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g3fb829344e4_0_188: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 name="Google Shape;392;g3fb829344e4_0_188: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3fb829344e4_0_197: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g3fb829344e4_0_197: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2" name="Google Shape;402;g3fb829344e4_0_197: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3fb829344e4_0_209: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g3fb829344e4_0_209: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g3fb829344e4_0_209: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3fb829344e4_0_221: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7" name="Google Shape;427;g3fb829344e4_0_221: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g3fb829344e4_0_221: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3fb829344e4_0_238: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5" name="Google Shape;445;g3fb829344e4_0_238: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6" name="Google Shape;446;g3fb829344e4_0_238: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3fb829344e4_0_248: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6" name="Google Shape;456;g3fb829344e4_0_248: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7" name="Google Shape;457;g3fb829344e4_0_248: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3fb829344e4_0_260: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9" name="Google Shape;469;g3fb829344e4_0_260: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0" name="Google Shape;470;g3fb829344e4_0_260: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3fb829344e4_0_267: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7" name="Google Shape;477;g3fb829344e4_0_267: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8" name="Google Shape;478;g3fb829344e4_0_267: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3fb829344e4_0_279: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0" name="Google Shape;490;g3fb829344e4_0_279: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1" name="Google Shape;491;g3fb829344e4_0_279: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3fb829344e4_0_290: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g3fb829344e4_0_290: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3" name="Google Shape;503;g3fb829344e4_0_290: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3fb829344e4_0_306: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9" name="Google Shape;519;g3fb829344e4_0_306: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0" name="Google Shape;520;g3fb829344e4_0_306: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a:extLst>
            <a:ext uri="{FF2B5EF4-FFF2-40B4-BE49-F238E27FC236}">
              <a16:creationId xmlns:a16="http://schemas.microsoft.com/office/drawing/2014/main" id="{DD0DC95D-880F-DF00-81CD-4A94BD987FCB}"/>
            </a:ext>
          </a:extLst>
        </p:cNvPr>
        <p:cNvGrpSpPr/>
        <p:nvPr/>
      </p:nvGrpSpPr>
      <p:grpSpPr>
        <a:xfrm>
          <a:off x="0" y="0"/>
          <a:ext cx="0" cy="0"/>
          <a:chOff x="0" y="0"/>
          <a:chExt cx="0" cy="0"/>
        </a:xfrm>
      </p:grpSpPr>
      <p:sp>
        <p:nvSpPr>
          <p:cNvPr id="518" name="Google Shape;518;g3fb829344e4_0_306:notes">
            <a:extLst>
              <a:ext uri="{FF2B5EF4-FFF2-40B4-BE49-F238E27FC236}">
                <a16:creationId xmlns:a16="http://schemas.microsoft.com/office/drawing/2014/main" id="{0E4BBAEE-1A1C-15F9-AAB0-A19ACE399076}"/>
              </a:ext>
            </a:extLst>
          </p:cNvPr>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9" name="Google Shape;519;g3fb829344e4_0_306:notes">
            <a:extLst>
              <a:ext uri="{FF2B5EF4-FFF2-40B4-BE49-F238E27FC236}">
                <a16:creationId xmlns:a16="http://schemas.microsoft.com/office/drawing/2014/main" id="{185ACAF8-BF5D-146F-4EB4-A8CF9575B2C4}"/>
              </a:ext>
            </a:extLst>
          </p:cNvPr>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0" name="Google Shape;520;g3fb829344e4_0_306:notes">
            <a:extLst>
              <a:ext uri="{FF2B5EF4-FFF2-40B4-BE49-F238E27FC236}">
                <a16:creationId xmlns:a16="http://schemas.microsoft.com/office/drawing/2014/main" id="{D253914D-D076-ED91-A897-B6FE5312CDFC}"/>
              </a:ext>
            </a:extLst>
          </p:cNvPr>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15</a:t>
            </a:fld>
            <a:endParaRPr/>
          </a:p>
        </p:txBody>
      </p:sp>
    </p:spTree>
    <p:extLst>
      <p:ext uri="{BB962C8B-B14F-4D97-AF65-F5344CB8AC3E}">
        <p14:creationId xmlns:p14="http://schemas.microsoft.com/office/powerpoint/2010/main" val="4179058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4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sp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sp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2"/>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
        <p:cNvGrpSpPr/>
        <p:nvPr/>
      </p:nvGrpSpPr>
      <p:grpSpPr>
        <a:xfrm>
          <a:off x="0" y="0"/>
          <a:ext cx="0" cy="0"/>
          <a:chOff x="0" y="0"/>
          <a:chExt cx="0" cy="0"/>
        </a:xfrm>
      </p:grpSpPr>
      <p:sp>
        <p:nvSpPr>
          <p:cNvPr id="14" name="Google Shape;14;p43"/>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62"/>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sp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7" name="Google Shape;17;p62"/>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6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0" name="Google Shape;20;p6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sp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1" name="Google Shape;21;p63"/>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6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4" name="Google Shape;24;p64"/>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sp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5" name="Google Shape;25;p64"/>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sp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6" name="Google Shape;26;p64"/>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9" name="Google Shape;29;p65"/>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66"/>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sp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2" name="Google Shape;32;p66"/>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sp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3" name="Google Shape;33;p66"/>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4"/>
        <p:cNvGrpSpPr/>
        <p:nvPr/>
      </p:nvGrpSpPr>
      <p:grpSpPr>
        <a:xfrm>
          <a:off x="0" y="0"/>
          <a:ext cx="0" cy="0"/>
          <a:chOff x="0" y="0"/>
          <a:chExt cx="0" cy="0"/>
        </a:xfrm>
      </p:grpSpPr>
      <p:sp>
        <p:nvSpPr>
          <p:cNvPr id="35" name="Google Shape;35;p67"/>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sp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6" name="Google Shape;36;p67"/>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68"/>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68"/>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sp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0" name="Google Shape;40;p68"/>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sp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1" name="Google Shape;41;p68"/>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sp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2" name="Google Shape;42;p68"/>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69"/>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spAutoFit/>
          </a:bodyPr>
          <a:lstStyle>
            <a:lvl1pPr marL="457200" lvl="0" indent="-228600" algn="l">
              <a:lnSpc>
                <a:spcPct val="100000"/>
              </a:lnSpc>
              <a:spcBef>
                <a:spcPts val="0"/>
              </a:spcBef>
              <a:spcAft>
                <a:spcPts val="0"/>
              </a:spcAft>
              <a:buSzPts val="1800"/>
              <a:buNone/>
              <a:defRPr/>
            </a:lvl1pPr>
          </a:lstStyle>
          <a:p>
            <a:endParaRPr/>
          </a:p>
        </p:txBody>
      </p:sp>
      <p:sp>
        <p:nvSpPr>
          <p:cNvPr id="45" name="Google Shape;45;p69"/>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70"/>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sp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70"/>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sp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9" name="Google Shape;49;p70"/>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9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4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sp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4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sp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41"/>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7"/>
        <p:cNvGrpSpPr/>
        <p:nvPr/>
      </p:nvGrpSpPr>
      <p:grpSpPr>
        <a:xfrm>
          <a:off x="0" y="0"/>
          <a:ext cx="0" cy="0"/>
          <a:chOff x="0" y="0"/>
          <a:chExt cx="0" cy="0"/>
        </a:xfrm>
      </p:grpSpPr>
      <p:sp>
        <p:nvSpPr>
          <p:cNvPr id="358" name="Google Shape;358;g3f600600648_0_1109"/>
          <p:cNvSpPr txBox="1">
            <a:spLocks noGrp="1"/>
          </p:cNvSpPr>
          <p:nvPr>
            <p:ph type="subTitle" idx="1"/>
          </p:nvPr>
        </p:nvSpPr>
        <p:spPr>
          <a:xfrm>
            <a:off x="479100" y="259700"/>
            <a:ext cx="8185800" cy="1108200"/>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0"/>
              </a:spcBef>
              <a:spcAft>
                <a:spcPts val="0"/>
              </a:spcAft>
              <a:buSzPts val="2800"/>
              <a:buNone/>
            </a:pPr>
            <a:r>
              <a:rPr lang="en" sz="6000" b="1">
                <a:solidFill>
                  <a:schemeClr val="lt1"/>
                </a:solidFill>
                <a:latin typeface="Playfair Display"/>
                <a:ea typeface="Playfair Display"/>
                <a:cs typeface="Playfair Display"/>
                <a:sym typeface="Playfair Display"/>
              </a:rPr>
              <a:t>Community Greeting</a:t>
            </a:r>
            <a:endParaRPr sz="6000" b="1">
              <a:solidFill>
                <a:schemeClr val="lt1"/>
              </a:solidFill>
              <a:latin typeface="Playfair Display"/>
              <a:ea typeface="Playfair Display"/>
              <a:cs typeface="Playfair Display"/>
              <a:sym typeface="Playfair Display"/>
            </a:endParaRPr>
          </a:p>
        </p:txBody>
      </p:sp>
      <p:pic>
        <p:nvPicPr>
          <p:cNvPr id="359" name="Google Shape;359;g3f600600648_0_1109"/>
          <p:cNvPicPr preferRelativeResize="0"/>
          <p:nvPr/>
        </p:nvPicPr>
        <p:blipFill rotWithShape="1">
          <a:blip r:embed="rId4">
            <a:alphaModFix/>
          </a:blip>
          <a:srcRect l="5621" t="3807" r="8829" b="10650"/>
          <a:stretch/>
        </p:blipFill>
        <p:spPr>
          <a:xfrm>
            <a:off x="6780675" y="3021475"/>
            <a:ext cx="2437074" cy="2045809"/>
          </a:xfrm>
          <a:prstGeom prst="rect">
            <a:avLst/>
          </a:prstGeom>
          <a:noFill/>
          <a:ln>
            <a:noFill/>
          </a:ln>
        </p:spPr>
      </p:pic>
      <p:sp>
        <p:nvSpPr>
          <p:cNvPr id="360" name="Google Shape;360;g3f600600648_0_1109"/>
          <p:cNvSpPr txBox="1"/>
          <p:nvPr/>
        </p:nvSpPr>
        <p:spPr>
          <a:xfrm>
            <a:off x="5849700" y="4478025"/>
            <a:ext cx="33138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61" name="Google Shape;361;g3f600600648_0_1109"/>
          <p:cNvPicPr preferRelativeResize="0"/>
          <p:nvPr/>
        </p:nvPicPr>
        <p:blipFill rotWithShape="1">
          <a:blip r:embed="rId5">
            <a:alphaModFix/>
          </a:blip>
          <a:srcRect/>
          <a:stretch/>
        </p:blipFill>
        <p:spPr>
          <a:xfrm>
            <a:off x="-400525" y="-248550"/>
            <a:ext cx="9702325" cy="5473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43642"/>
        </a:solidFill>
        <a:effectLst/>
      </p:bgPr>
    </p:bg>
    <p:spTree>
      <p:nvGrpSpPr>
        <p:cNvPr id="1" name="Shape 366"/>
        <p:cNvGrpSpPr/>
        <p:nvPr/>
      </p:nvGrpSpPr>
      <p:grpSpPr>
        <a:xfrm>
          <a:off x="0" y="0"/>
          <a:ext cx="0" cy="0"/>
          <a:chOff x="0" y="0"/>
          <a:chExt cx="0" cy="0"/>
        </a:xfrm>
      </p:grpSpPr>
      <p:sp>
        <p:nvSpPr>
          <p:cNvPr id="367" name="Google Shape;367;g3fb829344e4_0_163"/>
          <p:cNvSpPr/>
          <p:nvPr/>
        </p:nvSpPr>
        <p:spPr>
          <a:xfrm>
            <a:off x="4087368" y="685800"/>
            <a:ext cx="960000" cy="960000"/>
          </a:xfrm>
          <a:prstGeom prst="ellipse">
            <a:avLst/>
          </a:prstGeom>
          <a:solidFill>
            <a:srgbClr val="D4A54A"/>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368" name="Google Shape;368;g3fb829344e4_0_163" descr="preencoded.png"/>
          <p:cNvPicPr preferRelativeResize="0"/>
          <p:nvPr/>
        </p:nvPicPr>
        <p:blipFill rotWithShape="1">
          <a:blip r:embed="rId3">
            <a:alphaModFix/>
          </a:blip>
          <a:srcRect/>
          <a:stretch/>
        </p:blipFill>
        <p:spPr>
          <a:xfrm>
            <a:off x="4327398" y="925830"/>
            <a:ext cx="480060" cy="480060"/>
          </a:xfrm>
          <a:prstGeom prst="rect">
            <a:avLst/>
          </a:prstGeom>
          <a:noFill/>
          <a:ln>
            <a:noFill/>
          </a:ln>
        </p:spPr>
      </p:pic>
      <p:sp>
        <p:nvSpPr>
          <p:cNvPr id="369" name="Google Shape;369;g3fb829344e4_0_163"/>
          <p:cNvSpPr txBox="1"/>
          <p:nvPr/>
        </p:nvSpPr>
        <p:spPr>
          <a:xfrm>
            <a:off x="411480" y="1783080"/>
            <a:ext cx="8318700" cy="8916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D4A54A"/>
              </a:buClr>
              <a:buSzPts val="5000"/>
              <a:buFont typeface="Georgia"/>
              <a:buNone/>
            </a:pPr>
            <a:r>
              <a:rPr lang="en" sz="5000" b="1" i="0" u="none" strike="noStrike" cap="none">
                <a:solidFill>
                  <a:srgbClr val="D4A54A"/>
                </a:solidFill>
                <a:latin typeface="Georgia"/>
                <a:ea typeface="Georgia"/>
                <a:cs typeface="Georgia"/>
                <a:sym typeface="Georgia"/>
              </a:rPr>
              <a:t>PHILADELPHIA</a:t>
            </a:r>
            <a:endParaRPr sz="5000" b="0" i="0" u="none" strike="noStrike" cap="none">
              <a:solidFill>
                <a:schemeClr val="dk1"/>
              </a:solidFill>
              <a:latin typeface="Calibri"/>
              <a:ea typeface="Calibri"/>
              <a:cs typeface="Calibri"/>
              <a:sym typeface="Calibri"/>
            </a:endParaRPr>
          </a:p>
        </p:txBody>
      </p:sp>
      <p:sp>
        <p:nvSpPr>
          <p:cNvPr id="370" name="Google Shape;370;g3fb829344e4_0_163"/>
          <p:cNvSpPr txBox="1"/>
          <p:nvPr/>
        </p:nvSpPr>
        <p:spPr>
          <a:xfrm>
            <a:off x="411480" y="2640330"/>
            <a:ext cx="8318700" cy="6858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F5F0E6"/>
              </a:buClr>
              <a:buSzPts val="3300"/>
              <a:buFont typeface="Georgia"/>
              <a:buNone/>
            </a:pPr>
            <a:r>
              <a:rPr lang="en" sz="3300" b="0" i="0" u="none" strike="noStrike" cap="none">
                <a:solidFill>
                  <a:srgbClr val="F5F0E6"/>
                </a:solidFill>
                <a:latin typeface="Georgia"/>
                <a:ea typeface="Georgia"/>
                <a:cs typeface="Georgia"/>
                <a:sym typeface="Georgia"/>
              </a:rPr>
              <a:t>The Church of Brotherly Love</a:t>
            </a:r>
            <a:endParaRPr sz="3300" b="0" i="0" u="none" strike="noStrike" cap="none">
              <a:solidFill>
                <a:schemeClr val="dk1"/>
              </a:solidFill>
              <a:latin typeface="Calibri"/>
              <a:ea typeface="Calibri"/>
              <a:cs typeface="Calibri"/>
              <a:sym typeface="Calibri"/>
            </a:endParaRPr>
          </a:p>
        </p:txBody>
      </p:sp>
      <p:sp>
        <p:nvSpPr>
          <p:cNvPr id="371" name="Google Shape;371;g3fb829344e4_0_163"/>
          <p:cNvSpPr txBox="1"/>
          <p:nvPr/>
        </p:nvSpPr>
        <p:spPr>
          <a:xfrm>
            <a:off x="411480" y="3429000"/>
            <a:ext cx="8318700" cy="4803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BFB6A8"/>
              </a:buClr>
              <a:buSzPts val="2400"/>
              <a:buFont typeface="Calibri"/>
              <a:buNone/>
            </a:pPr>
            <a:r>
              <a:rPr lang="en" sz="2400" b="0" i="0" u="none" strike="noStrike" cap="none">
                <a:solidFill>
                  <a:srgbClr val="BFB6A8"/>
                </a:solidFill>
                <a:latin typeface="Calibri"/>
                <a:ea typeface="Calibri"/>
                <a:cs typeface="Calibri"/>
                <a:sym typeface="Calibri"/>
              </a:rPr>
              <a:t>Revelation 3:7–13</a:t>
            </a:r>
            <a:endParaRPr sz="2400" b="0" i="0" u="none" strike="noStrike" cap="none">
              <a:solidFill>
                <a:schemeClr val="dk1"/>
              </a:solidFill>
              <a:latin typeface="Calibri"/>
              <a:ea typeface="Calibri"/>
              <a:cs typeface="Calibri"/>
              <a:sym typeface="Calibri"/>
            </a:endParaRPr>
          </a:p>
        </p:txBody>
      </p:sp>
      <p:sp>
        <p:nvSpPr>
          <p:cNvPr id="372" name="Google Shape;372;g3fb829344e4_0_163"/>
          <p:cNvSpPr txBox="1"/>
          <p:nvPr/>
        </p:nvSpPr>
        <p:spPr>
          <a:xfrm>
            <a:off x="411480" y="4697730"/>
            <a:ext cx="8318700" cy="274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BFB6A8"/>
              </a:buClr>
              <a:buSzPts val="1500"/>
              <a:buFont typeface="Calibri"/>
              <a:buNone/>
            </a:pPr>
            <a:r>
              <a:rPr lang="en" sz="1500" b="0" i="0" u="none" strike="noStrike" cap="none">
                <a:solidFill>
                  <a:srgbClr val="BFB6A8"/>
                </a:solidFill>
                <a:latin typeface="Calibri"/>
                <a:ea typeface="Calibri"/>
                <a:cs typeface="Calibri"/>
                <a:sym typeface="Calibri"/>
              </a:rPr>
              <a:t>The Seven Churches of Jesus  ·  Covington Community Church</a:t>
            </a:r>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43642"/>
        </a:solidFill>
        <a:effectLst/>
      </p:bgPr>
    </p:bg>
    <p:spTree>
      <p:nvGrpSpPr>
        <p:cNvPr id="1" name="Shape 377"/>
        <p:cNvGrpSpPr/>
        <p:nvPr/>
      </p:nvGrpSpPr>
      <p:grpSpPr>
        <a:xfrm>
          <a:off x="0" y="0"/>
          <a:ext cx="0" cy="0"/>
          <a:chOff x="0" y="0"/>
          <a:chExt cx="0" cy="0"/>
        </a:xfrm>
      </p:grpSpPr>
      <p:sp>
        <p:nvSpPr>
          <p:cNvPr id="378" name="Google Shape;378;g3fb829344e4_0_173"/>
          <p:cNvSpPr txBox="1"/>
          <p:nvPr/>
        </p:nvSpPr>
        <p:spPr>
          <a:xfrm>
            <a:off x="411480" y="342900"/>
            <a:ext cx="8318700" cy="5484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D4A54A"/>
              </a:buClr>
              <a:buSzPts val="3000"/>
              <a:buFont typeface="Georgia"/>
              <a:buNone/>
            </a:pPr>
            <a:r>
              <a:rPr lang="en" sz="3000" b="1" i="0" u="none" strike="noStrike" cap="none">
                <a:solidFill>
                  <a:srgbClr val="D4A54A"/>
                </a:solidFill>
                <a:latin typeface="Georgia"/>
                <a:ea typeface="Georgia"/>
                <a:cs typeface="Georgia"/>
                <a:sym typeface="Georgia"/>
              </a:rPr>
              <a:t>Something refreshing…</a:t>
            </a:r>
            <a:endParaRPr sz="3000" b="0" i="0" u="none" strike="noStrike" cap="none">
              <a:solidFill>
                <a:schemeClr val="dk1"/>
              </a:solidFill>
              <a:latin typeface="Calibri"/>
              <a:ea typeface="Calibri"/>
              <a:cs typeface="Calibri"/>
              <a:sym typeface="Calibri"/>
            </a:endParaRPr>
          </a:p>
        </p:txBody>
      </p:sp>
      <p:sp>
        <p:nvSpPr>
          <p:cNvPr id="379" name="Google Shape;379;g3fb829344e4_0_173"/>
          <p:cNvSpPr txBox="1"/>
          <p:nvPr/>
        </p:nvSpPr>
        <p:spPr>
          <a:xfrm>
            <a:off x="822960" y="1062990"/>
            <a:ext cx="2331600" cy="4803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BFB6A8"/>
              </a:buClr>
              <a:buSzPts val="2300"/>
              <a:buFont typeface="Georgia"/>
              <a:buNone/>
            </a:pPr>
            <a:r>
              <a:rPr lang="en" sz="2300" b="1" i="0" u="none" strike="noStrike" cap="none">
                <a:solidFill>
                  <a:srgbClr val="BFB6A8"/>
                </a:solidFill>
                <a:latin typeface="Georgia"/>
                <a:ea typeface="Georgia"/>
                <a:cs typeface="Georgia"/>
                <a:sym typeface="Georgia"/>
              </a:rPr>
              <a:t>Ephesus</a:t>
            </a:r>
            <a:endParaRPr sz="2300" b="0" i="0" u="none" strike="noStrike" cap="none">
              <a:solidFill>
                <a:schemeClr val="dk1"/>
              </a:solidFill>
              <a:latin typeface="Calibri"/>
              <a:ea typeface="Calibri"/>
              <a:cs typeface="Calibri"/>
              <a:sym typeface="Calibri"/>
            </a:endParaRPr>
          </a:p>
        </p:txBody>
      </p:sp>
      <p:sp>
        <p:nvSpPr>
          <p:cNvPr id="380" name="Google Shape;380;g3fb829344e4_0_173"/>
          <p:cNvSpPr txBox="1"/>
          <p:nvPr/>
        </p:nvSpPr>
        <p:spPr>
          <a:xfrm>
            <a:off x="3360420" y="1062990"/>
            <a:ext cx="5143500" cy="480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BFB6A8"/>
              </a:buClr>
              <a:buSzPts val="2300"/>
              <a:buFont typeface="Calibri"/>
              <a:buNone/>
            </a:pPr>
            <a:r>
              <a:rPr lang="en" sz="2300" b="0" i="0" u="none" strike="noStrike" cap="none">
                <a:solidFill>
                  <a:srgbClr val="BFB6A8"/>
                </a:solidFill>
                <a:latin typeface="Calibri"/>
                <a:ea typeface="Calibri"/>
                <a:cs typeface="Calibri"/>
                <a:sym typeface="Calibri"/>
              </a:rPr>
              <a:t>lost its first love</a:t>
            </a:r>
            <a:endParaRPr sz="2300" b="0" i="0" u="none" strike="noStrike" cap="none">
              <a:solidFill>
                <a:schemeClr val="dk1"/>
              </a:solidFill>
              <a:latin typeface="Calibri"/>
              <a:ea typeface="Calibri"/>
              <a:cs typeface="Calibri"/>
              <a:sym typeface="Calibri"/>
            </a:endParaRPr>
          </a:p>
        </p:txBody>
      </p:sp>
      <p:sp>
        <p:nvSpPr>
          <p:cNvPr id="381" name="Google Shape;381;g3fb829344e4_0_173"/>
          <p:cNvSpPr txBox="1"/>
          <p:nvPr/>
        </p:nvSpPr>
        <p:spPr>
          <a:xfrm>
            <a:off x="822960" y="1645920"/>
            <a:ext cx="2331600" cy="4803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BFB6A8"/>
              </a:buClr>
              <a:buSzPts val="2300"/>
              <a:buFont typeface="Georgia"/>
              <a:buNone/>
            </a:pPr>
            <a:r>
              <a:rPr lang="en" sz="2300" b="1" i="0" u="none" strike="noStrike" cap="none">
                <a:solidFill>
                  <a:srgbClr val="BFB6A8"/>
                </a:solidFill>
                <a:latin typeface="Georgia"/>
                <a:ea typeface="Georgia"/>
                <a:cs typeface="Georgia"/>
                <a:sym typeface="Georgia"/>
              </a:rPr>
              <a:t>Pergamum</a:t>
            </a:r>
            <a:endParaRPr sz="2300" b="0" i="0" u="none" strike="noStrike" cap="none">
              <a:solidFill>
                <a:schemeClr val="dk1"/>
              </a:solidFill>
              <a:latin typeface="Calibri"/>
              <a:ea typeface="Calibri"/>
              <a:cs typeface="Calibri"/>
              <a:sym typeface="Calibri"/>
            </a:endParaRPr>
          </a:p>
        </p:txBody>
      </p:sp>
      <p:sp>
        <p:nvSpPr>
          <p:cNvPr id="382" name="Google Shape;382;g3fb829344e4_0_173"/>
          <p:cNvSpPr txBox="1"/>
          <p:nvPr/>
        </p:nvSpPr>
        <p:spPr>
          <a:xfrm>
            <a:off x="3360420" y="1645920"/>
            <a:ext cx="5143500" cy="480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BFB6A8"/>
              </a:buClr>
              <a:buSzPts val="2300"/>
              <a:buFont typeface="Calibri"/>
              <a:buNone/>
            </a:pPr>
            <a:r>
              <a:rPr lang="en" sz="2300" b="0" i="0" u="none" strike="noStrike" cap="none">
                <a:solidFill>
                  <a:srgbClr val="BFB6A8"/>
                </a:solidFill>
                <a:latin typeface="Calibri"/>
                <a:ea typeface="Calibri"/>
                <a:cs typeface="Calibri"/>
                <a:sym typeface="Calibri"/>
              </a:rPr>
              <a:t>compromised</a:t>
            </a:r>
            <a:endParaRPr sz="2300" b="0" i="0" u="none" strike="noStrike" cap="none">
              <a:solidFill>
                <a:schemeClr val="dk1"/>
              </a:solidFill>
              <a:latin typeface="Calibri"/>
              <a:ea typeface="Calibri"/>
              <a:cs typeface="Calibri"/>
              <a:sym typeface="Calibri"/>
            </a:endParaRPr>
          </a:p>
        </p:txBody>
      </p:sp>
      <p:sp>
        <p:nvSpPr>
          <p:cNvPr id="383" name="Google Shape;383;g3fb829344e4_0_173"/>
          <p:cNvSpPr txBox="1"/>
          <p:nvPr/>
        </p:nvSpPr>
        <p:spPr>
          <a:xfrm>
            <a:off x="822960" y="2228850"/>
            <a:ext cx="2331600" cy="4803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BFB6A8"/>
              </a:buClr>
              <a:buSzPts val="2300"/>
              <a:buFont typeface="Georgia"/>
              <a:buNone/>
            </a:pPr>
            <a:r>
              <a:rPr lang="en" sz="2300" b="1" i="0" u="none" strike="noStrike" cap="none">
                <a:solidFill>
                  <a:srgbClr val="BFB6A8"/>
                </a:solidFill>
                <a:latin typeface="Georgia"/>
                <a:ea typeface="Georgia"/>
                <a:cs typeface="Georgia"/>
                <a:sym typeface="Georgia"/>
              </a:rPr>
              <a:t>Thyatira</a:t>
            </a:r>
            <a:endParaRPr sz="2300" b="0" i="0" u="none" strike="noStrike" cap="none">
              <a:solidFill>
                <a:schemeClr val="dk1"/>
              </a:solidFill>
              <a:latin typeface="Calibri"/>
              <a:ea typeface="Calibri"/>
              <a:cs typeface="Calibri"/>
              <a:sym typeface="Calibri"/>
            </a:endParaRPr>
          </a:p>
        </p:txBody>
      </p:sp>
      <p:sp>
        <p:nvSpPr>
          <p:cNvPr id="384" name="Google Shape;384;g3fb829344e4_0_173"/>
          <p:cNvSpPr txBox="1"/>
          <p:nvPr/>
        </p:nvSpPr>
        <p:spPr>
          <a:xfrm>
            <a:off x="3360420" y="2228850"/>
            <a:ext cx="5143500" cy="480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BFB6A8"/>
              </a:buClr>
              <a:buSzPts val="2300"/>
              <a:buFont typeface="Calibri"/>
              <a:buNone/>
            </a:pPr>
            <a:r>
              <a:rPr lang="en" sz="2300" b="0" i="0" u="none" strike="noStrike" cap="none">
                <a:solidFill>
                  <a:srgbClr val="BFB6A8"/>
                </a:solidFill>
                <a:latin typeface="Calibri"/>
                <a:ea typeface="Calibri"/>
                <a:cs typeface="Calibri"/>
                <a:sym typeface="Calibri"/>
              </a:rPr>
              <a:t>tolerated what it never should</a:t>
            </a:r>
            <a:endParaRPr sz="2300" b="0" i="0" u="none" strike="noStrike" cap="none">
              <a:solidFill>
                <a:schemeClr val="dk1"/>
              </a:solidFill>
              <a:latin typeface="Calibri"/>
              <a:ea typeface="Calibri"/>
              <a:cs typeface="Calibri"/>
              <a:sym typeface="Calibri"/>
            </a:endParaRPr>
          </a:p>
        </p:txBody>
      </p:sp>
      <p:sp>
        <p:nvSpPr>
          <p:cNvPr id="385" name="Google Shape;385;g3fb829344e4_0_173"/>
          <p:cNvSpPr txBox="1"/>
          <p:nvPr/>
        </p:nvSpPr>
        <p:spPr>
          <a:xfrm>
            <a:off x="822960" y="2811780"/>
            <a:ext cx="2331600" cy="4803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BFB6A8"/>
              </a:buClr>
              <a:buSzPts val="2300"/>
              <a:buFont typeface="Georgia"/>
              <a:buNone/>
            </a:pPr>
            <a:r>
              <a:rPr lang="en" sz="2300" b="1" i="0" u="none" strike="noStrike" cap="none">
                <a:solidFill>
                  <a:srgbClr val="BFB6A8"/>
                </a:solidFill>
                <a:latin typeface="Georgia"/>
                <a:ea typeface="Georgia"/>
                <a:cs typeface="Georgia"/>
                <a:sym typeface="Georgia"/>
              </a:rPr>
              <a:t>Sardis</a:t>
            </a:r>
            <a:endParaRPr sz="2300" b="0" i="0" u="none" strike="noStrike" cap="none">
              <a:solidFill>
                <a:schemeClr val="dk1"/>
              </a:solidFill>
              <a:latin typeface="Calibri"/>
              <a:ea typeface="Calibri"/>
              <a:cs typeface="Calibri"/>
              <a:sym typeface="Calibri"/>
            </a:endParaRPr>
          </a:p>
        </p:txBody>
      </p:sp>
      <p:sp>
        <p:nvSpPr>
          <p:cNvPr id="386" name="Google Shape;386;g3fb829344e4_0_173"/>
          <p:cNvSpPr txBox="1"/>
          <p:nvPr/>
        </p:nvSpPr>
        <p:spPr>
          <a:xfrm>
            <a:off x="3360420" y="2811780"/>
            <a:ext cx="5143500" cy="480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BFB6A8"/>
              </a:buClr>
              <a:buSzPts val="2300"/>
              <a:buFont typeface="Calibri"/>
              <a:buNone/>
            </a:pPr>
            <a:r>
              <a:rPr lang="en" sz="2300" b="0" i="0" u="none" strike="noStrike" cap="none">
                <a:solidFill>
                  <a:srgbClr val="BFB6A8"/>
                </a:solidFill>
                <a:latin typeface="Calibri"/>
                <a:ea typeface="Calibri"/>
                <a:cs typeface="Calibri"/>
                <a:sym typeface="Calibri"/>
              </a:rPr>
              <a:t>“you are dead”</a:t>
            </a:r>
            <a:endParaRPr sz="2300" b="0" i="0" u="none" strike="noStrike" cap="none">
              <a:solidFill>
                <a:schemeClr val="dk1"/>
              </a:solidFill>
              <a:latin typeface="Calibri"/>
              <a:ea typeface="Calibri"/>
              <a:cs typeface="Calibri"/>
              <a:sym typeface="Calibri"/>
            </a:endParaRPr>
          </a:p>
        </p:txBody>
      </p:sp>
      <p:sp>
        <p:nvSpPr>
          <p:cNvPr id="387" name="Google Shape;387;g3fb829344e4_0_173"/>
          <p:cNvSpPr/>
          <p:nvPr/>
        </p:nvSpPr>
        <p:spPr>
          <a:xfrm>
            <a:off x="685800" y="3531870"/>
            <a:ext cx="7770000" cy="1028700"/>
          </a:xfrm>
          <a:prstGeom prst="roundRect">
            <a:avLst>
              <a:gd name="adj" fmla="val 10000"/>
            </a:avLst>
          </a:prstGeom>
          <a:solidFill>
            <a:srgbClr val="D4A54A"/>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88" name="Google Shape;388;g3fb829344e4_0_173"/>
          <p:cNvSpPr txBox="1"/>
          <p:nvPr/>
        </p:nvSpPr>
        <p:spPr>
          <a:xfrm>
            <a:off x="822960" y="3531870"/>
            <a:ext cx="7495800" cy="10287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243642"/>
              </a:buClr>
              <a:buSzPts val="2600"/>
              <a:buFont typeface="Georgia"/>
              <a:buNone/>
            </a:pPr>
            <a:r>
              <a:rPr lang="en" sz="2600" b="1" i="0" u="none" strike="noStrike" cap="none">
                <a:solidFill>
                  <a:srgbClr val="243642"/>
                </a:solidFill>
                <a:latin typeface="Georgia"/>
                <a:ea typeface="Georgia"/>
                <a:cs typeface="Georgia"/>
                <a:sym typeface="Georgia"/>
              </a:rPr>
              <a:t>Philadelphia</a:t>
            </a:r>
            <a:r>
              <a:rPr lang="en" sz="2600" b="0" i="0" u="none" strike="noStrike" cap="none">
                <a:solidFill>
                  <a:srgbClr val="243642"/>
                </a:solidFill>
                <a:latin typeface="Georgia"/>
                <a:ea typeface="Georgia"/>
                <a:cs typeface="Georgia"/>
                <a:sym typeface="Georgia"/>
              </a:rPr>
              <a:t>  —  Jesus does not rebuke this church.</a:t>
            </a:r>
            <a:endParaRPr sz="260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43642"/>
        </a:solidFill>
        <a:effectLst/>
      </p:bgPr>
    </p:bg>
    <p:spTree>
      <p:nvGrpSpPr>
        <p:cNvPr id="1" name="Shape 393"/>
        <p:cNvGrpSpPr/>
        <p:nvPr/>
      </p:nvGrpSpPr>
      <p:grpSpPr>
        <a:xfrm>
          <a:off x="0" y="0"/>
          <a:ext cx="0" cy="0"/>
          <a:chOff x="0" y="0"/>
          <a:chExt cx="0" cy="0"/>
        </a:xfrm>
      </p:grpSpPr>
      <p:sp>
        <p:nvSpPr>
          <p:cNvPr id="394" name="Google Shape;394;g3fb829344e4_0_188"/>
          <p:cNvSpPr/>
          <p:nvPr/>
        </p:nvSpPr>
        <p:spPr>
          <a:xfrm>
            <a:off x="548640" y="548640"/>
            <a:ext cx="8044500" cy="2400300"/>
          </a:xfrm>
          <a:prstGeom prst="rect">
            <a:avLst/>
          </a:prstGeom>
          <a:solidFill>
            <a:srgbClr val="2F445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95" name="Google Shape;395;g3fb829344e4_0_188"/>
          <p:cNvSpPr txBox="1"/>
          <p:nvPr/>
        </p:nvSpPr>
        <p:spPr>
          <a:xfrm>
            <a:off x="822960" y="685800"/>
            <a:ext cx="7495800" cy="17145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F5F0E6"/>
              </a:buClr>
              <a:buSzPts val="3000"/>
              <a:buFont typeface="Georgia"/>
              <a:buNone/>
            </a:pPr>
            <a:r>
              <a:rPr lang="en" sz="3000" b="0" i="1" u="none" strike="noStrike" cap="none">
                <a:solidFill>
                  <a:srgbClr val="F5F0E6"/>
                </a:solidFill>
                <a:latin typeface="Georgia"/>
                <a:ea typeface="Georgia"/>
                <a:cs typeface="Georgia"/>
                <a:sym typeface="Georgia"/>
              </a:rPr>
              <a:t>“I know that you have little strength, </a:t>
            </a:r>
            <a:r>
              <a:rPr lang="en" sz="3000" b="1" i="1" u="none" strike="noStrike" cap="none">
                <a:solidFill>
                  <a:srgbClr val="D4A54A"/>
                </a:solidFill>
                <a:latin typeface="Georgia"/>
                <a:ea typeface="Georgia"/>
                <a:cs typeface="Georgia"/>
                <a:sym typeface="Georgia"/>
              </a:rPr>
              <a:t>yet</a:t>
            </a:r>
            <a:r>
              <a:rPr lang="en" sz="3000" b="0" i="1" u="none" strike="noStrike" cap="none">
                <a:solidFill>
                  <a:srgbClr val="F5F0E6"/>
                </a:solidFill>
                <a:latin typeface="Georgia"/>
                <a:ea typeface="Georgia"/>
                <a:cs typeface="Georgia"/>
                <a:sym typeface="Georgia"/>
              </a:rPr>
              <a:t> you have kept my word and have not denied my name.”</a:t>
            </a:r>
            <a:endParaRPr sz="3000" b="0" i="0" u="none" strike="noStrike" cap="none">
              <a:solidFill>
                <a:schemeClr val="dk1"/>
              </a:solidFill>
              <a:latin typeface="Calibri"/>
              <a:ea typeface="Calibri"/>
              <a:cs typeface="Calibri"/>
              <a:sym typeface="Calibri"/>
            </a:endParaRPr>
          </a:p>
        </p:txBody>
      </p:sp>
      <p:sp>
        <p:nvSpPr>
          <p:cNvPr id="396" name="Google Shape;396;g3fb829344e4_0_188"/>
          <p:cNvSpPr txBox="1"/>
          <p:nvPr/>
        </p:nvSpPr>
        <p:spPr>
          <a:xfrm>
            <a:off x="822960" y="2468880"/>
            <a:ext cx="7495800" cy="4116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Clr>
                <a:srgbClr val="BFB6A8"/>
              </a:buClr>
              <a:buSzPts val="2300"/>
              <a:buFont typeface="Calibri"/>
              <a:buNone/>
            </a:pPr>
            <a:r>
              <a:rPr lang="en" sz="2300" b="0" i="0" u="none" strike="noStrike" cap="none">
                <a:solidFill>
                  <a:srgbClr val="BFB6A8"/>
                </a:solidFill>
                <a:latin typeface="Calibri"/>
                <a:ea typeface="Calibri"/>
                <a:cs typeface="Calibri"/>
                <a:sym typeface="Calibri"/>
              </a:rPr>
              <a:t>— Revelation 3:8</a:t>
            </a:r>
            <a:endParaRPr sz="2300" b="0" i="0" u="none" strike="noStrike" cap="none">
              <a:solidFill>
                <a:schemeClr val="dk1"/>
              </a:solidFill>
              <a:latin typeface="Calibri"/>
              <a:ea typeface="Calibri"/>
              <a:cs typeface="Calibri"/>
              <a:sym typeface="Calibri"/>
            </a:endParaRPr>
          </a:p>
        </p:txBody>
      </p:sp>
      <p:sp>
        <p:nvSpPr>
          <p:cNvPr id="397" name="Google Shape;397;g3fb829344e4_0_188"/>
          <p:cNvSpPr txBox="1"/>
          <p:nvPr/>
        </p:nvSpPr>
        <p:spPr>
          <a:xfrm>
            <a:off x="548640" y="3291840"/>
            <a:ext cx="3977700" cy="6171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Clr>
                <a:srgbClr val="BFB6A8"/>
              </a:buClr>
              <a:buSzPts val="3300"/>
              <a:buFont typeface="Georgia"/>
              <a:buNone/>
            </a:pPr>
            <a:r>
              <a:rPr lang="en" sz="3300" b="0" i="0" u="none" strike="noStrike" cap="none">
                <a:solidFill>
                  <a:srgbClr val="BFB6A8"/>
                </a:solidFill>
                <a:latin typeface="Georgia"/>
                <a:ea typeface="Georgia"/>
                <a:cs typeface="Georgia"/>
                <a:sym typeface="Georgia"/>
              </a:rPr>
              <a:t>Little strength.</a:t>
            </a:r>
            <a:endParaRPr sz="3300" b="0" i="0" u="none" strike="noStrike" cap="none">
              <a:solidFill>
                <a:schemeClr val="dk1"/>
              </a:solidFill>
              <a:latin typeface="Calibri"/>
              <a:ea typeface="Calibri"/>
              <a:cs typeface="Calibri"/>
              <a:sym typeface="Calibri"/>
            </a:endParaRPr>
          </a:p>
        </p:txBody>
      </p:sp>
      <p:sp>
        <p:nvSpPr>
          <p:cNvPr id="398" name="Google Shape;398;g3fb829344e4_0_188"/>
          <p:cNvSpPr txBox="1"/>
          <p:nvPr/>
        </p:nvSpPr>
        <p:spPr>
          <a:xfrm>
            <a:off x="4732020" y="3291840"/>
            <a:ext cx="3977700" cy="6171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rgbClr val="D4A54A"/>
              </a:buClr>
              <a:buSzPts val="3300"/>
              <a:buFont typeface="Georgia"/>
              <a:buNone/>
            </a:pPr>
            <a:r>
              <a:rPr lang="en" sz="3300" b="1" i="0" u="none" strike="noStrike" cap="none">
                <a:solidFill>
                  <a:srgbClr val="D4A54A"/>
                </a:solidFill>
                <a:latin typeface="Georgia"/>
                <a:ea typeface="Georgia"/>
                <a:cs typeface="Georgia"/>
                <a:sym typeface="Georgia"/>
              </a:rPr>
              <a:t>Great faith.</a:t>
            </a:r>
            <a:endParaRPr sz="3300" b="0"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43642"/>
        </a:solidFill>
        <a:effectLst/>
      </p:bgPr>
    </p:bg>
    <p:spTree>
      <p:nvGrpSpPr>
        <p:cNvPr id="1" name="Shape 403"/>
        <p:cNvGrpSpPr/>
        <p:nvPr/>
      </p:nvGrpSpPr>
      <p:grpSpPr>
        <a:xfrm>
          <a:off x="0" y="0"/>
          <a:ext cx="0" cy="0"/>
          <a:chOff x="0" y="0"/>
          <a:chExt cx="0" cy="0"/>
        </a:xfrm>
      </p:grpSpPr>
      <p:sp>
        <p:nvSpPr>
          <p:cNvPr id="404" name="Google Shape;404;g3fb829344e4_0_197"/>
          <p:cNvSpPr txBox="1"/>
          <p:nvPr/>
        </p:nvSpPr>
        <p:spPr>
          <a:xfrm>
            <a:off x="411480" y="411480"/>
            <a:ext cx="8318700" cy="3429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D4A54A"/>
              </a:buClr>
              <a:buSzPts val="1700"/>
              <a:buFont typeface="Calibri"/>
              <a:buNone/>
            </a:pPr>
            <a:r>
              <a:rPr lang="en" sz="1700" b="1" i="0" u="none" strike="noStrike" cap="none">
                <a:solidFill>
                  <a:srgbClr val="D4A54A"/>
                </a:solidFill>
                <a:latin typeface="Calibri"/>
                <a:ea typeface="Calibri"/>
                <a:cs typeface="Calibri"/>
                <a:sym typeface="Calibri"/>
              </a:rPr>
              <a:t>WORD STUDY</a:t>
            </a:r>
            <a:endParaRPr sz="1700" b="0" i="0" u="none" strike="noStrike" cap="none">
              <a:solidFill>
                <a:schemeClr val="dk1"/>
              </a:solidFill>
              <a:latin typeface="Calibri"/>
              <a:ea typeface="Calibri"/>
              <a:cs typeface="Calibri"/>
              <a:sym typeface="Calibri"/>
            </a:endParaRPr>
          </a:p>
        </p:txBody>
      </p:sp>
      <p:sp>
        <p:nvSpPr>
          <p:cNvPr id="405" name="Google Shape;405;g3fb829344e4_0_197"/>
          <p:cNvSpPr txBox="1"/>
          <p:nvPr/>
        </p:nvSpPr>
        <p:spPr>
          <a:xfrm>
            <a:off x="411480" y="822960"/>
            <a:ext cx="8318700" cy="8232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F5F0E6"/>
              </a:buClr>
              <a:buSzPts val="4500"/>
              <a:buFont typeface="Georgia"/>
              <a:buNone/>
            </a:pPr>
            <a:r>
              <a:rPr lang="en" sz="4500" b="1" i="0" u="none" strike="noStrike" cap="none">
                <a:solidFill>
                  <a:srgbClr val="F5F0E6"/>
                </a:solidFill>
                <a:latin typeface="Georgia"/>
                <a:ea typeface="Georgia"/>
                <a:cs typeface="Georgia"/>
                <a:sym typeface="Georgia"/>
              </a:rPr>
              <a:t>Philadelphia</a:t>
            </a:r>
            <a:endParaRPr sz="4500" b="0" i="0" u="none" strike="noStrike" cap="none">
              <a:solidFill>
                <a:schemeClr val="dk1"/>
              </a:solidFill>
              <a:latin typeface="Calibri"/>
              <a:ea typeface="Calibri"/>
              <a:cs typeface="Calibri"/>
              <a:sym typeface="Calibri"/>
            </a:endParaRPr>
          </a:p>
        </p:txBody>
      </p:sp>
      <p:sp>
        <p:nvSpPr>
          <p:cNvPr id="406" name="Google Shape;406;g3fb829344e4_0_197"/>
          <p:cNvSpPr/>
          <p:nvPr/>
        </p:nvSpPr>
        <p:spPr>
          <a:xfrm>
            <a:off x="960120" y="1920240"/>
            <a:ext cx="3154800" cy="1509000"/>
          </a:xfrm>
          <a:prstGeom prst="roundRect">
            <a:avLst>
              <a:gd name="adj" fmla="val 6818"/>
            </a:avLst>
          </a:prstGeom>
          <a:solidFill>
            <a:srgbClr val="2F445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07" name="Google Shape;407;g3fb829344e4_0_197"/>
          <p:cNvSpPr txBox="1"/>
          <p:nvPr/>
        </p:nvSpPr>
        <p:spPr>
          <a:xfrm>
            <a:off x="960120" y="1920240"/>
            <a:ext cx="3154800" cy="15090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D4A54A"/>
              </a:buClr>
              <a:buSzPts val="3000"/>
              <a:buFont typeface="Georgia"/>
              <a:buNone/>
            </a:pPr>
            <a:r>
              <a:rPr lang="en" sz="3000" b="1" i="1" u="none" strike="noStrike" cap="none">
                <a:solidFill>
                  <a:srgbClr val="D4A54A"/>
                </a:solidFill>
                <a:latin typeface="Georgia"/>
                <a:ea typeface="Georgia"/>
                <a:cs typeface="Georgia"/>
                <a:sym typeface="Georgia"/>
              </a:rPr>
              <a:t>phileo</a:t>
            </a:r>
            <a:endParaRPr sz="30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Clr>
                <a:srgbClr val="F5F0E6"/>
              </a:buClr>
              <a:buSzPts val="2300"/>
              <a:buFont typeface="Georgia"/>
              <a:buNone/>
            </a:pPr>
            <a:r>
              <a:rPr lang="en" sz="2300" b="0" i="0" u="none" strike="noStrike" cap="none">
                <a:solidFill>
                  <a:srgbClr val="F5F0E6"/>
                </a:solidFill>
                <a:latin typeface="Georgia"/>
                <a:ea typeface="Georgia"/>
                <a:cs typeface="Georgia"/>
                <a:sym typeface="Georgia"/>
              </a:rPr>
              <a:t>love, affection</a:t>
            </a:r>
            <a:endParaRPr sz="3000" b="0" i="0" u="none" strike="noStrike" cap="none">
              <a:solidFill>
                <a:schemeClr val="dk1"/>
              </a:solidFill>
              <a:latin typeface="Calibri"/>
              <a:ea typeface="Calibri"/>
              <a:cs typeface="Calibri"/>
              <a:sym typeface="Calibri"/>
            </a:endParaRPr>
          </a:p>
        </p:txBody>
      </p:sp>
      <p:sp>
        <p:nvSpPr>
          <p:cNvPr id="408" name="Google Shape;408;g3fb829344e4_0_197"/>
          <p:cNvSpPr txBox="1"/>
          <p:nvPr/>
        </p:nvSpPr>
        <p:spPr>
          <a:xfrm>
            <a:off x="4114800" y="1920240"/>
            <a:ext cx="912300" cy="15090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D4A54A"/>
              </a:buClr>
              <a:buSzPts val="4500"/>
              <a:buFont typeface="Georgia"/>
              <a:buNone/>
            </a:pPr>
            <a:r>
              <a:rPr lang="en" sz="4500" b="0" i="0" u="none" strike="noStrike" cap="none">
                <a:solidFill>
                  <a:srgbClr val="D4A54A"/>
                </a:solidFill>
                <a:latin typeface="Georgia"/>
                <a:ea typeface="Georgia"/>
                <a:cs typeface="Georgia"/>
                <a:sym typeface="Georgia"/>
              </a:rPr>
              <a:t>+</a:t>
            </a:r>
            <a:endParaRPr sz="4500" b="0" i="0" u="none" strike="noStrike" cap="none">
              <a:solidFill>
                <a:schemeClr val="dk1"/>
              </a:solidFill>
              <a:latin typeface="Calibri"/>
              <a:ea typeface="Calibri"/>
              <a:cs typeface="Calibri"/>
              <a:sym typeface="Calibri"/>
            </a:endParaRPr>
          </a:p>
        </p:txBody>
      </p:sp>
      <p:sp>
        <p:nvSpPr>
          <p:cNvPr id="409" name="Google Shape;409;g3fb829344e4_0_197"/>
          <p:cNvSpPr/>
          <p:nvPr/>
        </p:nvSpPr>
        <p:spPr>
          <a:xfrm>
            <a:off x="5026914" y="1920240"/>
            <a:ext cx="3154800" cy="1509000"/>
          </a:xfrm>
          <a:prstGeom prst="roundRect">
            <a:avLst>
              <a:gd name="adj" fmla="val 6818"/>
            </a:avLst>
          </a:prstGeom>
          <a:solidFill>
            <a:srgbClr val="2F445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0" name="Google Shape;410;g3fb829344e4_0_197"/>
          <p:cNvSpPr txBox="1"/>
          <p:nvPr/>
        </p:nvSpPr>
        <p:spPr>
          <a:xfrm>
            <a:off x="5026914" y="1920240"/>
            <a:ext cx="3154800" cy="15090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D4A54A"/>
              </a:buClr>
              <a:buSzPts val="3000"/>
              <a:buFont typeface="Georgia"/>
              <a:buNone/>
            </a:pPr>
            <a:r>
              <a:rPr lang="en" sz="3000" b="1" i="1" u="none" strike="noStrike" cap="none">
                <a:solidFill>
                  <a:srgbClr val="D4A54A"/>
                </a:solidFill>
                <a:latin typeface="Georgia"/>
                <a:ea typeface="Georgia"/>
                <a:cs typeface="Georgia"/>
                <a:sym typeface="Georgia"/>
              </a:rPr>
              <a:t>adelphos</a:t>
            </a:r>
            <a:endParaRPr sz="30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Clr>
                <a:srgbClr val="F5F0E6"/>
              </a:buClr>
              <a:buSzPts val="2300"/>
              <a:buFont typeface="Georgia"/>
              <a:buNone/>
            </a:pPr>
            <a:r>
              <a:rPr lang="en" sz="2300" b="0" i="0" u="none" strike="noStrike" cap="none">
                <a:solidFill>
                  <a:srgbClr val="F5F0E6"/>
                </a:solidFill>
                <a:latin typeface="Georgia"/>
                <a:ea typeface="Georgia"/>
                <a:cs typeface="Georgia"/>
                <a:sym typeface="Georgia"/>
              </a:rPr>
              <a:t>brother</a:t>
            </a:r>
            <a:endParaRPr sz="3000" b="0" i="0" u="none" strike="noStrike" cap="none">
              <a:solidFill>
                <a:schemeClr val="dk1"/>
              </a:solidFill>
              <a:latin typeface="Calibri"/>
              <a:ea typeface="Calibri"/>
              <a:cs typeface="Calibri"/>
              <a:sym typeface="Calibri"/>
            </a:endParaRPr>
          </a:p>
        </p:txBody>
      </p:sp>
      <p:sp>
        <p:nvSpPr>
          <p:cNvPr id="411" name="Google Shape;411;g3fb829344e4_0_197"/>
          <p:cNvSpPr txBox="1"/>
          <p:nvPr/>
        </p:nvSpPr>
        <p:spPr>
          <a:xfrm>
            <a:off x="411480" y="3771900"/>
            <a:ext cx="8318700" cy="6171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D4A54A"/>
              </a:buClr>
              <a:buSzPts val="3000"/>
              <a:buFont typeface="Georgia"/>
              <a:buNone/>
            </a:pPr>
            <a:r>
              <a:rPr lang="en" sz="3000" b="1" i="0" u="none" strike="noStrike" cap="none">
                <a:solidFill>
                  <a:srgbClr val="D4A54A"/>
                </a:solidFill>
                <a:latin typeface="Georgia"/>
                <a:ea typeface="Georgia"/>
                <a:cs typeface="Georgia"/>
                <a:sym typeface="Georgia"/>
              </a:rPr>
              <a:t>The Church of Brotherly Love</a:t>
            </a:r>
            <a:endParaRPr sz="3000"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43642"/>
        </a:solidFill>
        <a:effectLst/>
      </p:bgPr>
    </p:bg>
    <p:spTree>
      <p:nvGrpSpPr>
        <p:cNvPr id="1" name="Shape 416"/>
        <p:cNvGrpSpPr/>
        <p:nvPr/>
      </p:nvGrpSpPr>
      <p:grpSpPr>
        <a:xfrm>
          <a:off x="0" y="0"/>
          <a:ext cx="0" cy="0"/>
          <a:chOff x="0" y="0"/>
          <a:chExt cx="0" cy="0"/>
        </a:xfrm>
      </p:grpSpPr>
      <p:sp>
        <p:nvSpPr>
          <p:cNvPr id="417" name="Google Shape;417;g3fb829344e4_0_209"/>
          <p:cNvSpPr/>
          <p:nvPr/>
        </p:nvSpPr>
        <p:spPr>
          <a:xfrm>
            <a:off x="411480" y="411480"/>
            <a:ext cx="754500" cy="754500"/>
          </a:xfrm>
          <a:prstGeom prst="ellipse">
            <a:avLst/>
          </a:prstGeom>
          <a:solidFill>
            <a:srgbClr val="D4A54A"/>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418" name="Google Shape;418;g3fb829344e4_0_209" descr="preencoded.png"/>
          <p:cNvPicPr preferRelativeResize="0"/>
          <p:nvPr/>
        </p:nvPicPr>
        <p:blipFill rotWithShape="1">
          <a:blip r:embed="rId3">
            <a:alphaModFix/>
          </a:blip>
          <a:srcRect/>
          <a:stretch/>
        </p:blipFill>
        <p:spPr>
          <a:xfrm>
            <a:off x="600075" y="600075"/>
            <a:ext cx="377190" cy="377190"/>
          </a:xfrm>
          <a:prstGeom prst="rect">
            <a:avLst/>
          </a:prstGeom>
          <a:noFill/>
          <a:ln>
            <a:noFill/>
          </a:ln>
        </p:spPr>
      </p:pic>
      <p:sp>
        <p:nvSpPr>
          <p:cNvPr id="419" name="Google Shape;419;g3fb829344e4_0_209"/>
          <p:cNvSpPr txBox="1"/>
          <p:nvPr/>
        </p:nvSpPr>
        <p:spPr>
          <a:xfrm>
            <a:off x="1337310" y="411480"/>
            <a:ext cx="4114800" cy="308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4A54A"/>
              </a:buClr>
              <a:buSzPts val="1500"/>
              <a:buFont typeface="Calibri"/>
              <a:buNone/>
            </a:pPr>
            <a:r>
              <a:rPr lang="en" sz="1500" b="1" i="0" u="none" strike="noStrike" cap="none">
                <a:solidFill>
                  <a:srgbClr val="D4A54A"/>
                </a:solidFill>
                <a:latin typeface="Calibri"/>
                <a:ea typeface="Calibri"/>
                <a:cs typeface="Calibri"/>
                <a:sym typeface="Calibri"/>
              </a:rPr>
              <a:t>POINT 1</a:t>
            </a:r>
            <a:endParaRPr sz="1500" b="0" i="0" u="none" strike="noStrike" cap="none">
              <a:solidFill>
                <a:schemeClr val="dk1"/>
              </a:solidFill>
              <a:latin typeface="Calibri"/>
              <a:ea typeface="Calibri"/>
              <a:cs typeface="Calibri"/>
              <a:sym typeface="Calibri"/>
            </a:endParaRPr>
          </a:p>
        </p:txBody>
      </p:sp>
      <p:sp>
        <p:nvSpPr>
          <p:cNvPr id="420" name="Google Shape;420;g3fb829344e4_0_209"/>
          <p:cNvSpPr txBox="1"/>
          <p:nvPr/>
        </p:nvSpPr>
        <p:spPr>
          <a:xfrm>
            <a:off x="1337310" y="685800"/>
            <a:ext cx="7392900" cy="823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5F0E6"/>
              </a:buClr>
              <a:buSzPts val="2400"/>
              <a:buFont typeface="Georgia"/>
              <a:buNone/>
            </a:pPr>
            <a:r>
              <a:rPr lang="en" sz="2400" b="1" i="0" u="none" strike="noStrike" cap="none">
                <a:solidFill>
                  <a:srgbClr val="F5F0E6"/>
                </a:solidFill>
                <a:latin typeface="Georgia"/>
                <a:ea typeface="Georgia"/>
                <a:cs typeface="Georgia"/>
                <a:sym typeface="Georgia"/>
              </a:rPr>
              <a:t>Little Strength Does Not Mean Little Faith</a:t>
            </a:r>
            <a:endParaRPr sz="2400" b="0" i="0" u="none" strike="noStrike" cap="none">
              <a:solidFill>
                <a:schemeClr val="dk1"/>
              </a:solidFill>
              <a:latin typeface="Calibri"/>
              <a:ea typeface="Calibri"/>
              <a:cs typeface="Calibri"/>
              <a:sym typeface="Calibri"/>
            </a:endParaRPr>
          </a:p>
        </p:txBody>
      </p:sp>
      <p:sp>
        <p:nvSpPr>
          <p:cNvPr id="421" name="Google Shape;421;g3fb829344e4_0_209"/>
          <p:cNvSpPr/>
          <p:nvPr/>
        </p:nvSpPr>
        <p:spPr>
          <a:xfrm>
            <a:off x="411480" y="1680210"/>
            <a:ext cx="8318700" cy="1268700"/>
          </a:xfrm>
          <a:prstGeom prst="rect">
            <a:avLst/>
          </a:prstGeom>
          <a:solidFill>
            <a:srgbClr val="2F445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22" name="Google Shape;422;g3fb829344e4_0_209"/>
          <p:cNvSpPr txBox="1"/>
          <p:nvPr/>
        </p:nvSpPr>
        <p:spPr>
          <a:xfrm>
            <a:off x="617220" y="1714500"/>
            <a:ext cx="7907100" cy="8916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rgbClr val="F5F0E6"/>
              </a:buClr>
              <a:buSzPts val="2100"/>
              <a:buFont typeface="Georgia"/>
              <a:buNone/>
            </a:pPr>
            <a:r>
              <a:rPr lang="en" sz="2100" b="0" i="1" u="none" strike="noStrike" cap="none">
                <a:solidFill>
                  <a:srgbClr val="F5F0E6"/>
                </a:solidFill>
                <a:latin typeface="Georgia"/>
                <a:ea typeface="Georgia"/>
                <a:cs typeface="Georgia"/>
                <a:sym typeface="Georgia"/>
              </a:rPr>
              <a:t>“I know your deeds. See, I have placed before you an open door that no one can shut. I know that you have little strength, yet you have kept my word and have not denied my name.”</a:t>
            </a:r>
            <a:endParaRPr sz="2100" b="0" i="0" u="none" strike="noStrike" cap="none">
              <a:solidFill>
                <a:schemeClr val="dk1"/>
              </a:solidFill>
              <a:latin typeface="Calibri"/>
              <a:ea typeface="Calibri"/>
              <a:cs typeface="Calibri"/>
              <a:sym typeface="Calibri"/>
            </a:endParaRPr>
          </a:p>
        </p:txBody>
      </p:sp>
      <p:sp>
        <p:nvSpPr>
          <p:cNvPr id="423" name="Google Shape;423;g3fb829344e4_0_209"/>
          <p:cNvSpPr txBox="1"/>
          <p:nvPr/>
        </p:nvSpPr>
        <p:spPr>
          <a:xfrm>
            <a:off x="617220" y="2606040"/>
            <a:ext cx="7907100" cy="2742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BFB6A8"/>
              </a:buClr>
              <a:buSzPts val="1700"/>
              <a:buFont typeface="Calibri"/>
              <a:buNone/>
            </a:pPr>
            <a:r>
              <a:rPr lang="en" sz="1700" b="0" i="0" u="none" strike="noStrike" cap="none">
                <a:solidFill>
                  <a:srgbClr val="BFB6A8"/>
                </a:solidFill>
                <a:latin typeface="Calibri"/>
                <a:ea typeface="Calibri"/>
                <a:cs typeface="Calibri"/>
                <a:sym typeface="Calibri"/>
              </a:rPr>
              <a:t>— Revelation 3:8</a:t>
            </a:r>
            <a:endParaRPr sz="1700" b="0" i="0" u="none" strike="noStrike" cap="none">
              <a:solidFill>
                <a:schemeClr val="dk1"/>
              </a:solidFill>
              <a:latin typeface="Calibri"/>
              <a:ea typeface="Calibri"/>
              <a:cs typeface="Calibri"/>
              <a:sym typeface="Calibri"/>
            </a:endParaRPr>
          </a:p>
        </p:txBody>
      </p:sp>
      <p:sp>
        <p:nvSpPr>
          <p:cNvPr id="424" name="Google Shape;424;g3fb829344e4_0_209"/>
          <p:cNvSpPr txBox="1"/>
          <p:nvPr/>
        </p:nvSpPr>
        <p:spPr>
          <a:xfrm>
            <a:off x="480060" y="3086100"/>
            <a:ext cx="8181600" cy="1714500"/>
          </a:xfrm>
          <a:prstGeom prst="rect">
            <a:avLst/>
          </a:prstGeom>
          <a:noFill/>
          <a:ln>
            <a:noFill/>
          </a:ln>
        </p:spPr>
        <p:txBody>
          <a:bodyPr spcFirstLastPara="1" wrap="square" lIns="68575" tIns="34275" rIns="68575" bIns="34275" anchor="t" anchorCtr="0">
            <a:noAutofit/>
          </a:bodyPr>
          <a:lstStyle/>
          <a:p>
            <a:pPr marL="254000" marR="0" lvl="0" indent="-247650" algn="l" rtl="0">
              <a:spcBef>
                <a:spcPts val="0"/>
              </a:spcBef>
              <a:spcAft>
                <a:spcPts val="0"/>
              </a:spcAft>
              <a:buClr>
                <a:srgbClr val="F5F0E6"/>
              </a:buClr>
              <a:buSzPts val="2100"/>
              <a:buFont typeface="Calibri"/>
              <a:buChar char="●"/>
            </a:pPr>
            <a:r>
              <a:rPr lang="en" sz="2100" b="0" i="0" u="none" strike="noStrike" cap="none">
                <a:solidFill>
                  <a:srgbClr val="F5F0E6"/>
                </a:solidFill>
                <a:latin typeface="Calibri"/>
                <a:ea typeface="Calibri"/>
                <a:cs typeface="Calibri"/>
                <a:sym typeface="Calibri"/>
              </a:rPr>
              <a:t>Jesus does not say “Come back when you are stronger”</a:t>
            </a:r>
            <a:endParaRPr sz="2100" b="0" i="0" u="none" strike="noStrike" cap="none">
              <a:solidFill>
                <a:schemeClr val="dk1"/>
              </a:solidFill>
              <a:latin typeface="Calibri"/>
              <a:ea typeface="Calibri"/>
              <a:cs typeface="Calibri"/>
              <a:sym typeface="Calibri"/>
            </a:endParaRPr>
          </a:p>
          <a:p>
            <a:pPr marL="254000" marR="0" lvl="0" indent="-247650" algn="l" rtl="0">
              <a:spcBef>
                <a:spcPts val="800"/>
              </a:spcBef>
              <a:spcAft>
                <a:spcPts val="0"/>
              </a:spcAft>
              <a:buClr>
                <a:srgbClr val="F5F0E6"/>
              </a:buClr>
              <a:buSzPts val="2100"/>
              <a:buFont typeface="Calibri"/>
              <a:buChar char="●"/>
            </a:pPr>
            <a:r>
              <a:rPr lang="en" sz="2100" b="0" i="0" u="none" strike="noStrike" cap="none">
                <a:solidFill>
                  <a:srgbClr val="F5F0E6"/>
                </a:solidFill>
                <a:latin typeface="Calibri"/>
                <a:ea typeface="Calibri"/>
                <a:cs typeface="Calibri"/>
                <a:sym typeface="Calibri"/>
              </a:rPr>
              <a:t>Sometimes faithfulness is simply refusing to quit</a:t>
            </a:r>
            <a:endParaRPr sz="2100" b="0" i="0" u="none" strike="noStrike" cap="none">
              <a:solidFill>
                <a:schemeClr val="dk1"/>
              </a:solidFill>
              <a:latin typeface="Calibri"/>
              <a:ea typeface="Calibri"/>
              <a:cs typeface="Calibri"/>
              <a:sym typeface="Calibri"/>
            </a:endParaRPr>
          </a:p>
          <a:p>
            <a:pPr marL="254000" marR="0" lvl="0" indent="-247650" algn="l" rtl="0">
              <a:spcBef>
                <a:spcPts val="800"/>
              </a:spcBef>
              <a:spcAft>
                <a:spcPts val="0"/>
              </a:spcAft>
              <a:buClr>
                <a:srgbClr val="F5F0E6"/>
              </a:buClr>
              <a:buSzPts val="2100"/>
              <a:buFont typeface="Calibri"/>
              <a:buChar char="●"/>
            </a:pPr>
            <a:r>
              <a:rPr lang="en" sz="2100" b="0" i="0" u="none" strike="noStrike" cap="none">
                <a:solidFill>
                  <a:srgbClr val="F5F0E6"/>
                </a:solidFill>
                <a:latin typeface="Calibri"/>
                <a:ea typeface="Calibri"/>
                <a:cs typeface="Calibri"/>
                <a:sym typeface="Calibri"/>
              </a:rPr>
              <a:t>The world looks at our resources; Jesus looks at our faithfulness</a:t>
            </a:r>
            <a:endParaRPr sz="21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43642"/>
        </a:solidFill>
        <a:effectLst/>
      </p:bgPr>
    </p:bg>
    <p:spTree>
      <p:nvGrpSpPr>
        <p:cNvPr id="1" name="Shape 429"/>
        <p:cNvGrpSpPr/>
        <p:nvPr/>
      </p:nvGrpSpPr>
      <p:grpSpPr>
        <a:xfrm>
          <a:off x="0" y="0"/>
          <a:ext cx="0" cy="0"/>
          <a:chOff x="0" y="0"/>
          <a:chExt cx="0" cy="0"/>
        </a:xfrm>
      </p:grpSpPr>
      <p:sp>
        <p:nvSpPr>
          <p:cNvPr id="430" name="Google Shape;430;g3fb829344e4_0_221"/>
          <p:cNvSpPr txBox="1"/>
          <p:nvPr/>
        </p:nvSpPr>
        <p:spPr>
          <a:xfrm>
            <a:off x="411480" y="411480"/>
            <a:ext cx="8318700" cy="5484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BFB6A8"/>
              </a:buClr>
              <a:buSzPts val="2300"/>
              <a:buFont typeface="Calibri"/>
              <a:buNone/>
            </a:pPr>
            <a:r>
              <a:rPr lang="en" sz="2300" b="0" i="0" u="none" strike="noStrike" cap="none">
                <a:solidFill>
                  <a:srgbClr val="BFB6A8"/>
                </a:solidFill>
                <a:latin typeface="Calibri"/>
                <a:ea typeface="Calibri"/>
                <a:cs typeface="Calibri"/>
                <a:sym typeface="Calibri"/>
              </a:rPr>
              <a:t>God has always worked this way</a:t>
            </a:r>
            <a:endParaRPr sz="2300" b="0" i="0" u="none" strike="noStrike" cap="none">
              <a:solidFill>
                <a:schemeClr val="dk1"/>
              </a:solidFill>
              <a:latin typeface="Calibri"/>
              <a:ea typeface="Calibri"/>
              <a:cs typeface="Calibri"/>
              <a:sym typeface="Calibri"/>
            </a:endParaRPr>
          </a:p>
        </p:txBody>
      </p:sp>
      <p:sp>
        <p:nvSpPr>
          <p:cNvPr id="431" name="Google Shape;431;g3fb829344e4_0_221"/>
          <p:cNvSpPr/>
          <p:nvPr/>
        </p:nvSpPr>
        <p:spPr>
          <a:xfrm>
            <a:off x="336042" y="1097280"/>
            <a:ext cx="1611600" cy="1577100"/>
          </a:xfrm>
          <a:prstGeom prst="roundRect">
            <a:avLst>
              <a:gd name="adj" fmla="val 6522"/>
            </a:avLst>
          </a:prstGeom>
          <a:solidFill>
            <a:srgbClr val="2F445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32" name="Google Shape;432;g3fb829344e4_0_221"/>
          <p:cNvSpPr txBox="1"/>
          <p:nvPr/>
        </p:nvSpPr>
        <p:spPr>
          <a:xfrm>
            <a:off x="336042" y="1097280"/>
            <a:ext cx="1611600" cy="15771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F5F0E6"/>
              </a:buClr>
              <a:buSzPts val="2000"/>
              <a:buFont typeface="Calibri"/>
              <a:buNone/>
            </a:pPr>
            <a:r>
              <a:rPr lang="en" sz="2000" b="0" i="0" u="none" strike="noStrike" cap="none">
                <a:solidFill>
                  <a:srgbClr val="F5F0E6"/>
                </a:solidFill>
                <a:latin typeface="Calibri"/>
                <a:ea typeface="Calibri"/>
                <a:cs typeface="Calibri"/>
                <a:sym typeface="Calibri"/>
              </a:rPr>
              <a:t>David before Goliath</a:t>
            </a:r>
            <a:endParaRPr sz="2000" b="0" i="0" u="none" strike="noStrike" cap="none">
              <a:solidFill>
                <a:schemeClr val="dk1"/>
              </a:solidFill>
              <a:latin typeface="Calibri"/>
              <a:ea typeface="Calibri"/>
              <a:cs typeface="Calibri"/>
              <a:sym typeface="Calibri"/>
            </a:endParaRPr>
          </a:p>
        </p:txBody>
      </p:sp>
      <p:sp>
        <p:nvSpPr>
          <p:cNvPr id="433" name="Google Shape;433;g3fb829344e4_0_221"/>
          <p:cNvSpPr/>
          <p:nvPr/>
        </p:nvSpPr>
        <p:spPr>
          <a:xfrm>
            <a:off x="2050542" y="1097280"/>
            <a:ext cx="1611600" cy="1577100"/>
          </a:xfrm>
          <a:prstGeom prst="roundRect">
            <a:avLst>
              <a:gd name="adj" fmla="val 6522"/>
            </a:avLst>
          </a:prstGeom>
          <a:solidFill>
            <a:srgbClr val="2F445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34" name="Google Shape;434;g3fb829344e4_0_221"/>
          <p:cNvSpPr txBox="1"/>
          <p:nvPr/>
        </p:nvSpPr>
        <p:spPr>
          <a:xfrm>
            <a:off x="2050542" y="1097280"/>
            <a:ext cx="1611600" cy="15771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F5F0E6"/>
              </a:buClr>
              <a:buSzPts val="2000"/>
              <a:buFont typeface="Calibri"/>
              <a:buNone/>
            </a:pPr>
            <a:r>
              <a:rPr lang="en" sz="2000" b="0" i="0" u="none" strike="noStrike" cap="none">
                <a:solidFill>
                  <a:srgbClr val="F5F0E6"/>
                </a:solidFill>
                <a:latin typeface="Calibri"/>
                <a:ea typeface="Calibri"/>
                <a:cs typeface="Calibri"/>
                <a:sym typeface="Calibri"/>
              </a:rPr>
              <a:t>Gideon, the least in his family</a:t>
            </a:r>
            <a:endParaRPr sz="2000" b="0" i="0" u="none" strike="noStrike" cap="none">
              <a:solidFill>
                <a:schemeClr val="dk1"/>
              </a:solidFill>
              <a:latin typeface="Calibri"/>
              <a:ea typeface="Calibri"/>
              <a:cs typeface="Calibri"/>
              <a:sym typeface="Calibri"/>
            </a:endParaRPr>
          </a:p>
        </p:txBody>
      </p:sp>
      <p:sp>
        <p:nvSpPr>
          <p:cNvPr id="435" name="Google Shape;435;g3fb829344e4_0_221"/>
          <p:cNvSpPr/>
          <p:nvPr/>
        </p:nvSpPr>
        <p:spPr>
          <a:xfrm>
            <a:off x="3765042" y="1097280"/>
            <a:ext cx="1611600" cy="1577100"/>
          </a:xfrm>
          <a:prstGeom prst="roundRect">
            <a:avLst>
              <a:gd name="adj" fmla="val 6522"/>
            </a:avLst>
          </a:prstGeom>
          <a:solidFill>
            <a:srgbClr val="2F445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36" name="Google Shape;436;g3fb829344e4_0_221"/>
          <p:cNvSpPr txBox="1"/>
          <p:nvPr/>
        </p:nvSpPr>
        <p:spPr>
          <a:xfrm>
            <a:off x="3765042" y="1097280"/>
            <a:ext cx="1611600" cy="15771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F5F0E6"/>
              </a:buClr>
              <a:buSzPts val="2000"/>
              <a:buFont typeface="Calibri"/>
              <a:buNone/>
            </a:pPr>
            <a:r>
              <a:rPr lang="en" sz="2000" b="0" i="0" u="none" strike="noStrike" cap="none">
                <a:solidFill>
                  <a:srgbClr val="F5F0E6"/>
                </a:solidFill>
                <a:latin typeface="Calibri"/>
                <a:ea typeface="Calibri"/>
                <a:cs typeface="Calibri"/>
                <a:sym typeface="Calibri"/>
              </a:rPr>
              <a:t>Moses: “Who am I?”</a:t>
            </a:r>
            <a:endParaRPr sz="2000" b="0" i="0" u="none" strike="noStrike" cap="none">
              <a:solidFill>
                <a:schemeClr val="dk1"/>
              </a:solidFill>
              <a:latin typeface="Calibri"/>
              <a:ea typeface="Calibri"/>
              <a:cs typeface="Calibri"/>
              <a:sym typeface="Calibri"/>
            </a:endParaRPr>
          </a:p>
        </p:txBody>
      </p:sp>
      <p:sp>
        <p:nvSpPr>
          <p:cNvPr id="437" name="Google Shape;437;g3fb829344e4_0_221"/>
          <p:cNvSpPr/>
          <p:nvPr/>
        </p:nvSpPr>
        <p:spPr>
          <a:xfrm>
            <a:off x="5479542" y="1097280"/>
            <a:ext cx="1611600" cy="1577100"/>
          </a:xfrm>
          <a:prstGeom prst="roundRect">
            <a:avLst>
              <a:gd name="adj" fmla="val 6522"/>
            </a:avLst>
          </a:prstGeom>
          <a:solidFill>
            <a:srgbClr val="2F445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38" name="Google Shape;438;g3fb829344e4_0_221"/>
          <p:cNvSpPr txBox="1"/>
          <p:nvPr/>
        </p:nvSpPr>
        <p:spPr>
          <a:xfrm>
            <a:off x="5479542" y="1097280"/>
            <a:ext cx="1611600" cy="15771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F5F0E6"/>
              </a:buClr>
              <a:buSzPts val="2000"/>
              <a:buFont typeface="Calibri"/>
              <a:buNone/>
            </a:pPr>
            <a:r>
              <a:rPr lang="en" sz="2000" b="0" i="0" u="none" strike="noStrike" cap="none">
                <a:solidFill>
                  <a:srgbClr val="F5F0E6"/>
                </a:solidFill>
                <a:latin typeface="Calibri"/>
                <a:ea typeface="Calibri"/>
                <a:cs typeface="Calibri"/>
                <a:sym typeface="Calibri"/>
              </a:rPr>
              <a:t>Ordinary fishermen</a:t>
            </a:r>
            <a:endParaRPr sz="2000" b="0" i="0" u="none" strike="noStrike" cap="none">
              <a:solidFill>
                <a:schemeClr val="dk1"/>
              </a:solidFill>
              <a:latin typeface="Calibri"/>
              <a:ea typeface="Calibri"/>
              <a:cs typeface="Calibri"/>
              <a:sym typeface="Calibri"/>
            </a:endParaRPr>
          </a:p>
        </p:txBody>
      </p:sp>
      <p:sp>
        <p:nvSpPr>
          <p:cNvPr id="439" name="Google Shape;439;g3fb829344e4_0_221"/>
          <p:cNvSpPr/>
          <p:nvPr/>
        </p:nvSpPr>
        <p:spPr>
          <a:xfrm>
            <a:off x="7194042" y="1097280"/>
            <a:ext cx="1611600" cy="1577100"/>
          </a:xfrm>
          <a:prstGeom prst="roundRect">
            <a:avLst>
              <a:gd name="adj" fmla="val 6522"/>
            </a:avLst>
          </a:prstGeom>
          <a:solidFill>
            <a:srgbClr val="2F445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40" name="Google Shape;440;g3fb829344e4_0_221"/>
          <p:cNvSpPr txBox="1"/>
          <p:nvPr/>
        </p:nvSpPr>
        <p:spPr>
          <a:xfrm>
            <a:off x="7194042" y="1097280"/>
            <a:ext cx="1611600" cy="15771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F5F0E6"/>
              </a:buClr>
              <a:buSzPts val="2000"/>
              <a:buFont typeface="Calibri"/>
              <a:buNone/>
            </a:pPr>
            <a:r>
              <a:rPr lang="en" sz="2000" b="0" i="0" u="none" strike="noStrike" cap="none">
                <a:solidFill>
                  <a:srgbClr val="F5F0E6"/>
                </a:solidFill>
                <a:latin typeface="Calibri"/>
                <a:ea typeface="Calibri"/>
                <a:cs typeface="Calibri"/>
                <a:sym typeface="Calibri"/>
              </a:rPr>
              <a:t>Five loaves and two fish</a:t>
            </a:r>
            <a:endParaRPr sz="2000" b="0" i="0" u="none" strike="noStrike" cap="none">
              <a:solidFill>
                <a:schemeClr val="dk1"/>
              </a:solidFill>
              <a:latin typeface="Calibri"/>
              <a:ea typeface="Calibri"/>
              <a:cs typeface="Calibri"/>
              <a:sym typeface="Calibri"/>
            </a:endParaRPr>
          </a:p>
        </p:txBody>
      </p:sp>
      <p:sp>
        <p:nvSpPr>
          <p:cNvPr id="441" name="Google Shape;441;g3fb829344e4_0_221"/>
          <p:cNvSpPr txBox="1"/>
          <p:nvPr/>
        </p:nvSpPr>
        <p:spPr>
          <a:xfrm>
            <a:off x="411480" y="3017520"/>
            <a:ext cx="8318700" cy="6858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D4A54A"/>
              </a:buClr>
              <a:buSzPts val="4100"/>
              <a:buFont typeface="Georgia"/>
              <a:buNone/>
            </a:pPr>
            <a:r>
              <a:rPr lang="en" sz="4100" b="1" i="0" u="none" strike="noStrike" cap="none">
                <a:solidFill>
                  <a:srgbClr val="D4A54A"/>
                </a:solidFill>
                <a:latin typeface="Georgia"/>
                <a:ea typeface="Georgia"/>
                <a:cs typeface="Georgia"/>
                <a:sym typeface="Georgia"/>
              </a:rPr>
              <a:t>Little becomes much</a:t>
            </a:r>
            <a:endParaRPr sz="4100" b="0" i="0" u="none" strike="noStrike" cap="none">
              <a:solidFill>
                <a:schemeClr val="dk1"/>
              </a:solidFill>
              <a:latin typeface="Calibri"/>
              <a:ea typeface="Calibri"/>
              <a:cs typeface="Calibri"/>
              <a:sym typeface="Calibri"/>
            </a:endParaRPr>
          </a:p>
        </p:txBody>
      </p:sp>
      <p:sp>
        <p:nvSpPr>
          <p:cNvPr id="442" name="Google Shape;442;g3fb829344e4_0_221"/>
          <p:cNvSpPr txBox="1"/>
          <p:nvPr/>
        </p:nvSpPr>
        <p:spPr>
          <a:xfrm>
            <a:off x="411480" y="3703320"/>
            <a:ext cx="8318700" cy="6171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F5F0E6"/>
              </a:buClr>
              <a:buSzPts val="3000"/>
              <a:buFont typeface="Georgia"/>
              <a:buNone/>
            </a:pPr>
            <a:r>
              <a:rPr lang="en" sz="3000" b="0" i="0" u="none" strike="noStrike" cap="none">
                <a:solidFill>
                  <a:srgbClr val="F5F0E6"/>
                </a:solidFill>
                <a:latin typeface="Georgia"/>
                <a:ea typeface="Georgia"/>
                <a:cs typeface="Georgia"/>
                <a:sym typeface="Georgia"/>
              </a:rPr>
              <a:t>when it is placed in His hands.</a:t>
            </a:r>
            <a:endParaRPr sz="30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43642"/>
        </a:solidFill>
        <a:effectLst/>
      </p:bgPr>
    </p:bg>
    <p:spTree>
      <p:nvGrpSpPr>
        <p:cNvPr id="1" name="Shape 447"/>
        <p:cNvGrpSpPr/>
        <p:nvPr/>
      </p:nvGrpSpPr>
      <p:grpSpPr>
        <a:xfrm>
          <a:off x="0" y="0"/>
          <a:ext cx="0" cy="0"/>
          <a:chOff x="0" y="0"/>
          <a:chExt cx="0" cy="0"/>
        </a:xfrm>
      </p:grpSpPr>
      <p:sp>
        <p:nvSpPr>
          <p:cNvPr id="448" name="Google Shape;448;g3fb829344e4_0_238"/>
          <p:cNvSpPr/>
          <p:nvPr/>
        </p:nvSpPr>
        <p:spPr>
          <a:xfrm>
            <a:off x="4087368" y="411480"/>
            <a:ext cx="960000" cy="960000"/>
          </a:xfrm>
          <a:prstGeom prst="ellipse">
            <a:avLst/>
          </a:prstGeom>
          <a:solidFill>
            <a:srgbClr val="D4A54A"/>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449" name="Google Shape;449;g3fb829344e4_0_238" descr="preencoded.png"/>
          <p:cNvPicPr preferRelativeResize="0"/>
          <p:nvPr/>
        </p:nvPicPr>
        <p:blipFill rotWithShape="1">
          <a:blip r:embed="rId3">
            <a:alphaModFix/>
          </a:blip>
          <a:srcRect/>
          <a:stretch/>
        </p:blipFill>
        <p:spPr>
          <a:xfrm>
            <a:off x="4327398" y="651510"/>
            <a:ext cx="480060" cy="480060"/>
          </a:xfrm>
          <a:prstGeom prst="rect">
            <a:avLst/>
          </a:prstGeom>
          <a:noFill/>
          <a:ln>
            <a:noFill/>
          </a:ln>
        </p:spPr>
      </p:pic>
      <p:sp>
        <p:nvSpPr>
          <p:cNvPr id="450" name="Google Shape;450;g3fb829344e4_0_238"/>
          <p:cNvSpPr/>
          <p:nvPr/>
        </p:nvSpPr>
        <p:spPr>
          <a:xfrm>
            <a:off x="411480" y="1577340"/>
            <a:ext cx="8318700" cy="1577100"/>
          </a:xfrm>
          <a:prstGeom prst="rect">
            <a:avLst/>
          </a:prstGeom>
          <a:solidFill>
            <a:srgbClr val="2F445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51" name="Google Shape;451;g3fb829344e4_0_238"/>
          <p:cNvSpPr txBox="1"/>
          <p:nvPr/>
        </p:nvSpPr>
        <p:spPr>
          <a:xfrm>
            <a:off x="617220" y="1611630"/>
            <a:ext cx="7907100" cy="12003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rgbClr val="F5F0E6"/>
              </a:buClr>
              <a:buSzPts val="2600"/>
              <a:buFont typeface="Georgia"/>
              <a:buNone/>
            </a:pPr>
            <a:r>
              <a:rPr lang="en" sz="2600" b="0" i="1" u="none" strike="noStrike" cap="none">
                <a:solidFill>
                  <a:srgbClr val="F5F0E6"/>
                </a:solidFill>
                <a:latin typeface="Georgia"/>
                <a:ea typeface="Georgia"/>
                <a:cs typeface="Georgia"/>
                <a:sym typeface="Georgia"/>
              </a:rPr>
              <a:t>“These are the words of him who is holy and true, who holds the key of David. What he opens no one can shut, and what he shuts no one can open.”</a:t>
            </a:r>
            <a:endParaRPr sz="2600" b="0" i="0" u="none" strike="noStrike" cap="none">
              <a:solidFill>
                <a:schemeClr val="dk1"/>
              </a:solidFill>
              <a:latin typeface="Calibri"/>
              <a:ea typeface="Calibri"/>
              <a:cs typeface="Calibri"/>
              <a:sym typeface="Calibri"/>
            </a:endParaRPr>
          </a:p>
        </p:txBody>
      </p:sp>
      <p:sp>
        <p:nvSpPr>
          <p:cNvPr id="452" name="Google Shape;452;g3fb829344e4_0_238"/>
          <p:cNvSpPr txBox="1"/>
          <p:nvPr/>
        </p:nvSpPr>
        <p:spPr>
          <a:xfrm>
            <a:off x="617220" y="2811780"/>
            <a:ext cx="7907100" cy="2742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BFB6A8"/>
              </a:buClr>
              <a:buSzPts val="1700"/>
              <a:buFont typeface="Calibri"/>
              <a:buNone/>
            </a:pPr>
            <a:r>
              <a:rPr lang="en" sz="1700" b="0" i="0" u="none" strike="noStrike" cap="none">
                <a:solidFill>
                  <a:srgbClr val="BFB6A8"/>
                </a:solidFill>
                <a:latin typeface="Calibri"/>
                <a:ea typeface="Calibri"/>
                <a:cs typeface="Calibri"/>
                <a:sym typeface="Calibri"/>
              </a:rPr>
              <a:t>— Revelation 3:7</a:t>
            </a:r>
            <a:endParaRPr sz="1700" b="0" i="0" u="none" strike="noStrike" cap="none">
              <a:solidFill>
                <a:schemeClr val="dk1"/>
              </a:solidFill>
              <a:latin typeface="Calibri"/>
              <a:ea typeface="Calibri"/>
              <a:cs typeface="Calibri"/>
              <a:sym typeface="Calibri"/>
            </a:endParaRPr>
          </a:p>
        </p:txBody>
      </p:sp>
      <p:sp>
        <p:nvSpPr>
          <p:cNvPr id="453" name="Google Shape;453;g3fb829344e4_0_238"/>
          <p:cNvSpPr txBox="1"/>
          <p:nvPr/>
        </p:nvSpPr>
        <p:spPr>
          <a:xfrm>
            <a:off x="411480" y="3497580"/>
            <a:ext cx="8318700" cy="6858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D4A54A"/>
              </a:buClr>
              <a:buSzPts val="3300"/>
              <a:buFont typeface="Georgia"/>
              <a:buNone/>
            </a:pPr>
            <a:r>
              <a:rPr lang="en" sz="3300" b="1" i="0" u="none" strike="noStrike" cap="none">
                <a:solidFill>
                  <a:srgbClr val="D4A54A"/>
                </a:solidFill>
                <a:latin typeface="Georgia"/>
                <a:ea typeface="Georgia"/>
                <a:cs typeface="Georgia"/>
                <a:sym typeface="Georgia"/>
              </a:rPr>
              <a:t>Jesus says: I hold the key.</a:t>
            </a:r>
            <a:endParaRPr sz="3300" b="0" i="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43642"/>
        </a:solidFill>
        <a:effectLst/>
      </p:bgPr>
    </p:bg>
    <p:spTree>
      <p:nvGrpSpPr>
        <p:cNvPr id="1" name="Shape 458"/>
        <p:cNvGrpSpPr/>
        <p:nvPr/>
      </p:nvGrpSpPr>
      <p:grpSpPr>
        <a:xfrm>
          <a:off x="0" y="0"/>
          <a:ext cx="0" cy="0"/>
          <a:chOff x="0" y="0"/>
          <a:chExt cx="0" cy="0"/>
        </a:xfrm>
      </p:grpSpPr>
      <p:sp>
        <p:nvSpPr>
          <p:cNvPr id="459" name="Google Shape;459;g3fb829344e4_0_248"/>
          <p:cNvSpPr/>
          <p:nvPr/>
        </p:nvSpPr>
        <p:spPr>
          <a:xfrm>
            <a:off x="411480" y="411480"/>
            <a:ext cx="754500" cy="754500"/>
          </a:xfrm>
          <a:prstGeom prst="ellipse">
            <a:avLst/>
          </a:prstGeom>
          <a:solidFill>
            <a:srgbClr val="D4A54A"/>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460" name="Google Shape;460;g3fb829344e4_0_248" descr="preencoded.png"/>
          <p:cNvPicPr preferRelativeResize="0"/>
          <p:nvPr/>
        </p:nvPicPr>
        <p:blipFill rotWithShape="1">
          <a:blip r:embed="rId3">
            <a:alphaModFix/>
          </a:blip>
          <a:srcRect/>
          <a:stretch/>
        </p:blipFill>
        <p:spPr>
          <a:xfrm>
            <a:off x="600075" y="600075"/>
            <a:ext cx="377190" cy="377190"/>
          </a:xfrm>
          <a:prstGeom prst="rect">
            <a:avLst/>
          </a:prstGeom>
          <a:noFill/>
          <a:ln>
            <a:noFill/>
          </a:ln>
        </p:spPr>
      </p:pic>
      <p:sp>
        <p:nvSpPr>
          <p:cNvPr id="461" name="Google Shape;461;g3fb829344e4_0_248"/>
          <p:cNvSpPr txBox="1"/>
          <p:nvPr/>
        </p:nvSpPr>
        <p:spPr>
          <a:xfrm>
            <a:off x="1337310" y="411480"/>
            <a:ext cx="4114800" cy="308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4A54A"/>
              </a:buClr>
              <a:buSzPts val="1500"/>
              <a:buFont typeface="Calibri"/>
              <a:buNone/>
            </a:pPr>
            <a:r>
              <a:rPr lang="en" sz="1500" b="1" i="0" u="none" strike="noStrike" cap="none">
                <a:solidFill>
                  <a:srgbClr val="D4A54A"/>
                </a:solidFill>
                <a:latin typeface="Calibri"/>
                <a:ea typeface="Calibri"/>
                <a:cs typeface="Calibri"/>
                <a:sym typeface="Calibri"/>
              </a:rPr>
              <a:t>POINT 2</a:t>
            </a:r>
            <a:endParaRPr sz="1500" b="0" i="0" u="none" strike="noStrike" cap="none">
              <a:solidFill>
                <a:schemeClr val="dk1"/>
              </a:solidFill>
              <a:latin typeface="Calibri"/>
              <a:ea typeface="Calibri"/>
              <a:cs typeface="Calibri"/>
              <a:sym typeface="Calibri"/>
            </a:endParaRPr>
          </a:p>
        </p:txBody>
      </p:sp>
      <p:sp>
        <p:nvSpPr>
          <p:cNvPr id="462" name="Google Shape;462;g3fb829344e4_0_248"/>
          <p:cNvSpPr txBox="1"/>
          <p:nvPr/>
        </p:nvSpPr>
        <p:spPr>
          <a:xfrm>
            <a:off x="1337310" y="685800"/>
            <a:ext cx="7392900" cy="823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5F0E6"/>
              </a:buClr>
              <a:buSzPts val="2400"/>
              <a:buFont typeface="Georgia"/>
              <a:buNone/>
            </a:pPr>
            <a:r>
              <a:rPr lang="en" sz="2400" b="1" i="0" u="none" strike="noStrike" cap="none">
                <a:solidFill>
                  <a:srgbClr val="F5F0E6"/>
                </a:solidFill>
                <a:latin typeface="Georgia"/>
                <a:ea typeface="Georgia"/>
                <a:cs typeface="Georgia"/>
                <a:sym typeface="Georgia"/>
              </a:rPr>
              <a:t>Jesus Opens Doors That No One Can Shut</a:t>
            </a:r>
            <a:endParaRPr sz="2400" b="0" i="0" u="none" strike="noStrike" cap="none">
              <a:solidFill>
                <a:schemeClr val="dk1"/>
              </a:solidFill>
              <a:latin typeface="Calibri"/>
              <a:ea typeface="Calibri"/>
              <a:cs typeface="Calibri"/>
              <a:sym typeface="Calibri"/>
            </a:endParaRPr>
          </a:p>
        </p:txBody>
      </p:sp>
      <p:sp>
        <p:nvSpPr>
          <p:cNvPr id="463" name="Google Shape;463;g3fb829344e4_0_248"/>
          <p:cNvSpPr/>
          <p:nvPr/>
        </p:nvSpPr>
        <p:spPr>
          <a:xfrm>
            <a:off x="411480" y="1680210"/>
            <a:ext cx="8318700" cy="1268700"/>
          </a:xfrm>
          <a:prstGeom prst="rect">
            <a:avLst/>
          </a:prstGeom>
          <a:solidFill>
            <a:srgbClr val="2F445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64" name="Google Shape;464;g3fb829344e4_0_248"/>
          <p:cNvSpPr txBox="1"/>
          <p:nvPr/>
        </p:nvSpPr>
        <p:spPr>
          <a:xfrm>
            <a:off x="617220" y="1714500"/>
            <a:ext cx="7907100" cy="8916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rgbClr val="F5F0E6"/>
              </a:buClr>
              <a:buSzPts val="2100"/>
              <a:buFont typeface="Georgia"/>
              <a:buNone/>
            </a:pPr>
            <a:r>
              <a:rPr lang="en" sz="2100" b="0" i="1" u="none" strike="noStrike" cap="none">
                <a:solidFill>
                  <a:srgbClr val="F5F0E6"/>
                </a:solidFill>
                <a:latin typeface="Georgia"/>
                <a:ea typeface="Georgia"/>
                <a:cs typeface="Georgia"/>
                <a:sym typeface="Georgia"/>
              </a:rPr>
              <a:t>“Because a great door for effective work has opened to me…”  (1 Cor. 16:9)     “…that God may open a door for our message…”  (Col. 4:3)</a:t>
            </a:r>
            <a:endParaRPr sz="2100" b="0" i="0" u="none" strike="noStrike" cap="none">
              <a:solidFill>
                <a:schemeClr val="dk1"/>
              </a:solidFill>
              <a:latin typeface="Calibri"/>
              <a:ea typeface="Calibri"/>
              <a:cs typeface="Calibri"/>
              <a:sym typeface="Calibri"/>
            </a:endParaRPr>
          </a:p>
        </p:txBody>
      </p:sp>
      <p:sp>
        <p:nvSpPr>
          <p:cNvPr id="465" name="Google Shape;465;g3fb829344e4_0_248"/>
          <p:cNvSpPr txBox="1"/>
          <p:nvPr/>
        </p:nvSpPr>
        <p:spPr>
          <a:xfrm>
            <a:off x="617220" y="2606040"/>
            <a:ext cx="7907100" cy="2742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BFB6A8"/>
              </a:buClr>
              <a:buSzPts val="1700"/>
              <a:buFont typeface="Calibri"/>
              <a:buNone/>
            </a:pPr>
            <a:r>
              <a:rPr lang="en" sz="1700" b="0" i="0" u="none" strike="noStrike" cap="none">
                <a:solidFill>
                  <a:srgbClr val="BFB6A8"/>
                </a:solidFill>
                <a:latin typeface="Calibri"/>
                <a:ea typeface="Calibri"/>
                <a:cs typeface="Calibri"/>
                <a:sym typeface="Calibri"/>
              </a:rPr>
              <a:t>— The open door in Paul’s letters</a:t>
            </a:r>
            <a:endParaRPr sz="1700" b="0" i="0" u="none" strike="noStrike" cap="none">
              <a:solidFill>
                <a:schemeClr val="dk1"/>
              </a:solidFill>
              <a:latin typeface="Calibri"/>
              <a:ea typeface="Calibri"/>
              <a:cs typeface="Calibri"/>
              <a:sym typeface="Calibri"/>
            </a:endParaRPr>
          </a:p>
        </p:txBody>
      </p:sp>
      <p:sp>
        <p:nvSpPr>
          <p:cNvPr id="466" name="Google Shape;466;g3fb829344e4_0_248"/>
          <p:cNvSpPr txBox="1"/>
          <p:nvPr/>
        </p:nvSpPr>
        <p:spPr>
          <a:xfrm>
            <a:off x="480060" y="3086100"/>
            <a:ext cx="8181600" cy="1714500"/>
          </a:xfrm>
          <a:prstGeom prst="rect">
            <a:avLst/>
          </a:prstGeom>
          <a:noFill/>
          <a:ln>
            <a:noFill/>
          </a:ln>
        </p:spPr>
        <p:txBody>
          <a:bodyPr spcFirstLastPara="1" wrap="square" lIns="68575" tIns="34275" rIns="68575" bIns="34275" anchor="t" anchorCtr="0">
            <a:noAutofit/>
          </a:bodyPr>
          <a:lstStyle/>
          <a:p>
            <a:pPr marL="254000" marR="0" lvl="0" indent="-247650" algn="l" rtl="0">
              <a:spcBef>
                <a:spcPts val="0"/>
              </a:spcBef>
              <a:spcAft>
                <a:spcPts val="0"/>
              </a:spcAft>
              <a:buClr>
                <a:srgbClr val="F5F0E6"/>
              </a:buClr>
              <a:buSzPts val="2100"/>
              <a:buFont typeface="Calibri"/>
              <a:buChar char="●"/>
            </a:pPr>
            <a:r>
              <a:rPr lang="en" sz="2100" b="0" i="0" u="none" strike="noStrike" cap="none">
                <a:solidFill>
                  <a:srgbClr val="F5F0E6"/>
                </a:solidFill>
                <a:latin typeface="Calibri"/>
                <a:ea typeface="Calibri"/>
                <a:cs typeface="Calibri"/>
                <a:sym typeface="Calibri"/>
              </a:rPr>
              <a:t>The power is not in Philadelphia — it is in the One holding the key</a:t>
            </a:r>
            <a:endParaRPr sz="2100" b="0" i="0" u="none" strike="noStrike" cap="none">
              <a:solidFill>
                <a:schemeClr val="dk1"/>
              </a:solidFill>
              <a:latin typeface="Calibri"/>
              <a:ea typeface="Calibri"/>
              <a:cs typeface="Calibri"/>
              <a:sym typeface="Calibri"/>
            </a:endParaRPr>
          </a:p>
          <a:p>
            <a:pPr marL="254000" marR="0" lvl="0" indent="-247650" algn="l" rtl="0">
              <a:spcBef>
                <a:spcPts val="800"/>
              </a:spcBef>
              <a:spcAft>
                <a:spcPts val="0"/>
              </a:spcAft>
              <a:buClr>
                <a:srgbClr val="F5F0E6"/>
              </a:buClr>
              <a:buSzPts val="2100"/>
              <a:buFont typeface="Calibri"/>
              <a:buChar char="●"/>
            </a:pPr>
            <a:r>
              <a:rPr lang="en" sz="2100" b="0" i="0" u="none" strike="noStrike" cap="none">
                <a:solidFill>
                  <a:srgbClr val="F5F0E6"/>
                </a:solidFill>
                <a:latin typeface="Calibri"/>
                <a:ea typeface="Calibri"/>
                <a:cs typeface="Calibri"/>
                <a:sym typeface="Calibri"/>
              </a:rPr>
              <a:t>When Jesus opens a door, walk through it by faith</a:t>
            </a:r>
            <a:endParaRPr sz="2100" b="0" i="0" u="none" strike="noStrike" cap="none">
              <a:solidFill>
                <a:schemeClr val="dk1"/>
              </a:solidFill>
              <a:latin typeface="Calibri"/>
              <a:ea typeface="Calibri"/>
              <a:cs typeface="Calibri"/>
              <a:sym typeface="Calibri"/>
            </a:endParaRPr>
          </a:p>
          <a:p>
            <a:pPr marL="254000" marR="0" lvl="0" indent="-247650" algn="l" rtl="0">
              <a:spcBef>
                <a:spcPts val="800"/>
              </a:spcBef>
              <a:spcAft>
                <a:spcPts val="0"/>
              </a:spcAft>
              <a:buClr>
                <a:srgbClr val="F5F0E6"/>
              </a:buClr>
              <a:buSzPts val="2100"/>
              <a:buFont typeface="Calibri"/>
              <a:buChar char="●"/>
            </a:pPr>
            <a:r>
              <a:rPr lang="en" sz="2100" b="0" i="0" u="none" strike="noStrike" cap="none">
                <a:solidFill>
                  <a:srgbClr val="F5F0E6"/>
                </a:solidFill>
                <a:latin typeface="Calibri"/>
                <a:ea typeface="Calibri"/>
                <a:cs typeface="Calibri"/>
                <a:sym typeface="Calibri"/>
              </a:rPr>
              <a:t>When Jesus shuts a door, stop trying to kick it back open</a:t>
            </a:r>
            <a:endParaRPr sz="21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4A54A"/>
        </a:solidFill>
        <a:effectLst/>
      </p:bgPr>
    </p:bg>
    <p:spTree>
      <p:nvGrpSpPr>
        <p:cNvPr id="1" name="Shape 471"/>
        <p:cNvGrpSpPr/>
        <p:nvPr/>
      </p:nvGrpSpPr>
      <p:grpSpPr>
        <a:xfrm>
          <a:off x="0" y="0"/>
          <a:ext cx="0" cy="0"/>
          <a:chOff x="0" y="0"/>
          <a:chExt cx="0" cy="0"/>
        </a:xfrm>
      </p:grpSpPr>
      <p:sp>
        <p:nvSpPr>
          <p:cNvPr id="472" name="Google Shape;472;g3fb829344e4_0_260"/>
          <p:cNvSpPr txBox="1"/>
          <p:nvPr/>
        </p:nvSpPr>
        <p:spPr>
          <a:xfrm>
            <a:off x="548640" y="1097280"/>
            <a:ext cx="8044500" cy="9600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243642"/>
              </a:buClr>
              <a:buSzPts val="4100"/>
              <a:buFont typeface="Georgia"/>
              <a:buNone/>
            </a:pPr>
            <a:r>
              <a:rPr lang="en" sz="4100" b="1" i="0" u="none" strike="noStrike" cap="none">
                <a:solidFill>
                  <a:srgbClr val="243642"/>
                </a:solidFill>
                <a:latin typeface="Georgia"/>
                <a:ea typeface="Georgia"/>
                <a:cs typeface="Georgia"/>
                <a:sym typeface="Georgia"/>
              </a:rPr>
              <a:t>Do not worship the door.</a:t>
            </a:r>
            <a:endParaRPr sz="4100" b="0" i="0" u="none" strike="noStrike" cap="none">
              <a:solidFill>
                <a:schemeClr val="dk1"/>
              </a:solidFill>
              <a:latin typeface="Calibri"/>
              <a:ea typeface="Calibri"/>
              <a:cs typeface="Calibri"/>
              <a:sym typeface="Calibri"/>
            </a:endParaRPr>
          </a:p>
        </p:txBody>
      </p:sp>
      <p:sp>
        <p:nvSpPr>
          <p:cNvPr id="473" name="Google Shape;473;g3fb829344e4_0_260"/>
          <p:cNvSpPr txBox="1"/>
          <p:nvPr/>
        </p:nvSpPr>
        <p:spPr>
          <a:xfrm>
            <a:off x="548640" y="2057400"/>
            <a:ext cx="8044500" cy="9600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243642"/>
              </a:buClr>
              <a:buSzPts val="4100"/>
              <a:buFont typeface="Georgia"/>
              <a:buNone/>
            </a:pPr>
            <a:r>
              <a:rPr lang="en" sz="4100" b="1" i="0" u="none" strike="noStrike" cap="none">
                <a:solidFill>
                  <a:srgbClr val="243642"/>
                </a:solidFill>
                <a:latin typeface="Georgia"/>
                <a:ea typeface="Georgia"/>
                <a:cs typeface="Georgia"/>
                <a:sym typeface="Georgia"/>
              </a:rPr>
              <a:t>Trust the One who holds the key.</a:t>
            </a:r>
            <a:endParaRPr sz="4100" b="0" i="0" u="none" strike="noStrike" cap="none">
              <a:solidFill>
                <a:schemeClr val="dk1"/>
              </a:solidFill>
              <a:latin typeface="Calibri"/>
              <a:ea typeface="Calibri"/>
              <a:cs typeface="Calibri"/>
              <a:sym typeface="Calibri"/>
            </a:endParaRPr>
          </a:p>
        </p:txBody>
      </p:sp>
      <p:sp>
        <p:nvSpPr>
          <p:cNvPr id="474" name="Google Shape;474;g3fb829344e4_0_260"/>
          <p:cNvSpPr txBox="1"/>
          <p:nvPr/>
        </p:nvSpPr>
        <p:spPr>
          <a:xfrm>
            <a:off x="822960" y="3360420"/>
            <a:ext cx="7495800" cy="8232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243642"/>
              </a:buClr>
              <a:buSzPts val="2300"/>
              <a:buFont typeface="Calibri"/>
              <a:buNone/>
            </a:pPr>
            <a:r>
              <a:rPr lang="en" sz="2300" b="0" i="1" u="none" strike="noStrike" cap="none">
                <a:solidFill>
                  <a:srgbClr val="243642"/>
                </a:solidFill>
                <a:latin typeface="Calibri"/>
                <a:ea typeface="Calibri"/>
                <a:cs typeface="Calibri"/>
                <a:sym typeface="Calibri"/>
              </a:rPr>
              <a:t>If He opens it, walk through it.   If He closes it, trust Him.   The door is not your source. Jesus is.</a:t>
            </a:r>
            <a:endParaRPr sz="2300" b="0"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43642"/>
        </a:solidFill>
        <a:effectLst/>
      </p:bgPr>
    </p:bg>
    <p:spTree>
      <p:nvGrpSpPr>
        <p:cNvPr id="1" name="Shape 479"/>
        <p:cNvGrpSpPr/>
        <p:nvPr/>
      </p:nvGrpSpPr>
      <p:grpSpPr>
        <a:xfrm>
          <a:off x="0" y="0"/>
          <a:ext cx="0" cy="0"/>
          <a:chOff x="0" y="0"/>
          <a:chExt cx="0" cy="0"/>
        </a:xfrm>
      </p:grpSpPr>
      <p:sp>
        <p:nvSpPr>
          <p:cNvPr id="480" name="Google Shape;480;g3fb829344e4_0_267"/>
          <p:cNvSpPr/>
          <p:nvPr/>
        </p:nvSpPr>
        <p:spPr>
          <a:xfrm>
            <a:off x="411480" y="411480"/>
            <a:ext cx="754500" cy="754500"/>
          </a:xfrm>
          <a:prstGeom prst="ellipse">
            <a:avLst/>
          </a:prstGeom>
          <a:solidFill>
            <a:srgbClr val="D4A54A"/>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481" name="Google Shape;481;g3fb829344e4_0_267" descr="preencoded.png"/>
          <p:cNvPicPr preferRelativeResize="0"/>
          <p:nvPr/>
        </p:nvPicPr>
        <p:blipFill rotWithShape="1">
          <a:blip r:embed="rId3">
            <a:alphaModFix/>
          </a:blip>
          <a:srcRect/>
          <a:stretch/>
        </p:blipFill>
        <p:spPr>
          <a:xfrm>
            <a:off x="600075" y="600075"/>
            <a:ext cx="377190" cy="377190"/>
          </a:xfrm>
          <a:prstGeom prst="rect">
            <a:avLst/>
          </a:prstGeom>
          <a:noFill/>
          <a:ln>
            <a:noFill/>
          </a:ln>
        </p:spPr>
      </p:pic>
      <p:sp>
        <p:nvSpPr>
          <p:cNvPr id="482" name="Google Shape;482;g3fb829344e4_0_267"/>
          <p:cNvSpPr txBox="1"/>
          <p:nvPr/>
        </p:nvSpPr>
        <p:spPr>
          <a:xfrm>
            <a:off x="1337310" y="411480"/>
            <a:ext cx="4114800" cy="308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4A54A"/>
              </a:buClr>
              <a:buSzPts val="1500"/>
              <a:buFont typeface="Calibri"/>
              <a:buNone/>
            </a:pPr>
            <a:r>
              <a:rPr lang="en" sz="1500" b="1" i="0" u="none" strike="noStrike" cap="none">
                <a:solidFill>
                  <a:srgbClr val="D4A54A"/>
                </a:solidFill>
                <a:latin typeface="Calibri"/>
                <a:ea typeface="Calibri"/>
                <a:cs typeface="Calibri"/>
                <a:sym typeface="Calibri"/>
              </a:rPr>
              <a:t>POINT 3</a:t>
            </a:r>
            <a:endParaRPr sz="1500" b="0" i="0" u="none" strike="noStrike" cap="none">
              <a:solidFill>
                <a:schemeClr val="dk1"/>
              </a:solidFill>
              <a:latin typeface="Calibri"/>
              <a:ea typeface="Calibri"/>
              <a:cs typeface="Calibri"/>
              <a:sym typeface="Calibri"/>
            </a:endParaRPr>
          </a:p>
        </p:txBody>
      </p:sp>
      <p:sp>
        <p:nvSpPr>
          <p:cNvPr id="483" name="Google Shape;483;g3fb829344e4_0_267"/>
          <p:cNvSpPr txBox="1"/>
          <p:nvPr/>
        </p:nvSpPr>
        <p:spPr>
          <a:xfrm>
            <a:off x="1337310" y="685800"/>
            <a:ext cx="7392900" cy="823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5F0E6"/>
              </a:buClr>
              <a:buSzPts val="2400"/>
              <a:buFont typeface="Georgia"/>
              <a:buNone/>
            </a:pPr>
            <a:r>
              <a:rPr lang="en" sz="2400" b="1" i="0" u="none" strike="noStrike" cap="none">
                <a:solidFill>
                  <a:srgbClr val="F5F0E6"/>
                </a:solidFill>
                <a:latin typeface="Georgia"/>
                <a:ea typeface="Georgia"/>
                <a:cs typeface="Georgia"/>
                <a:sym typeface="Georgia"/>
              </a:rPr>
              <a:t>Those Who Remain Faithful Will Overcome</a:t>
            </a:r>
            <a:endParaRPr sz="2400" b="0" i="0" u="none" strike="noStrike" cap="none">
              <a:solidFill>
                <a:schemeClr val="dk1"/>
              </a:solidFill>
              <a:latin typeface="Calibri"/>
              <a:ea typeface="Calibri"/>
              <a:cs typeface="Calibri"/>
              <a:sym typeface="Calibri"/>
            </a:endParaRPr>
          </a:p>
        </p:txBody>
      </p:sp>
      <p:sp>
        <p:nvSpPr>
          <p:cNvPr id="484" name="Google Shape;484;g3fb829344e4_0_267"/>
          <p:cNvSpPr/>
          <p:nvPr/>
        </p:nvSpPr>
        <p:spPr>
          <a:xfrm>
            <a:off x="411480" y="1680210"/>
            <a:ext cx="8318700" cy="1268700"/>
          </a:xfrm>
          <a:prstGeom prst="rect">
            <a:avLst/>
          </a:prstGeom>
          <a:solidFill>
            <a:srgbClr val="2F445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85" name="Google Shape;485;g3fb829344e4_0_267"/>
          <p:cNvSpPr txBox="1"/>
          <p:nvPr/>
        </p:nvSpPr>
        <p:spPr>
          <a:xfrm>
            <a:off x="617220" y="1714500"/>
            <a:ext cx="7907100" cy="8916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rgbClr val="F5F0E6"/>
              </a:buClr>
              <a:buSzPts val="2100"/>
              <a:buFont typeface="Georgia"/>
              <a:buNone/>
            </a:pPr>
            <a:r>
              <a:rPr lang="en" sz="2100" b="0" i="1" u="none" strike="noStrike" cap="none">
                <a:solidFill>
                  <a:srgbClr val="F5F0E6"/>
                </a:solidFill>
                <a:latin typeface="Georgia"/>
                <a:ea typeface="Georgia"/>
                <a:cs typeface="Georgia"/>
                <a:sym typeface="Georgia"/>
              </a:rPr>
              <a:t>“I am coming soon. Hold on to what you have, so that no one will take your crown. The one who is victorious I will make a pillar in the temple of my God. Never again will they leave it.”</a:t>
            </a:r>
            <a:endParaRPr sz="2100" b="0" i="0" u="none" strike="noStrike" cap="none">
              <a:solidFill>
                <a:schemeClr val="dk1"/>
              </a:solidFill>
              <a:latin typeface="Calibri"/>
              <a:ea typeface="Calibri"/>
              <a:cs typeface="Calibri"/>
              <a:sym typeface="Calibri"/>
            </a:endParaRPr>
          </a:p>
        </p:txBody>
      </p:sp>
      <p:sp>
        <p:nvSpPr>
          <p:cNvPr id="486" name="Google Shape;486;g3fb829344e4_0_267"/>
          <p:cNvSpPr txBox="1"/>
          <p:nvPr/>
        </p:nvSpPr>
        <p:spPr>
          <a:xfrm>
            <a:off x="617220" y="2606040"/>
            <a:ext cx="7907100" cy="2742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BFB6A8"/>
              </a:buClr>
              <a:buSzPts val="1700"/>
              <a:buFont typeface="Calibri"/>
              <a:buNone/>
            </a:pPr>
            <a:r>
              <a:rPr lang="en" sz="1700" b="0" i="0" u="none" strike="noStrike" cap="none">
                <a:solidFill>
                  <a:srgbClr val="BFB6A8"/>
                </a:solidFill>
                <a:latin typeface="Calibri"/>
                <a:ea typeface="Calibri"/>
                <a:cs typeface="Calibri"/>
                <a:sym typeface="Calibri"/>
              </a:rPr>
              <a:t>— Revelation 3:11–12</a:t>
            </a:r>
            <a:endParaRPr sz="1700" b="0" i="0" u="none" strike="noStrike" cap="none">
              <a:solidFill>
                <a:schemeClr val="dk1"/>
              </a:solidFill>
              <a:latin typeface="Calibri"/>
              <a:ea typeface="Calibri"/>
              <a:cs typeface="Calibri"/>
              <a:sym typeface="Calibri"/>
            </a:endParaRPr>
          </a:p>
        </p:txBody>
      </p:sp>
      <p:sp>
        <p:nvSpPr>
          <p:cNvPr id="487" name="Google Shape;487;g3fb829344e4_0_267"/>
          <p:cNvSpPr txBox="1"/>
          <p:nvPr/>
        </p:nvSpPr>
        <p:spPr>
          <a:xfrm>
            <a:off x="480060" y="3086100"/>
            <a:ext cx="8181600" cy="1714500"/>
          </a:xfrm>
          <a:prstGeom prst="rect">
            <a:avLst/>
          </a:prstGeom>
          <a:noFill/>
          <a:ln>
            <a:noFill/>
          </a:ln>
        </p:spPr>
        <p:txBody>
          <a:bodyPr spcFirstLastPara="1" wrap="square" lIns="68575" tIns="34275" rIns="68575" bIns="34275" anchor="t" anchorCtr="0">
            <a:noAutofit/>
          </a:bodyPr>
          <a:lstStyle/>
          <a:p>
            <a:pPr marL="254000" marR="0" lvl="0" indent="-247650" algn="l" rtl="0">
              <a:spcBef>
                <a:spcPts val="0"/>
              </a:spcBef>
              <a:spcAft>
                <a:spcPts val="0"/>
              </a:spcAft>
              <a:buClr>
                <a:srgbClr val="F5F0E6"/>
              </a:buClr>
              <a:buSzPts val="2100"/>
              <a:buFont typeface="Calibri"/>
              <a:buChar char="●"/>
            </a:pPr>
            <a:r>
              <a:rPr lang="en" sz="2100" b="0" i="0" u="none" strike="noStrike" cap="none">
                <a:solidFill>
                  <a:srgbClr val="F5F0E6"/>
                </a:solidFill>
                <a:latin typeface="Calibri"/>
                <a:ea typeface="Calibri"/>
                <a:cs typeface="Calibri"/>
                <a:sym typeface="Calibri"/>
              </a:rPr>
              <a:t>To a city that shook, Jesus promises an unshakable place</a:t>
            </a:r>
            <a:endParaRPr sz="2100" b="0" i="0" u="none" strike="noStrike" cap="none">
              <a:solidFill>
                <a:schemeClr val="dk1"/>
              </a:solidFill>
              <a:latin typeface="Calibri"/>
              <a:ea typeface="Calibri"/>
              <a:cs typeface="Calibri"/>
              <a:sym typeface="Calibri"/>
            </a:endParaRPr>
          </a:p>
          <a:p>
            <a:pPr marL="254000" marR="0" lvl="0" indent="-247650" algn="l" rtl="0">
              <a:spcBef>
                <a:spcPts val="800"/>
              </a:spcBef>
              <a:spcAft>
                <a:spcPts val="0"/>
              </a:spcAft>
              <a:buClr>
                <a:srgbClr val="F5F0E6"/>
              </a:buClr>
              <a:buSzPts val="2100"/>
              <a:buFont typeface="Calibri"/>
              <a:buChar char="●"/>
            </a:pPr>
            <a:r>
              <a:rPr lang="en" sz="2100" b="0" i="0" u="none" strike="noStrike" cap="none">
                <a:solidFill>
                  <a:srgbClr val="F5F0E6"/>
                </a:solidFill>
                <a:latin typeface="Calibri"/>
                <a:ea typeface="Calibri"/>
                <a:cs typeface="Calibri"/>
                <a:sym typeface="Calibri"/>
              </a:rPr>
              <a:t>He writes on them the name of God, the New Jerusalem, and His new name</a:t>
            </a:r>
            <a:endParaRPr sz="2100" b="0" i="0" u="none" strike="noStrike" cap="none">
              <a:solidFill>
                <a:schemeClr val="dk1"/>
              </a:solidFill>
              <a:latin typeface="Calibri"/>
              <a:ea typeface="Calibri"/>
              <a:cs typeface="Calibri"/>
              <a:sym typeface="Calibri"/>
            </a:endParaRPr>
          </a:p>
          <a:p>
            <a:pPr marL="254000" marR="0" lvl="0" indent="-247650" algn="l" rtl="0">
              <a:spcBef>
                <a:spcPts val="800"/>
              </a:spcBef>
              <a:spcAft>
                <a:spcPts val="0"/>
              </a:spcAft>
              <a:buClr>
                <a:srgbClr val="F5F0E6"/>
              </a:buClr>
              <a:buSzPts val="2100"/>
              <a:buFont typeface="Calibri"/>
              <a:buChar char="●"/>
            </a:pPr>
            <a:r>
              <a:rPr lang="en" sz="2100" b="0" i="0" u="none" strike="noStrike" cap="none">
                <a:solidFill>
                  <a:srgbClr val="F5F0E6"/>
                </a:solidFill>
                <a:latin typeface="Calibri"/>
                <a:ea typeface="Calibri"/>
                <a:cs typeface="Calibri"/>
                <a:sym typeface="Calibri"/>
              </a:rPr>
              <a:t>This is the language of belonging: “You belong to Me.”</a:t>
            </a:r>
            <a:endParaRPr sz="21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43642"/>
        </a:solidFill>
        <a:effectLst/>
      </p:bgPr>
    </p:bg>
    <p:spTree>
      <p:nvGrpSpPr>
        <p:cNvPr id="1" name="Shape 492"/>
        <p:cNvGrpSpPr/>
        <p:nvPr/>
      </p:nvGrpSpPr>
      <p:grpSpPr>
        <a:xfrm>
          <a:off x="0" y="0"/>
          <a:ext cx="0" cy="0"/>
          <a:chOff x="0" y="0"/>
          <a:chExt cx="0" cy="0"/>
        </a:xfrm>
      </p:grpSpPr>
      <p:sp>
        <p:nvSpPr>
          <p:cNvPr id="493" name="Google Shape;493;g3fb829344e4_0_279"/>
          <p:cNvSpPr/>
          <p:nvPr/>
        </p:nvSpPr>
        <p:spPr>
          <a:xfrm>
            <a:off x="4087368" y="411480"/>
            <a:ext cx="960000" cy="960000"/>
          </a:xfrm>
          <a:prstGeom prst="ellipse">
            <a:avLst/>
          </a:prstGeom>
          <a:solidFill>
            <a:srgbClr val="D4A54A"/>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494" name="Google Shape;494;g3fb829344e4_0_279" descr="preencoded.png"/>
          <p:cNvPicPr preferRelativeResize="0"/>
          <p:nvPr/>
        </p:nvPicPr>
        <p:blipFill rotWithShape="1">
          <a:blip r:embed="rId3">
            <a:alphaModFix/>
          </a:blip>
          <a:srcRect/>
          <a:stretch/>
        </p:blipFill>
        <p:spPr>
          <a:xfrm>
            <a:off x="4327398" y="651510"/>
            <a:ext cx="480060" cy="480060"/>
          </a:xfrm>
          <a:prstGeom prst="rect">
            <a:avLst/>
          </a:prstGeom>
          <a:noFill/>
          <a:ln>
            <a:noFill/>
          </a:ln>
        </p:spPr>
      </p:pic>
      <p:sp>
        <p:nvSpPr>
          <p:cNvPr id="495" name="Google Shape;495;g3fb829344e4_0_279"/>
          <p:cNvSpPr/>
          <p:nvPr/>
        </p:nvSpPr>
        <p:spPr>
          <a:xfrm>
            <a:off x="411480" y="1577340"/>
            <a:ext cx="8318700" cy="1371600"/>
          </a:xfrm>
          <a:prstGeom prst="rect">
            <a:avLst/>
          </a:prstGeom>
          <a:solidFill>
            <a:srgbClr val="2F445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96" name="Google Shape;496;g3fb829344e4_0_279"/>
          <p:cNvSpPr txBox="1"/>
          <p:nvPr/>
        </p:nvSpPr>
        <p:spPr>
          <a:xfrm>
            <a:off x="617220" y="1611630"/>
            <a:ext cx="7907100" cy="9945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rgbClr val="F5F0E6"/>
              </a:buClr>
              <a:buSzPts val="2700"/>
              <a:buFont typeface="Georgia"/>
              <a:buNone/>
            </a:pPr>
            <a:r>
              <a:rPr lang="en" sz="2700" b="0" i="1" u="none" strike="noStrike" cap="none">
                <a:solidFill>
                  <a:srgbClr val="F5F0E6"/>
                </a:solidFill>
                <a:latin typeface="Georgia"/>
                <a:ea typeface="Georgia"/>
                <a:cs typeface="Georgia"/>
                <a:sym typeface="Georgia"/>
              </a:rPr>
              <a:t>“By this everyone will know that you are my disciples, if you love one another.”</a:t>
            </a:r>
            <a:endParaRPr sz="2700" b="0" i="0" u="none" strike="noStrike" cap="none">
              <a:solidFill>
                <a:schemeClr val="dk1"/>
              </a:solidFill>
              <a:latin typeface="Calibri"/>
              <a:ea typeface="Calibri"/>
              <a:cs typeface="Calibri"/>
              <a:sym typeface="Calibri"/>
            </a:endParaRPr>
          </a:p>
        </p:txBody>
      </p:sp>
      <p:sp>
        <p:nvSpPr>
          <p:cNvPr id="497" name="Google Shape;497;g3fb829344e4_0_279"/>
          <p:cNvSpPr txBox="1"/>
          <p:nvPr/>
        </p:nvSpPr>
        <p:spPr>
          <a:xfrm>
            <a:off x="617220" y="2606040"/>
            <a:ext cx="7907100" cy="2742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BFB6A8"/>
              </a:buClr>
              <a:buSzPts val="1700"/>
              <a:buFont typeface="Calibri"/>
              <a:buNone/>
            </a:pPr>
            <a:r>
              <a:rPr lang="en" sz="1700" b="0" i="0" u="none" strike="noStrike" cap="none">
                <a:solidFill>
                  <a:srgbClr val="BFB6A8"/>
                </a:solidFill>
                <a:latin typeface="Calibri"/>
                <a:ea typeface="Calibri"/>
                <a:cs typeface="Calibri"/>
                <a:sym typeface="Calibri"/>
              </a:rPr>
              <a:t>— John 13:35</a:t>
            </a:r>
            <a:endParaRPr sz="1700" b="0" i="0" u="none" strike="noStrike" cap="none">
              <a:solidFill>
                <a:schemeClr val="dk1"/>
              </a:solidFill>
              <a:latin typeface="Calibri"/>
              <a:ea typeface="Calibri"/>
              <a:cs typeface="Calibri"/>
              <a:sym typeface="Calibri"/>
            </a:endParaRPr>
          </a:p>
        </p:txBody>
      </p:sp>
      <p:sp>
        <p:nvSpPr>
          <p:cNvPr id="498" name="Google Shape;498;g3fb829344e4_0_279"/>
          <p:cNvSpPr txBox="1"/>
          <p:nvPr/>
        </p:nvSpPr>
        <p:spPr>
          <a:xfrm>
            <a:off x="548640" y="3223260"/>
            <a:ext cx="8044500" cy="4803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BFB6A8"/>
              </a:buClr>
              <a:buSzPts val="2300"/>
              <a:buFont typeface="Calibri"/>
              <a:buNone/>
            </a:pPr>
            <a:r>
              <a:rPr lang="en" sz="2300" b="0" i="0" u="none" strike="noStrike" cap="none">
                <a:solidFill>
                  <a:srgbClr val="BFB6A8"/>
                </a:solidFill>
                <a:latin typeface="Calibri"/>
                <a:ea typeface="Calibri"/>
                <a:cs typeface="Calibri"/>
                <a:sym typeface="Calibri"/>
              </a:rPr>
              <a:t>Not by our building, our programs, or our reputation.</a:t>
            </a:r>
            <a:endParaRPr sz="2300" b="0" i="0" u="none" strike="noStrike" cap="none">
              <a:solidFill>
                <a:schemeClr val="dk1"/>
              </a:solidFill>
              <a:latin typeface="Calibri"/>
              <a:ea typeface="Calibri"/>
              <a:cs typeface="Calibri"/>
              <a:sym typeface="Calibri"/>
            </a:endParaRPr>
          </a:p>
        </p:txBody>
      </p:sp>
      <p:sp>
        <p:nvSpPr>
          <p:cNvPr id="499" name="Google Shape;499;g3fb829344e4_0_279"/>
          <p:cNvSpPr txBox="1"/>
          <p:nvPr/>
        </p:nvSpPr>
        <p:spPr>
          <a:xfrm>
            <a:off x="548640" y="3771900"/>
            <a:ext cx="8044500" cy="6171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D4A54A"/>
              </a:buClr>
              <a:buSzPts val="3000"/>
              <a:buFont typeface="Georgia"/>
              <a:buNone/>
            </a:pPr>
            <a:r>
              <a:rPr lang="en" sz="3000" b="1" i="0" u="none" strike="noStrike" cap="none">
                <a:solidFill>
                  <a:srgbClr val="D4A54A"/>
                </a:solidFill>
                <a:latin typeface="Georgia"/>
                <a:ea typeface="Georgia"/>
                <a:cs typeface="Georgia"/>
                <a:sym typeface="Georgia"/>
              </a:rPr>
              <a:t>They will know we are His by our love.</a:t>
            </a:r>
            <a:endParaRPr sz="300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43642"/>
        </a:solidFill>
        <a:effectLst/>
      </p:bgPr>
    </p:bg>
    <p:spTree>
      <p:nvGrpSpPr>
        <p:cNvPr id="1" name="Shape 504"/>
        <p:cNvGrpSpPr/>
        <p:nvPr/>
      </p:nvGrpSpPr>
      <p:grpSpPr>
        <a:xfrm>
          <a:off x="0" y="0"/>
          <a:ext cx="0" cy="0"/>
          <a:chOff x="0" y="0"/>
          <a:chExt cx="0" cy="0"/>
        </a:xfrm>
      </p:grpSpPr>
      <p:sp>
        <p:nvSpPr>
          <p:cNvPr id="505" name="Google Shape;505;g3fb829344e4_0_290"/>
          <p:cNvSpPr txBox="1"/>
          <p:nvPr/>
        </p:nvSpPr>
        <p:spPr>
          <a:xfrm>
            <a:off x="411480" y="342900"/>
            <a:ext cx="8318700" cy="8916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D4A54A"/>
              </a:buClr>
              <a:buSzPts val="5400"/>
              <a:buFont typeface="Georgia"/>
              <a:buNone/>
            </a:pPr>
            <a:r>
              <a:rPr lang="en" sz="5400" b="1" i="0" u="none" strike="noStrike" cap="none">
                <a:solidFill>
                  <a:srgbClr val="D4A54A"/>
                </a:solidFill>
                <a:latin typeface="Georgia"/>
                <a:ea typeface="Georgia"/>
                <a:cs typeface="Georgia"/>
                <a:sym typeface="Georgia"/>
              </a:rPr>
              <a:t>Hold on.</a:t>
            </a:r>
            <a:endParaRPr sz="5400" b="0" i="0" u="none" strike="noStrike" cap="none">
              <a:solidFill>
                <a:schemeClr val="dk1"/>
              </a:solidFill>
              <a:latin typeface="Calibri"/>
              <a:ea typeface="Calibri"/>
              <a:cs typeface="Calibri"/>
              <a:sym typeface="Calibri"/>
            </a:endParaRPr>
          </a:p>
        </p:txBody>
      </p:sp>
      <p:sp>
        <p:nvSpPr>
          <p:cNvPr id="506" name="Google Shape;506;g3fb829344e4_0_290"/>
          <p:cNvSpPr/>
          <p:nvPr/>
        </p:nvSpPr>
        <p:spPr>
          <a:xfrm>
            <a:off x="960120" y="1522476"/>
            <a:ext cx="246900" cy="246900"/>
          </a:xfrm>
          <a:prstGeom prst="ellipse">
            <a:avLst/>
          </a:prstGeom>
          <a:solidFill>
            <a:srgbClr val="D4A54A"/>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7" name="Google Shape;507;g3fb829344e4_0_290"/>
          <p:cNvSpPr txBox="1"/>
          <p:nvPr/>
        </p:nvSpPr>
        <p:spPr>
          <a:xfrm>
            <a:off x="1371600" y="1405890"/>
            <a:ext cx="7543800" cy="480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5F0E6"/>
              </a:buClr>
              <a:buSzPts val="2100"/>
              <a:buFont typeface="Georgia"/>
              <a:buNone/>
            </a:pPr>
            <a:r>
              <a:rPr lang="en" sz="2100" b="0" i="0" u="none" strike="noStrike" cap="none">
                <a:solidFill>
                  <a:srgbClr val="F5F0E6"/>
                </a:solidFill>
                <a:latin typeface="Georgia"/>
                <a:ea typeface="Georgia"/>
                <a:cs typeface="Georgia"/>
                <a:sym typeface="Georgia"/>
              </a:rPr>
              <a:t>When you feel strong — hold on.</a:t>
            </a:r>
            <a:endParaRPr sz="2100" b="0" i="0" u="none" strike="noStrike" cap="none">
              <a:solidFill>
                <a:schemeClr val="dk1"/>
              </a:solidFill>
              <a:latin typeface="Calibri"/>
              <a:ea typeface="Calibri"/>
              <a:cs typeface="Calibri"/>
              <a:sym typeface="Calibri"/>
            </a:endParaRPr>
          </a:p>
        </p:txBody>
      </p:sp>
      <p:sp>
        <p:nvSpPr>
          <p:cNvPr id="508" name="Google Shape;508;g3fb829344e4_0_290"/>
          <p:cNvSpPr/>
          <p:nvPr/>
        </p:nvSpPr>
        <p:spPr>
          <a:xfrm>
            <a:off x="960120" y="2105406"/>
            <a:ext cx="246900" cy="246900"/>
          </a:xfrm>
          <a:prstGeom prst="ellipse">
            <a:avLst/>
          </a:prstGeom>
          <a:solidFill>
            <a:srgbClr val="D4A54A"/>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9" name="Google Shape;509;g3fb829344e4_0_290"/>
          <p:cNvSpPr txBox="1"/>
          <p:nvPr/>
        </p:nvSpPr>
        <p:spPr>
          <a:xfrm>
            <a:off x="1371600" y="1988820"/>
            <a:ext cx="7543800" cy="480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5F0E6"/>
              </a:buClr>
              <a:buSzPts val="2100"/>
              <a:buFont typeface="Georgia"/>
              <a:buNone/>
            </a:pPr>
            <a:r>
              <a:rPr lang="en" sz="2100" b="0" i="0" u="none" strike="noStrike" cap="none">
                <a:solidFill>
                  <a:srgbClr val="F5F0E6"/>
                </a:solidFill>
                <a:latin typeface="Georgia"/>
                <a:ea typeface="Georgia"/>
                <a:cs typeface="Georgia"/>
                <a:sym typeface="Georgia"/>
              </a:rPr>
              <a:t>When you feel weak — hold on.</a:t>
            </a:r>
            <a:endParaRPr sz="2100" b="0" i="0" u="none" strike="noStrike" cap="none">
              <a:solidFill>
                <a:schemeClr val="dk1"/>
              </a:solidFill>
              <a:latin typeface="Calibri"/>
              <a:ea typeface="Calibri"/>
              <a:cs typeface="Calibri"/>
              <a:sym typeface="Calibri"/>
            </a:endParaRPr>
          </a:p>
        </p:txBody>
      </p:sp>
      <p:sp>
        <p:nvSpPr>
          <p:cNvPr id="510" name="Google Shape;510;g3fb829344e4_0_290"/>
          <p:cNvSpPr/>
          <p:nvPr/>
        </p:nvSpPr>
        <p:spPr>
          <a:xfrm>
            <a:off x="960120" y="2688336"/>
            <a:ext cx="246900" cy="246900"/>
          </a:xfrm>
          <a:prstGeom prst="ellipse">
            <a:avLst/>
          </a:prstGeom>
          <a:solidFill>
            <a:srgbClr val="D4A54A"/>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11" name="Google Shape;511;g3fb829344e4_0_290"/>
          <p:cNvSpPr txBox="1"/>
          <p:nvPr/>
        </p:nvSpPr>
        <p:spPr>
          <a:xfrm>
            <a:off x="1371600" y="2571750"/>
            <a:ext cx="7543800" cy="480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5F0E6"/>
              </a:buClr>
              <a:buSzPts val="2100"/>
              <a:buFont typeface="Georgia"/>
              <a:buNone/>
            </a:pPr>
            <a:r>
              <a:rPr lang="en" sz="2100" b="0" i="0" u="none" strike="noStrike" cap="none">
                <a:solidFill>
                  <a:srgbClr val="F5F0E6"/>
                </a:solidFill>
                <a:latin typeface="Georgia"/>
                <a:ea typeface="Georgia"/>
                <a:cs typeface="Georgia"/>
                <a:sym typeface="Georgia"/>
              </a:rPr>
              <a:t>When the door is open — walk through it.</a:t>
            </a:r>
            <a:endParaRPr sz="2100" b="0" i="0" u="none" strike="noStrike" cap="none">
              <a:solidFill>
                <a:schemeClr val="dk1"/>
              </a:solidFill>
              <a:latin typeface="Calibri"/>
              <a:ea typeface="Calibri"/>
              <a:cs typeface="Calibri"/>
              <a:sym typeface="Calibri"/>
            </a:endParaRPr>
          </a:p>
        </p:txBody>
      </p:sp>
      <p:sp>
        <p:nvSpPr>
          <p:cNvPr id="512" name="Google Shape;512;g3fb829344e4_0_290"/>
          <p:cNvSpPr/>
          <p:nvPr/>
        </p:nvSpPr>
        <p:spPr>
          <a:xfrm>
            <a:off x="960120" y="3271266"/>
            <a:ext cx="246900" cy="246900"/>
          </a:xfrm>
          <a:prstGeom prst="ellipse">
            <a:avLst/>
          </a:prstGeom>
          <a:solidFill>
            <a:srgbClr val="D4A54A"/>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13" name="Google Shape;513;g3fb829344e4_0_290"/>
          <p:cNvSpPr txBox="1"/>
          <p:nvPr/>
        </p:nvSpPr>
        <p:spPr>
          <a:xfrm>
            <a:off x="1371600" y="3154680"/>
            <a:ext cx="7543800" cy="480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5F0E6"/>
              </a:buClr>
              <a:buSzPts val="2100"/>
              <a:buFont typeface="Georgia"/>
              <a:buNone/>
            </a:pPr>
            <a:r>
              <a:rPr lang="en" sz="2100" b="0" i="0" u="none" strike="noStrike" cap="none">
                <a:solidFill>
                  <a:srgbClr val="F5F0E6"/>
                </a:solidFill>
                <a:latin typeface="Georgia"/>
                <a:ea typeface="Georgia"/>
                <a:cs typeface="Georgia"/>
                <a:sym typeface="Georgia"/>
              </a:rPr>
              <a:t>When the door is closed — trust the One with the key.</a:t>
            </a:r>
            <a:endParaRPr sz="2100" b="0" i="0" u="none" strike="noStrike" cap="none">
              <a:solidFill>
                <a:schemeClr val="dk1"/>
              </a:solidFill>
              <a:latin typeface="Calibri"/>
              <a:ea typeface="Calibri"/>
              <a:cs typeface="Calibri"/>
              <a:sym typeface="Calibri"/>
            </a:endParaRPr>
          </a:p>
        </p:txBody>
      </p:sp>
      <p:sp>
        <p:nvSpPr>
          <p:cNvPr id="514" name="Google Shape;514;g3fb829344e4_0_290"/>
          <p:cNvSpPr/>
          <p:nvPr/>
        </p:nvSpPr>
        <p:spPr>
          <a:xfrm>
            <a:off x="960120" y="3854196"/>
            <a:ext cx="246900" cy="246900"/>
          </a:xfrm>
          <a:prstGeom prst="ellipse">
            <a:avLst/>
          </a:prstGeom>
          <a:solidFill>
            <a:srgbClr val="D4A54A"/>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15" name="Google Shape;515;g3fb829344e4_0_290"/>
          <p:cNvSpPr txBox="1"/>
          <p:nvPr/>
        </p:nvSpPr>
        <p:spPr>
          <a:xfrm>
            <a:off x="1371600" y="3737610"/>
            <a:ext cx="7543800" cy="480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5F0E6"/>
              </a:buClr>
              <a:buSzPts val="2100"/>
              <a:buFont typeface="Georgia"/>
              <a:buNone/>
            </a:pPr>
            <a:r>
              <a:rPr lang="en" sz="2100" b="0" i="0" u="none" strike="noStrike" cap="none">
                <a:solidFill>
                  <a:srgbClr val="F5F0E6"/>
                </a:solidFill>
                <a:latin typeface="Georgia"/>
                <a:ea typeface="Georgia"/>
                <a:cs typeface="Georgia"/>
                <a:sym typeface="Georgia"/>
              </a:rPr>
              <a:t>When strength feels small — His strength is great.</a:t>
            </a:r>
            <a:endParaRPr sz="2100" b="0" i="0" u="none" strike="noStrike" cap="none">
              <a:solidFill>
                <a:schemeClr val="dk1"/>
              </a:solidFill>
              <a:latin typeface="Calibri"/>
              <a:ea typeface="Calibri"/>
              <a:cs typeface="Calibri"/>
              <a:sym typeface="Calibri"/>
            </a:endParaRPr>
          </a:p>
        </p:txBody>
      </p:sp>
      <p:sp>
        <p:nvSpPr>
          <p:cNvPr id="516" name="Google Shape;516;g3fb829344e4_0_290"/>
          <p:cNvSpPr txBox="1"/>
          <p:nvPr/>
        </p:nvSpPr>
        <p:spPr>
          <a:xfrm>
            <a:off x="548640" y="4354830"/>
            <a:ext cx="8044500" cy="4803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D4A54A"/>
              </a:buClr>
              <a:buSzPts val="2300"/>
              <a:buFont typeface="Georgia"/>
              <a:buNone/>
            </a:pPr>
            <a:r>
              <a:rPr lang="en" sz="2300" b="0" i="1" u="none" strike="noStrike" cap="none">
                <a:solidFill>
                  <a:srgbClr val="D4A54A"/>
                </a:solidFill>
                <a:latin typeface="Georgia"/>
                <a:ea typeface="Georgia"/>
                <a:cs typeface="Georgia"/>
                <a:sym typeface="Georgia"/>
              </a:rPr>
              <a:t>Jesus, make us a Philadelphia church.</a:t>
            </a:r>
            <a:endParaRPr sz="23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43642"/>
        </a:solidFill>
        <a:effectLst/>
      </p:bgPr>
    </p:bg>
    <p:spTree>
      <p:nvGrpSpPr>
        <p:cNvPr id="1" name="Shape 521"/>
        <p:cNvGrpSpPr/>
        <p:nvPr/>
      </p:nvGrpSpPr>
      <p:grpSpPr>
        <a:xfrm>
          <a:off x="0" y="0"/>
          <a:ext cx="0" cy="0"/>
          <a:chOff x="0" y="0"/>
          <a:chExt cx="0" cy="0"/>
        </a:xfrm>
      </p:grpSpPr>
      <p:sp>
        <p:nvSpPr>
          <p:cNvPr id="522" name="Google Shape;522;g3fb829344e4_0_306"/>
          <p:cNvSpPr/>
          <p:nvPr/>
        </p:nvSpPr>
        <p:spPr>
          <a:xfrm>
            <a:off x="4087368" y="411480"/>
            <a:ext cx="891600" cy="891600"/>
          </a:xfrm>
          <a:prstGeom prst="ellipse">
            <a:avLst/>
          </a:prstGeom>
          <a:solidFill>
            <a:srgbClr val="D4A54A"/>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523" name="Google Shape;523;g3fb829344e4_0_306" descr="preencoded.png"/>
          <p:cNvPicPr preferRelativeResize="0"/>
          <p:nvPr/>
        </p:nvPicPr>
        <p:blipFill rotWithShape="1">
          <a:blip r:embed="rId3">
            <a:alphaModFix/>
          </a:blip>
          <a:srcRect/>
          <a:stretch/>
        </p:blipFill>
        <p:spPr>
          <a:xfrm>
            <a:off x="4310253" y="634365"/>
            <a:ext cx="445770" cy="445770"/>
          </a:xfrm>
          <a:prstGeom prst="rect">
            <a:avLst/>
          </a:prstGeom>
          <a:noFill/>
          <a:ln>
            <a:noFill/>
          </a:ln>
        </p:spPr>
      </p:pic>
      <p:sp>
        <p:nvSpPr>
          <p:cNvPr id="524" name="Google Shape;524;g3fb829344e4_0_306"/>
          <p:cNvSpPr/>
          <p:nvPr/>
        </p:nvSpPr>
        <p:spPr>
          <a:xfrm>
            <a:off x="370332" y="1508760"/>
            <a:ext cx="2023200" cy="1234500"/>
          </a:xfrm>
          <a:prstGeom prst="roundRect">
            <a:avLst>
              <a:gd name="adj" fmla="val 8333"/>
            </a:avLst>
          </a:prstGeom>
          <a:solidFill>
            <a:srgbClr val="2F445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25" name="Google Shape;525;g3fb829344e4_0_306"/>
          <p:cNvSpPr txBox="1"/>
          <p:nvPr/>
        </p:nvSpPr>
        <p:spPr>
          <a:xfrm>
            <a:off x="370332" y="1508760"/>
            <a:ext cx="2023200" cy="12345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F5F0E6"/>
              </a:buClr>
              <a:buSzPts val="2300"/>
              <a:buFont typeface="Georgia"/>
              <a:buNone/>
            </a:pPr>
            <a:r>
              <a:rPr lang="en" sz="2300" b="1" i="0" u="none" strike="noStrike" cap="none">
                <a:solidFill>
                  <a:srgbClr val="F5F0E6"/>
                </a:solidFill>
                <a:latin typeface="Georgia"/>
                <a:ea typeface="Georgia"/>
                <a:cs typeface="Georgia"/>
                <a:sym typeface="Georgia"/>
              </a:rPr>
              <a:t>Little strength.</a:t>
            </a:r>
            <a:endParaRPr sz="2300" b="0" i="0" u="none" strike="noStrike" cap="none">
              <a:solidFill>
                <a:schemeClr val="dk1"/>
              </a:solidFill>
              <a:latin typeface="Calibri"/>
              <a:ea typeface="Calibri"/>
              <a:cs typeface="Calibri"/>
              <a:sym typeface="Calibri"/>
            </a:endParaRPr>
          </a:p>
        </p:txBody>
      </p:sp>
      <p:sp>
        <p:nvSpPr>
          <p:cNvPr id="526" name="Google Shape;526;g3fb829344e4_0_306"/>
          <p:cNvSpPr/>
          <p:nvPr/>
        </p:nvSpPr>
        <p:spPr>
          <a:xfrm>
            <a:off x="2496312" y="1508760"/>
            <a:ext cx="2023200" cy="1234500"/>
          </a:xfrm>
          <a:prstGeom prst="roundRect">
            <a:avLst>
              <a:gd name="adj" fmla="val 8333"/>
            </a:avLst>
          </a:prstGeom>
          <a:solidFill>
            <a:srgbClr val="2F445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27" name="Google Shape;527;g3fb829344e4_0_306"/>
          <p:cNvSpPr txBox="1"/>
          <p:nvPr/>
        </p:nvSpPr>
        <p:spPr>
          <a:xfrm>
            <a:off x="2496312" y="1508760"/>
            <a:ext cx="2023200" cy="12345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F5F0E6"/>
              </a:buClr>
              <a:buSzPts val="2300"/>
              <a:buFont typeface="Georgia"/>
              <a:buNone/>
            </a:pPr>
            <a:r>
              <a:rPr lang="en" sz="2300" b="1" i="0" u="none" strike="noStrike" cap="none">
                <a:solidFill>
                  <a:srgbClr val="F5F0E6"/>
                </a:solidFill>
                <a:latin typeface="Georgia"/>
                <a:ea typeface="Georgia"/>
                <a:cs typeface="Georgia"/>
                <a:sym typeface="Georgia"/>
              </a:rPr>
              <a:t>Great faith.</a:t>
            </a:r>
            <a:endParaRPr sz="2300" b="0" i="0" u="none" strike="noStrike" cap="none">
              <a:solidFill>
                <a:schemeClr val="dk1"/>
              </a:solidFill>
              <a:latin typeface="Calibri"/>
              <a:ea typeface="Calibri"/>
              <a:cs typeface="Calibri"/>
              <a:sym typeface="Calibri"/>
            </a:endParaRPr>
          </a:p>
        </p:txBody>
      </p:sp>
      <p:sp>
        <p:nvSpPr>
          <p:cNvPr id="528" name="Google Shape;528;g3fb829344e4_0_306"/>
          <p:cNvSpPr/>
          <p:nvPr/>
        </p:nvSpPr>
        <p:spPr>
          <a:xfrm>
            <a:off x="4622292" y="1508760"/>
            <a:ext cx="2023200" cy="1234500"/>
          </a:xfrm>
          <a:prstGeom prst="roundRect">
            <a:avLst>
              <a:gd name="adj" fmla="val 8333"/>
            </a:avLst>
          </a:prstGeom>
          <a:solidFill>
            <a:srgbClr val="2F445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29" name="Google Shape;529;g3fb829344e4_0_306"/>
          <p:cNvSpPr txBox="1"/>
          <p:nvPr/>
        </p:nvSpPr>
        <p:spPr>
          <a:xfrm>
            <a:off x="4622292" y="1508760"/>
            <a:ext cx="2023200" cy="12345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F5F0E6"/>
              </a:buClr>
              <a:buSzPts val="2300"/>
              <a:buFont typeface="Georgia"/>
              <a:buNone/>
            </a:pPr>
            <a:r>
              <a:rPr lang="en" sz="2300" b="1" i="0" u="none" strike="noStrike" cap="none">
                <a:solidFill>
                  <a:srgbClr val="F5F0E6"/>
                </a:solidFill>
                <a:latin typeface="Georgia"/>
                <a:ea typeface="Georgia"/>
                <a:cs typeface="Georgia"/>
                <a:sym typeface="Georgia"/>
              </a:rPr>
              <a:t>An open door.</a:t>
            </a:r>
            <a:endParaRPr sz="2300" b="0" i="0" u="none" strike="noStrike" cap="none">
              <a:solidFill>
                <a:schemeClr val="dk1"/>
              </a:solidFill>
              <a:latin typeface="Calibri"/>
              <a:ea typeface="Calibri"/>
              <a:cs typeface="Calibri"/>
              <a:sym typeface="Calibri"/>
            </a:endParaRPr>
          </a:p>
        </p:txBody>
      </p:sp>
      <p:sp>
        <p:nvSpPr>
          <p:cNvPr id="530" name="Google Shape;530;g3fb829344e4_0_306"/>
          <p:cNvSpPr/>
          <p:nvPr/>
        </p:nvSpPr>
        <p:spPr>
          <a:xfrm>
            <a:off x="6748272" y="1508760"/>
            <a:ext cx="2023200" cy="1234500"/>
          </a:xfrm>
          <a:prstGeom prst="roundRect">
            <a:avLst>
              <a:gd name="adj" fmla="val 8333"/>
            </a:avLst>
          </a:prstGeom>
          <a:solidFill>
            <a:srgbClr val="D4A54A"/>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31" name="Google Shape;531;g3fb829344e4_0_306"/>
          <p:cNvSpPr txBox="1"/>
          <p:nvPr/>
        </p:nvSpPr>
        <p:spPr>
          <a:xfrm>
            <a:off x="6748272" y="1508760"/>
            <a:ext cx="2023200" cy="12345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243642"/>
              </a:buClr>
              <a:buSzPts val="2300"/>
              <a:buFont typeface="Georgia"/>
              <a:buNone/>
            </a:pPr>
            <a:r>
              <a:rPr lang="en" sz="2300" b="1" i="0" u="none" strike="noStrike" cap="none">
                <a:solidFill>
                  <a:srgbClr val="243642"/>
                </a:solidFill>
                <a:latin typeface="Georgia"/>
                <a:ea typeface="Georgia"/>
                <a:cs typeface="Georgia"/>
                <a:sym typeface="Georgia"/>
              </a:rPr>
              <a:t>An unshakable promise.</a:t>
            </a:r>
            <a:endParaRPr sz="2300" b="0" i="0" u="none" strike="noStrike" cap="none">
              <a:solidFill>
                <a:schemeClr val="dk1"/>
              </a:solidFill>
              <a:latin typeface="Calibri"/>
              <a:ea typeface="Calibri"/>
              <a:cs typeface="Calibri"/>
              <a:sym typeface="Calibri"/>
            </a:endParaRPr>
          </a:p>
        </p:txBody>
      </p:sp>
      <p:sp>
        <p:nvSpPr>
          <p:cNvPr id="532" name="Google Shape;532;g3fb829344e4_0_306"/>
          <p:cNvSpPr txBox="1"/>
          <p:nvPr/>
        </p:nvSpPr>
        <p:spPr>
          <a:xfrm>
            <a:off x="548640" y="3017520"/>
            <a:ext cx="8044500" cy="5484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F5F0E6"/>
              </a:buClr>
              <a:buSzPts val="2600"/>
              <a:buFont typeface="Georgia"/>
              <a:buNone/>
            </a:pPr>
            <a:r>
              <a:rPr lang="en" sz="2600" b="1" i="0" u="none" strike="noStrike" cap="none">
                <a:solidFill>
                  <a:srgbClr val="F5F0E6"/>
                </a:solidFill>
                <a:latin typeface="Georgia"/>
                <a:ea typeface="Georgia"/>
                <a:cs typeface="Georgia"/>
                <a:sym typeface="Georgia"/>
              </a:rPr>
              <a:t>That is Philadelphia — the Church of Brotherly Love.</a:t>
            </a:r>
            <a:endParaRPr sz="2600" b="0" i="0" u="none" strike="noStrike" cap="none">
              <a:solidFill>
                <a:schemeClr val="dk1"/>
              </a:solidFill>
              <a:latin typeface="Calibri"/>
              <a:ea typeface="Calibri"/>
              <a:cs typeface="Calibri"/>
              <a:sym typeface="Calibri"/>
            </a:endParaRPr>
          </a:p>
        </p:txBody>
      </p:sp>
      <p:sp>
        <p:nvSpPr>
          <p:cNvPr id="533" name="Google Shape;533;g3fb829344e4_0_306"/>
          <p:cNvSpPr txBox="1"/>
          <p:nvPr/>
        </p:nvSpPr>
        <p:spPr>
          <a:xfrm>
            <a:off x="548640" y="3703320"/>
            <a:ext cx="8044500" cy="6858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BFB6A8"/>
              </a:buClr>
              <a:buSzPts val="2300"/>
              <a:buFont typeface="Georgia"/>
              <a:buNone/>
            </a:pPr>
            <a:r>
              <a:rPr lang="en" sz="2300" b="0" i="1" u="none" strike="noStrike" cap="none">
                <a:solidFill>
                  <a:srgbClr val="BFB6A8"/>
                </a:solidFill>
                <a:latin typeface="Georgia"/>
                <a:ea typeface="Georgia"/>
                <a:cs typeface="Georgia"/>
                <a:sym typeface="Georgia"/>
              </a:rPr>
              <a:t>“Whoever has ears, let them hear what the Spirit says to the churches.”</a:t>
            </a:r>
            <a:endParaRPr sz="2300" b="0" i="0" u="none" strike="noStrike" cap="none">
              <a:solidFill>
                <a:schemeClr val="dk1"/>
              </a:solidFill>
              <a:latin typeface="Calibri"/>
              <a:ea typeface="Calibri"/>
              <a:cs typeface="Calibri"/>
              <a:sym typeface="Calibri"/>
            </a:endParaRPr>
          </a:p>
        </p:txBody>
      </p:sp>
      <p:sp>
        <p:nvSpPr>
          <p:cNvPr id="534" name="Google Shape;534;g3fb829344e4_0_306"/>
          <p:cNvSpPr txBox="1"/>
          <p:nvPr/>
        </p:nvSpPr>
        <p:spPr>
          <a:xfrm>
            <a:off x="548640" y="4354830"/>
            <a:ext cx="8044500" cy="3429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BFB6A8"/>
              </a:buClr>
              <a:buSzPts val="1800"/>
              <a:buFont typeface="Calibri"/>
              <a:buNone/>
            </a:pPr>
            <a:r>
              <a:rPr lang="en" sz="1800" b="0" i="0" u="none" strike="noStrike" cap="none">
                <a:solidFill>
                  <a:srgbClr val="BFB6A8"/>
                </a:solidFill>
                <a:latin typeface="Calibri"/>
                <a:ea typeface="Calibri"/>
                <a:cs typeface="Calibri"/>
                <a:sym typeface="Calibri"/>
              </a:rPr>
              <a:t>— Revelation 3:13</a:t>
            </a: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43642"/>
        </a:solidFill>
        <a:effectLst/>
      </p:bgPr>
    </p:bg>
    <p:spTree>
      <p:nvGrpSpPr>
        <p:cNvPr id="1" name="Shape 521">
          <a:extLst>
            <a:ext uri="{FF2B5EF4-FFF2-40B4-BE49-F238E27FC236}">
              <a16:creationId xmlns:a16="http://schemas.microsoft.com/office/drawing/2014/main" id="{C15A2E8B-62D1-A60B-9246-F7FD57908287}"/>
            </a:ext>
          </a:extLst>
        </p:cNvPr>
        <p:cNvGrpSpPr/>
        <p:nvPr/>
      </p:nvGrpSpPr>
      <p:grpSpPr>
        <a:xfrm>
          <a:off x="0" y="0"/>
          <a:ext cx="0" cy="0"/>
          <a:chOff x="0" y="0"/>
          <a:chExt cx="0" cy="0"/>
        </a:xfrm>
      </p:grpSpPr>
      <p:sp>
        <p:nvSpPr>
          <p:cNvPr id="522" name="Google Shape;522;g3fb829344e4_0_306">
            <a:extLst>
              <a:ext uri="{FF2B5EF4-FFF2-40B4-BE49-F238E27FC236}">
                <a16:creationId xmlns:a16="http://schemas.microsoft.com/office/drawing/2014/main" id="{73690EB9-D4D3-DE56-B6F1-27E7C1BECBB7}"/>
              </a:ext>
            </a:extLst>
          </p:cNvPr>
          <p:cNvSpPr/>
          <p:nvPr/>
        </p:nvSpPr>
        <p:spPr>
          <a:xfrm>
            <a:off x="4087338" y="324715"/>
            <a:ext cx="891600" cy="891600"/>
          </a:xfrm>
          <a:prstGeom prst="ellipse">
            <a:avLst/>
          </a:prstGeom>
          <a:solidFill>
            <a:srgbClr val="D4A54A"/>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523" name="Google Shape;523;g3fb829344e4_0_306" descr="preencoded.png">
            <a:extLst>
              <a:ext uri="{FF2B5EF4-FFF2-40B4-BE49-F238E27FC236}">
                <a16:creationId xmlns:a16="http://schemas.microsoft.com/office/drawing/2014/main" id="{CFEF8F49-156B-4C08-1618-B96B9263CBB9}"/>
              </a:ext>
            </a:extLst>
          </p:cNvPr>
          <p:cNvPicPr preferRelativeResize="0"/>
          <p:nvPr/>
        </p:nvPicPr>
        <p:blipFill rotWithShape="1">
          <a:blip r:embed="rId3">
            <a:alphaModFix/>
          </a:blip>
          <a:srcRect/>
          <a:stretch/>
        </p:blipFill>
        <p:spPr>
          <a:xfrm>
            <a:off x="4310253" y="634365"/>
            <a:ext cx="445770" cy="445770"/>
          </a:xfrm>
          <a:prstGeom prst="rect">
            <a:avLst/>
          </a:prstGeom>
          <a:noFill/>
          <a:ln>
            <a:noFill/>
          </a:ln>
        </p:spPr>
      </p:pic>
      <p:sp>
        <p:nvSpPr>
          <p:cNvPr id="524" name="Google Shape;524;g3fb829344e4_0_306">
            <a:extLst>
              <a:ext uri="{FF2B5EF4-FFF2-40B4-BE49-F238E27FC236}">
                <a16:creationId xmlns:a16="http://schemas.microsoft.com/office/drawing/2014/main" id="{D2779B7A-FF4B-3D2C-8DF3-3E71EF882FAD}"/>
              </a:ext>
            </a:extLst>
          </p:cNvPr>
          <p:cNvSpPr/>
          <p:nvPr/>
        </p:nvSpPr>
        <p:spPr>
          <a:xfrm>
            <a:off x="333433" y="1216315"/>
            <a:ext cx="8259708" cy="978515"/>
          </a:xfrm>
          <a:prstGeom prst="roundRect">
            <a:avLst>
              <a:gd name="adj" fmla="val 8333"/>
            </a:avLst>
          </a:prstGeom>
          <a:solidFill>
            <a:srgbClr val="2F4453"/>
          </a:solidFill>
          <a:ln>
            <a:noFill/>
          </a:ln>
        </p:spPr>
        <p:txBody>
          <a:bodyPr spcFirstLastPara="1" wrap="square" lIns="68575" tIns="68575" rIns="68575" bIns="68575" anchor="ctr" anchorCtr="0">
            <a:noAutofit/>
          </a:bodyPr>
          <a:lstStyle/>
          <a:p>
            <a:endParaRPr lang="en-US" sz="3600" b="1" dirty="0">
              <a:ln w="22225">
                <a:solidFill>
                  <a:schemeClr val="accent2"/>
                </a:solidFill>
                <a:prstDash val="solid"/>
              </a:ln>
              <a:solidFill>
                <a:schemeClr val="accent2">
                  <a:lumMod val="40000"/>
                  <a:lumOff val="60000"/>
                </a:schemeClr>
              </a:solidFill>
            </a:endParaRPr>
          </a:p>
          <a:p>
            <a:r>
              <a:rPr lang="en-US" sz="3600" b="1" dirty="0">
                <a:ln w="22225">
                  <a:solidFill>
                    <a:schemeClr val="accent2"/>
                  </a:solidFill>
                  <a:prstDash val="solid"/>
                </a:ln>
                <a:solidFill>
                  <a:schemeClr val="accent2">
                    <a:lumMod val="40000"/>
                    <a:lumOff val="60000"/>
                  </a:schemeClr>
                </a:solidFill>
              </a:rPr>
              <a:t>www.covingtonwacc.org/7churches</a:t>
            </a:r>
          </a:p>
          <a:p>
            <a:pPr marL="0" lvl="0" indent="0" algn="l" rtl="0">
              <a:spcBef>
                <a:spcPts val="0"/>
              </a:spcBef>
              <a:spcAft>
                <a:spcPts val="0"/>
              </a:spcAft>
              <a:buNone/>
            </a:pPr>
            <a:endParaRPr sz="4000" dirty="0"/>
          </a:p>
        </p:txBody>
      </p:sp>
      <p:sp>
        <p:nvSpPr>
          <p:cNvPr id="532" name="Google Shape;532;g3fb829344e4_0_306">
            <a:extLst>
              <a:ext uri="{FF2B5EF4-FFF2-40B4-BE49-F238E27FC236}">
                <a16:creationId xmlns:a16="http://schemas.microsoft.com/office/drawing/2014/main" id="{DB5BC1C8-4F3D-B964-EC06-B9EB316B39D2}"/>
              </a:ext>
            </a:extLst>
          </p:cNvPr>
          <p:cNvSpPr txBox="1"/>
          <p:nvPr/>
        </p:nvSpPr>
        <p:spPr>
          <a:xfrm>
            <a:off x="548640" y="3017520"/>
            <a:ext cx="8044500" cy="5484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F5F0E6"/>
              </a:buClr>
              <a:buSzPts val="2600"/>
              <a:buFont typeface="Georgia"/>
              <a:buNone/>
            </a:pPr>
            <a:r>
              <a:rPr lang="en" sz="2600" b="1" i="0" u="none" strike="noStrike" cap="none">
                <a:solidFill>
                  <a:srgbClr val="F5F0E6"/>
                </a:solidFill>
                <a:latin typeface="Georgia"/>
                <a:ea typeface="Georgia"/>
                <a:cs typeface="Georgia"/>
                <a:sym typeface="Georgia"/>
              </a:rPr>
              <a:t>Sermons, workbooks and more for deep study.</a:t>
            </a:r>
            <a:endParaRPr sz="2600" b="0" i="0" u="none" strike="noStrike" cap="none" dirty="0">
              <a:solidFill>
                <a:schemeClr val="dk1"/>
              </a:solidFill>
              <a:latin typeface="Calibri"/>
              <a:ea typeface="Calibri"/>
              <a:cs typeface="Calibri"/>
              <a:sym typeface="Calibri"/>
            </a:endParaRPr>
          </a:p>
        </p:txBody>
      </p:sp>
      <p:sp>
        <p:nvSpPr>
          <p:cNvPr id="533" name="Google Shape;533;g3fb829344e4_0_306">
            <a:extLst>
              <a:ext uri="{FF2B5EF4-FFF2-40B4-BE49-F238E27FC236}">
                <a16:creationId xmlns:a16="http://schemas.microsoft.com/office/drawing/2014/main" id="{79F5D96A-ECCB-EBAC-B0CB-6136FDD3B960}"/>
              </a:ext>
            </a:extLst>
          </p:cNvPr>
          <p:cNvSpPr txBox="1"/>
          <p:nvPr/>
        </p:nvSpPr>
        <p:spPr>
          <a:xfrm>
            <a:off x="548640" y="3703320"/>
            <a:ext cx="8044500" cy="6858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BFB6A8"/>
              </a:buClr>
              <a:buSzPts val="2300"/>
              <a:buFont typeface="Georgia"/>
              <a:buNone/>
            </a:pPr>
            <a:r>
              <a:rPr lang="en" sz="2300" b="0" i="1" u="none" strike="noStrike" cap="none">
                <a:solidFill>
                  <a:srgbClr val="BFB6A8"/>
                </a:solidFill>
                <a:latin typeface="Georgia"/>
                <a:ea typeface="Georgia"/>
                <a:cs typeface="Georgia"/>
                <a:sym typeface="Georgia"/>
              </a:rPr>
              <a:t>“Whoever has ears, let them hear what the Spirit says to the churches.”</a:t>
            </a:r>
            <a:endParaRPr sz="2300" b="0" i="0" u="none" strike="noStrike" cap="none">
              <a:solidFill>
                <a:schemeClr val="dk1"/>
              </a:solidFill>
              <a:latin typeface="Calibri"/>
              <a:ea typeface="Calibri"/>
              <a:cs typeface="Calibri"/>
              <a:sym typeface="Calibri"/>
            </a:endParaRPr>
          </a:p>
        </p:txBody>
      </p:sp>
      <p:sp>
        <p:nvSpPr>
          <p:cNvPr id="534" name="Google Shape;534;g3fb829344e4_0_306">
            <a:extLst>
              <a:ext uri="{FF2B5EF4-FFF2-40B4-BE49-F238E27FC236}">
                <a16:creationId xmlns:a16="http://schemas.microsoft.com/office/drawing/2014/main" id="{EB718486-E090-5135-122A-C9D879405013}"/>
              </a:ext>
            </a:extLst>
          </p:cNvPr>
          <p:cNvSpPr txBox="1"/>
          <p:nvPr/>
        </p:nvSpPr>
        <p:spPr>
          <a:xfrm>
            <a:off x="548640" y="4354830"/>
            <a:ext cx="8044500" cy="342900"/>
          </a:xfrm>
          <a:prstGeom prst="rect">
            <a:avLst/>
          </a:prstGeom>
          <a:noFill/>
          <a:ln>
            <a:noFill/>
          </a:ln>
        </p:spPr>
        <p:txBody>
          <a:bodyPr spcFirstLastPara="1" wrap="square" lIns="68575" tIns="34275" rIns="68575" bIns="34275" anchor="ctr" anchorCtr="0">
            <a:noAutofit/>
          </a:bodyPr>
          <a:lstStyle/>
          <a:p>
            <a:pPr marL="0" marR="0" lvl="0" indent="0" algn="ctr" rtl="0">
              <a:spcBef>
                <a:spcPts val="0"/>
              </a:spcBef>
              <a:spcAft>
                <a:spcPts val="0"/>
              </a:spcAft>
              <a:buClr>
                <a:srgbClr val="BFB6A8"/>
              </a:buClr>
              <a:buSzPts val="1800"/>
              <a:buFont typeface="Calibri"/>
              <a:buNone/>
            </a:pPr>
            <a:r>
              <a:rPr lang="en" sz="1800" b="0" i="0" u="none" strike="noStrike" cap="none">
                <a:solidFill>
                  <a:srgbClr val="BFB6A8"/>
                </a:solidFill>
                <a:latin typeface="Calibri"/>
                <a:ea typeface="Calibri"/>
                <a:cs typeface="Calibri"/>
                <a:sym typeface="Calibri"/>
              </a:rPr>
              <a:t>— Revelation 3:13</a:t>
            </a:r>
            <a:endParaRPr sz="1800" b="0" i="0" u="none" strike="noStrike" cap="none">
              <a:solidFill>
                <a:schemeClr val="dk1"/>
              </a:solidFill>
              <a:latin typeface="Calibri"/>
              <a:ea typeface="Calibri"/>
              <a:cs typeface="Calibri"/>
              <a:sym typeface="Calibri"/>
            </a:endParaRPr>
          </a:p>
        </p:txBody>
      </p:sp>
      <p:sp>
        <p:nvSpPr>
          <p:cNvPr id="2" name="Rectangle 1">
            <a:extLst>
              <a:ext uri="{FF2B5EF4-FFF2-40B4-BE49-F238E27FC236}">
                <a16:creationId xmlns:a16="http://schemas.microsoft.com/office/drawing/2014/main" id="{D8F34030-E2B3-8A5D-644A-21CD950EEC25}"/>
              </a:ext>
            </a:extLst>
          </p:cNvPr>
          <p:cNvSpPr/>
          <p:nvPr/>
        </p:nvSpPr>
        <p:spPr>
          <a:xfrm>
            <a:off x="4479635" y="2110085"/>
            <a:ext cx="184731" cy="923330"/>
          </a:xfrm>
          <a:prstGeom prst="rect">
            <a:avLst/>
          </a:prstGeom>
          <a:noFill/>
        </p:spPr>
        <p:txBody>
          <a:bodyPr wrap="none" lIns="91440" tIns="45720" rIns="91440" bIns="45720">
            <a:spAutoFit/>
          </a:bodyPr>
          <a:lstStyle/>
          <a:p>
            <a:pPr algn="ct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40434162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696</Words>
  <Application>Microsoft Office PowerPoint</Application>
  <PresentationFormat>On-screen Show (16:9)</PresentationFormat>
  <Paragraphs>99</Paragraphs>
  <Slides>15</Slides>
  <Notes>15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Playfair Display</vt:lpstr>
      <vt:lpstr>Arial</vt:lpstr>
      <vt:lpstr>Georgia</vt:lpstr>
      <vt:lpstr>Calibri</vt:lpstr>
      <vt:lpstr>Simple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ccc media</cp:lastModifiedBy>
  <cp:revision>2</cp:revision>
  <dcterms:modified xsi:type="dcterms:W3CDTF">2026-09-20T01:42:42Z</dcterms:modified>
</cp:coreProperties>
</file>