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arget="ppt/presentation.xml" Type="http://schemas.openxmlformats.org/officeDocument/2006/relationships/officeDocument"/></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aveSubsetFonts="1" strictFirstAndLastChars="0">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12192000"/>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4" Target="slides/slide10.xml" Type="http://schemas.openxmlformats.org/officeDocument/2006/relationships/slide"/><Relationship Id="rId13" Target="slides/slide9.xml" Type="http://schemas.openxmlformats.org/officeDocument/2006/relationships/slide"/><Relationship Id="rId12" Target="slides/slide8.xml" Type="http://schemas.openxmlformats.org/officeDocument/2006/relationships/slide"/><Relationship Id="rId11" Target="slides/slide7.xml" Type="http://schemas.openxmlformats.org/officeDocument/2006/relationships/slide"/><Relationship Id="rId9" Target="slides/slide5.xml" Type="http://schemas.openxmlformats.org/officeDocument/2006/relationships/slide"/><Relationship Id="rId10" Target="slides/slide6.xml" Type="http://schemas.openxmlformats.org/officeDocument/2006/relationships/slide"/><Relationship Id="rId8" Target="slides/slide4.xml" Type="http://schemas.openxmlformats.org/officeDocument/2006/relationships/slide"/><Relationship Id="rId7" Target="slides/slide3.xml" Type="http://schemas.openxmlformats.org/officeDocument/2006/relationships/slide"/><Relationship Id="rId6" Target="slides/slide2.xml" Type="http://schemas.openxmlformats.org/officeDocument/2006/relationships/slide"/><Relationship Id="rId5" Target="slides/slide1.xml" Type="http://schemas.openxmlformats.org/officeDocument/2006/relationships/slide"/><Relationship Id="rId4" Target="notesMasters/notesMaster1.xml" Type="http://schemas.openxmlformats.org/officeDocument/2006/relationships/notesMaster"/><Relationship Id="rId3" Target="slideMasters/slideMaster1.xml" Type="http://schemas.openxmlformats.org/officeDocument/2006/relationships/slideMaster"/><Relationship Id="rId2" Target="presProps.xml" Type="http://schemas.openxmlformats.org/officeDocument/2006/relationships/presProps"/><Relationship Id="rId1" Target="theme/theme1.xml" Type="http://schemas.openxmlformats.org/officeDocument/2006/relationships/theme"/></Relationships>
</file>

<file path=ppt/notesMasters/_rels/notesMaster1.xml.rels><?xml version="1.0" encoding="UTF-8" standalone="yes"?><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t" anchorCtr="0" bIns="45700" lIns="91425" numCol="1" rIns="91425" spcFirstLastPara="1" tIns="45700" wrap="square">
            <a:noAutofit/>
          </a:bodyPr>
          <a:lstStyle>
            <a:lvl1pPr algn="l" lvl="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1pPr>
            <a:lvl2pPr algn="l" lvl="1"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2pPr>
            <a:lvl3pPr algn="l" lvl="2"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3pPr>
            <a:lvl4pPr algn="l" lvl="3"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4pPr>
            <a:lvl5pPr algn="l" lvl="4"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5pPr>
            <a:lvl6pPr algn="l" lvl="5"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6pPr>
            <a:lvl7pPr algn="l" lvl="6"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7pPr>
            <a:lvl8pPr algn="l" lvl="7"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8pPr>
            <a:lvl9pPr algn="l" lvl="8"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t" anchorCtr="0" bIns="45700" lIns="91425" numCol="1" rIns="91425" spcFirstLastPara="1" tIns="45700" wrap="square">
            <a:noAutofit/>
          </a:bodyPr>
          <a:lstStyle>
            <a:lvl1pPr algn="r" lvl="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1pPr>
            <a:lvl2pPr algn="l" lvl="1"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2pPr>
            <a:lvl3pPr algn="l" lvl="2"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3pPr>
            <a:lvl4pPr algn="l" lvl="3"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4pPr>
            <a:lvl5pPr algn="l" lvl="4"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5pPr>
            <a:lvl6pPr algn="l" lvl="5"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6pPr>
            <a:lvl7pPr algn="l" lvl="6"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7pPr>
            <a:lvl8pPr algn="l" lvl="7"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8pPr>
            <a:lvl9pPr algn="l" lvl="8"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6" name="Google Shape;6;n"/>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lvl1pPr algn="l" indent="-228600" lvl="0" marL="4572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1pPr>
            <a:lvl2pPr algn="l" indent="-228600" lvl="1" marL="9144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2pPr>
            <a:lvl3pPr algn="l" indent="-228600" lvl="2" marL="13716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3pPr>
            <a:lvl4pPr algn="l" indent="-228600" lvl="3" marL="18288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4pPr>
            <a:lvl5pPr algn="l" indent="-228600" lvl="4" marL="22860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5pPr>
            <a:lvl6pPr algn="l" indent="-228600" lvl="5" marL="27432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6pPr>
            <a:lvl7pPr algn="l" indent="-228600" lvl="6" marL="32004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7pPr>
            <a:lvl8pPr algn="l" indent="-228600" lvl="7" marL="36576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8pPr>
            <a:lvl9pPr algn="l" indent="-228600" lvl="8" marL="411480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b" anchorCtr="0" bIns="45700" lIns="91425" numCol="1" rIns="91425" spcFirstLastPara="1" tIns="45700" wrap="square">
            <a:noAutofit/>
          </a:bodyPr>
          <a:lstStyle>
            <a:lvl1pPr algn="l" lvl="0" marR="0" rtl="0">
              <a:spcBef>
                <a:spcPts val="0"/>
              </a:spcBef>
              <a:spcAft>
                <a:spcPts val="0"/>
              </a:spcAft>
              <a:buSzPts val="1400"/>
              <a:buNone/>
              <a:defRPr b="0" cap="none" i="0" strike="noStrike" sz="1200" u="none">
                <a:solidFill>
                  <a:schemeClr val="dk1"/>
                </a:solidFill>
                <a:latin typeface="Calibri"/>
                <a:ea typeface="Calibri"/>
                <a:cs typeface="Calibri"/>
                <a:sym typeface="Calibri"/>
              </a:defRPr>
            </a:lvl1pPr>
            <a:lvl2pPr algn="l" lvl="1"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2pPr>
            <a:lvl3pPr algn="l" lvl="2"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3pPr>
            <a:lvl4pPr algn="l" lvl="3"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4pPr>
            <a:lvl5pPr algn="l" lvl="4"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5pPr>
            <a:lvl6pPr algn="l" lvl="5"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6pPr>
            <a:lvl7pPr algn="l" lvl="6"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7pPr>
            <a:lvl8pPr algn="l" lvl="7"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8pPr>
            <a:lvl9pPr algn="l" lvl="8" marR="0" rtl="0">
              <a:spcBef>
                <a:spcPts val="0"/>
              </a:spcBef>
              <a:spcAft>
                <a:spcPts val="0"/>
              </a:spcAft>
              <a:buSzPts val="1400"/>
              <a:buNone/>
              <a:defRPr b="0" cap="none" i="0" strike="noStrike" sz="1800" u="non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marR="0" rtl="0">
              <a:spcBef>
                <a:spcPts val="0"/>
              </a:spcBef>
              <a:spcAft>
                <a:spcPts val="0"/>
              </a:spcAft>
              <a:buNone/>
            </a:pPr>
            <a:fld id="{00000000-1234-1234-1234-123412341234}" type="slidenum">
              <a:rPr b="0" cap="none" i="0" lang="en-US" strike="noStrike" sz="1200" u="none">
                <a:solidFill>
                  <a:schemeClr val="dk1"/>
                </a:solidFill>
                <a:latin typeface="Calibri"/>
                <a:ea typeface="Calibri"/>
                <a:cs typeface="Calibri"/>
                <a:sym typeface="Calibri"/>
              </a:rPr>
              <a:t>‹#›</a:t>
            </a:fld>
            <a:endParaRPr b="0" cap="none" i="0" strike="noStrike" sz="1200" u="none">
              <a:solidFill>
                <a:schemeClr val="dk1"/>
              </a:solidFill>
              <a:latin typeface="Calibri"/>
              <a:ea typeface="Calibri"/>
              <a:cs typeface="Calibri"/>
              <a:sym typeface="Calibri"/>
            </a:endParaRPr>
          </a:p>
        </p:txBody>
      </p:sp>
    </p:spTree>
  </p:cSld>
  <p:clrMap accent1="accent1" accent2="accent2" accent3="accent3" accent4="accent4" accent5="accent5" accent6="accent6" bg1="lt1" bg2="dk2" folHlink="folHlink" hlink="hlink" tx1="dk1" tx2="lt2"/>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10.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2.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3.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4.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5.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6.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7.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8.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_rels/notesSlide9.xml.rels><?xml version="1.0" encoding="UTF-8" standalone="yes"?><Relationships xmlns="http://schemas.openxmlformats.org/package/2006/relationships"><Relationship Id="rId1" Target="../notesMasters/notesMaster1.xml" Type="http://schemas.openxmlformats.org/officeDocument/2006/relationships/notesMaster"/></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13" name="Google Shape;13;p1: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111" name="Google Shape;111;p10: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112" name="Google Shape;112;p10: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24" name="Google Shape;24;p2: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32" name="Google Shape;32;p3: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33" name="Google Shape;33;p3: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40" name="Google Shape;40;p4: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41" name="Google Shape;41;p4: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52" name="Google Shape;52;p5: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53" name="Google Shape;53;p5: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62" name="Google Shape;62;p6: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63" name="Google Shape;63;p6: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72" name="Google Shape;72;p7: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73" name="Google Shape;73;p7: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83" name="Google Shape;83;p8: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84" name="Google Shape;84;p8: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type="none" w="sm"/>
            <a:tailEnd len="sm" type="none" w="sm"/>
          </a:ln>
        </p:spPr>
      </p:sp>
      <p:sp>
        <p:nvSpPr>
          <p:cNvPr id="94" name="Google Shape;94;p9:notes"/>
          <p:cNvSpPr txBox="1"/>
          <p:nvPr>
            <p:ph idx="1" type="body"/>
          </p:nvPr>
        </p:nvSpPr>
        <p:spPr>
          <a:xfrm>
            <a:off x="685800" y="4400550"/>
            <a:ext cx="5486400" cy="3600450"/>
          </a:xfrm>
          <a:prstGeom prst="rect">
            <a:avLst/>
          </a:prstGeom>
          <a:noFill/>
          <a:ln>
            <a:noFill/>
          </a:ln>
        </p:spPr>
        <p:txBody>
          <a:bodyPr anchor="t" anchorCtr="0" bIns="45700" lIns="91425" numCol="1" rIns="91425" spcFirstLastPara="1" tIns="45700" wrap="square">
            <a:noAutofit/>
          </a:bodyPr>
          <a:lstStyle/>
          <a:p>
            <a:pPr algn="l" indent="0" lvl="0" marL="0" rtl="0">
              <a:spcBef>
                <a:spcPts val="0"/>
              </a:spcBef>
              <a:spcAft>
                <a:spcPts val="0"/>
              </a:spcAft>
              <a:buNone/>
            </a:pPr>
            <a:r>
              <a:t/>
            </a:r>
            <a:endParaRPr/>
          </a:p>
        </p:txBody>
      </p:sp>
      <p:sp>
        <p:nvSpPr>
          <p:cNvPr id="95" name="Google Shape;95;p9:notes"/>
          <p:cNvSpPr txBox="1"/>
          <p:nvPr>
            <p:ph idx="12" type="sldNum"/>
          </p:nvPr>
        </p:nvSpPr>
        <p:spPr>
          <a:xfrm>
            <a:off x="3884613" y="8685213"/>
            <a:ext cx="2971800" cy="458787"/>
          </a:xfrm>
          <a:prstGeom prst="rect">
            <a:avLst/>
          </a:prstGeom>
          <a:noFill/>
          <a:ln>
            <a:noFill/>
          </a:ln>
        </p:spPr>
        <p:txBody>
          <a:bodyPr anchor="b" anchorCtr="0" bIns="45700" lIns="91425" numCol="1" rIns="91425" spcFirstLastPara="1" tIns="45700" wrap="square">
            <a:noAutofit/>
          </a:bodyPr>
          <a:lstStyle/>
          <a:p>
            <a:pPr algn="r" indent="0" lvl="0" marL="0" rtl="0">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arget="../slideLayouts/slideLayout1.xml" Type="http://schemas.openxmlformats.org/officeDocument/2006/relationships/slideLayout"/><Relationship Id="rId1"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folHlink="folHlink" hlink="hlink" tx1="dk1" tx2="lt2"/>
  <p:sldLayoutIdLst>
    <p:sldLayoutId id="2147483648" r:id="rId2"/>
  </p:sldLayoutIdLst>
  <p:hf dt="0" ftr="0" hdr="0" sldNum="0"/>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i="0" spc="0" strike="noStrike" sz="1400"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arget="../notesSlides/notesSlide1.xml" Type="http://schemas.openxmlformats.org/officeDocument/2006/relationships/notesSlide"/><Relationship Id="rId1" Target="../slideLayouts/slideLayout1.xml" Type="http://schemas.openxmlformats.org/officeDocument/2006/relationships/slideLayout"/></Relationships>
</file>

<file path=ppt/slides/_rels/slide10.xml.rels><?xml version="1.0" encoding="UTF-8" standalone="yes"?><Relationships xmlns="http://schemas.openxmlformats.org/package/2006/relationships"><Relationship Id="rId2" Target="../notesSlides/notesSlide10.xml" Type="http://schemas.openxmlformats.org/officeDocument/2006/relationships/notesSlide"/><Relationship Id="rId1" Target="../slideLayouts/slideLayout1.xml" Type="http://schemas.openxmlformats.org/officeDocument/2006/relationships/slideLayout"/></Relationships>
</file>

<file path=ppt/slides/_rels/slide2.xml.rels><?xml version="1.0" encoding="UTF-8" standalone="yes"?><Relationships xmlns="http://schemas.openxmlformats.org/package/2006/relationships"><Relationship Id="rId2" Target="../notesSlides/notesSlide2.xml" Type="http://schemas.openxmlformats.org/officeDocument/2006/relationships/notesSlide"/><Relationship Id="rId1" Target="../slideLayouts/slideLayout1.xml" Type="http://schemas.openxmlformats.org/officeDocument/2006/relationships/slideLayout"/></Relationships>
</file>

<file path=ppt/slides/_rels/slide3.xml.rels><?xml version="1.0" encoding="UTF-8" standalone="yes"?><Relationships xmlns="http://schemas.openxmlformats.org/package/2006/relationships"><Relationship Id="rId2" Target="../notesSlides/notesSlide3.xml" Type="http://schemas.openxmlformats.org/officeDocument/2006/relationships/notesSlide"/><Relationship Id="rId1" Target="../slideLayouts/slideLayout1.xml" Type="http://schemas.openxmlformats.org/officeDocument/2006/relationships/slideLayout"/></Relationships>
</file>

<file path=ppt/slides/_rels/slide4.xml.rels><?xml version="1.0" encoding="UTF-8" standalone="yes"?><Relationships xmlns="http://schemas.openxmlformats.org/package/2006/relationships"><Relationship Id="rId2" Target="../notesSlides/notesSlide4.xml" Type="http://schemas.openxmlformats.org/officeDocument/2006/relationships/notesSlide"/><Relationship Id="rId1" Target="../slideLayouts/slideLayout1.xml" Type="http://schemas.openxmlformats.org/officeDocument/2006/relationships/slideLayout"/></Relationships>
</file>

<file path=ppt/slides/_rels/slide5.xml.rels><?xml version="1.0" encoding="UTF-8" standalone="yes"?><Relationships xmlns="http://schemas.openxmlformats.org/package/2006/relationships"><Relationship Id="rId2" Target="../notesSlides/notesSlide5.xml" Type="http://schemas.openxmlformats.org/officeDocument/2006/relationships/notesSlide"/><Relationship Id="rId1" Target="../slideLayouts/slideLayout1.xml" Type="http://schemas.openxmlformats.org/officeDocument/2006/relationships/slideLayout"/></Relationships>
</file>

<file path=ppt/slides/_rels/slide6.xml.rels><?xml version="1.0" encoding="UTF-8" standalone="yes"?><Relationships xmlns="http://schemas.openxmlformats.org/package/2006/relationships"><Relationship Id="rId2" Target="../notesSlides/notesSlide6.xml" Type="http://schemas.openxmlformats.org/officeDocument/2006/relationships/notesSlide"/><Relationship Id="rId1" Target="../slideLayouts/slideLayout1.xml" Type="http://schemas.openxmlformats.org/officeDocument/2006/relationships/slideLayout"/></Relationships>
</file>

<file path=ppt/slides/_rels/slide7.xml.rels><?xml version="1.0" encoding="UTF-8" standalone="yes"?><Relationships xmlns="http://schemas.openxmlformats.org/package/2006/relationships"><Relationship Id="rId2" Target="../notesSlides/notesSlide7.xml" Type="http://schemas.openxmlformats.org/officeDocument/2006/relationships/notesSlide"/><Relationship Id="rId1" Target="../slideLayouts/slideLayout1.xml" Type="http://schemas.openxmlformats.org/officeDocument/2006/relationships/slideLayout"/></Relationships>
</file>

<file path=ppt/slides/_rels/slide8.xml.rels><?xml version="1.0" encoding="UTF-8" standalone="yes"?><Relationships xmlns="http://schemas.openxmlformats.org/package/2006/relationships"><Relationship Id="rId2" Target="../notesSlides/notesSlide8.xml" Type="http://schemas.openxmlformats.org/officeDocument/2006/relationships/notesSlide"/><Relationship Id="rId1" Target="../slideLayouts/slideLayout1.xml" Type="http://schemas.openxmlformats.org/officeDocument/2006/relationships/slideLayout"/></Relationships>
</file>

<file path=ppt/slides/_rels/slide9.xml.rels><?xml version="1.0" encoding="UTF-8" standalone="yes"?><Relationships xmlns="http://schemas.openxmlformats.org/package/2006/relationships"><Relationship Id="rId2" Target="../notesSlides/notesSlide9.xml" Type="http://schemas.openxmlformats.org/officeDocument/2006/relationships/notesSlide"/><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4332"/>
        </a:solidFill>
      </p:bgPr>
    </p:bg>
    <p:spTree>
      <p:nvGrpSpPr>
        <p:cNvPr id="15" name="Shape 15"/>
        <p:cNvGrpSpPr/>
        <p:nvPr/>
      </p:nvGrpSpPr>
      <p:grpSpPr>
        <a:xfrm>
          <a:off x="0" y="0"/>
          <a:ext cx="0" cy="0"/>
          <a:chOff x="0" y="0"/>
          <a:chExt cx="0" cy="0"/>
        </a:xfrm>
      </p:grpSpPr>
      <p:sp>
        <p:nvSpPr>
          <p:cNvPr id="16" name="Google Shape;16;p3"/>
          <p:cNvSpPr/>
          <p:nvPr/>
        </p:nvSpPr>
        <p:spPr>
          <a:xfrm>
            <a:off x="731520" y="1371600"/>
            <a:ext cx="10698480" cy="54864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C9A227"/>
              </a:buClr>
              <a:buSzPts val="2000"/>
              <a:buFont typeface="Calibri"/>
              <a:buNone/>
            </a:pPr>
            <a:r>
              <a:rPr b="1" cap="none" i="0" lang="en-US" strike="noStrike" sz="2000" u="none">
                <a:solidFill>
                  <a:srgbClr val="C9A227"/>
                </a:solidFill>
                <a:latin typeface="Calibri"/>
                <a:ea typeface="Calibri"/>
                <a:cs typeface="Calibri"/>
                <a:sym typeface="Calibri"/>
              </a:rPr>
              <a:t>THE SEVEN CHURCHES OF JESUS</a:t>
            </a:r>
            <a:endParaRPr b="0" cap="none" i="0" strike="noStrike" sz="2000" u="none">
              <a:solidFill>
                <a:schemeClr val="dk1"/>
              </a:solidFill>
              <a:latin typeface="Calibri"/>
              <a:ea typeface="Calibri"/>
              <a:cs typeface="Calibri"/>
              <a:sym typeface="Calibri"/>
            </a:endParaRPr>
          </a:p>
        </p:txBody>
      </p:sp>
      <p:sp>
        <p:nvSpPr>
          <p:cNvPr id="17" name="Google Shape;17;p3"/>
          <p:cNvSpPr/>
          <p:nvPr/>
        </p:nvSpPr>
        <p:spPr>
          <a:xfrm>
            <a:off x="731520" y="1920240"/>
            <a:ext cx="10698480" cy="45720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F7F9F7"/>
              </a:buClr>
              <a:buSzPts val="1800"/>
              <a:buFont typeface="Calibri"/>
              <a:buNone/>
            </a:pPr>
            <a:r>
              <a:rPr b="0" cap="none" i="1" lang="en-US" strike="noStrike" sz="1800" u="none">
                <a:solidFill>
                  <a:srgbClr val="F7F9F7"/>
                </a:solidFill>
                <a:latin typeface="Calibri"/>
                <a:ea typeface="Calibri"/>
                <a:cs typeface="Calibri"/>
                <a:sym typeface="Calibri"/>
              </a:rPr>
              <a:t>Week 3</a:t>
            </a:r>
            <a:endParaRPr b="0" cap="none" i="0" strike="noStrike" sz="1800" u="none">
              <a:solidFill>
                <a:schemeClr val="dk1"/>
              </a:solidFill>
              <a:latin typeface="Calibri"/>
              <a:ea typeface="Calibri"/>
              <a:cs typeface="Calibri"/>
              <a:sym typeface="Calibri"/>
            </a:endParaRPr>
          </a:p>
        </p:txBody>
      </p:sp>
      <p:sp>
        <p:nvSpPr>
          <p:cNvPr id="18" name="Google Shape;18;p3"/>
          <p:cNvSpPr/>
          <p:nvPr/>
        </p:nvSpPr>
        <p:spPr>
          <a:xfrm>
            <a:off x="731520" y="2468880"/>
            <a:ext cx="10698480" cy="128016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FFFFFF"/>
              </a:buClr>
              <a:buSzPts val="6400"/>
              <a:buFont typeface="Cambria"/>
              <a:buNone/>
            </a:pPr>
            <a:r>
              <a:rPr b="1" cap="none" i="0" lang="en-US" strike="noStrike" sz="6400" u="none">
                <a:solidFill>
                  <a:srgbClr val="FFFFFF"/>
                </a:solidFill>
                <a:latin typeface="Cambria"/>
                <a:ea typeface="Cambria"/>
                <a:cs typeface="Cambria"/>
                <a:sym typeface="Cambria"/>
              </a:rPr>
              <a:t>SMYRNA</a:t>
            </a:r>
            <a:endParaRPr b="0" cap="none" i="0" strike="noStrike" sz="6400" u="none">
              <a:solidFill>
                <a:schemeClr val="dk1"/>
              </a:solidFill>
              <a:latin typeface="Calibri"/>
              <a:ea typeface="Calibri"/>
              <a:cs typeface="Calibri"/>
              <a:sym typeface="Calibri"/>
            </a:endParaRPr>
          </a:p>
        </p:txBody>
      </p:sp>
      <p:sp>
        <p:nvSpPr>
          <p:cNvPr id="19" name="Google Shape;19;p3"/>
          <p:cNvSpPr/>
          <p:nvPr/>
        </p:nvSpPr>
        <p:spPr>
          <a:xfrm>
            <a:off x="731520" y="3703320"/>
            <a:ext cx="10698480" cy="73152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C9A227"/>
              </a:buClr>
              <a:buSzPts val="3200"/>
              <a:buFont typeface="Cambria"/>
              <a:buNone/>
            </a:pPr>
            <a:r>
              <a:rPr b="0" cap="none" i="1" lang="en-US" strike="noStrike" sz="3200" u="none">
                <a:solidFill>
                  <a:srgbClr val="C9A227"/>
                </a:solidFill>
                <a:latin typeface="Cambria"/>
                <a:ea typeface="Cambria"/>
                <a:cs typeface="Cambria"/>
                <a:sym typeface="Cambria"/>
              </a:rPr>
              <a:t>The Persecuted Church</a:t>
            </a:r>
            <a:endParaRPr b="0" cap="none" i="0" strike="noStrike" sz="3200" u="none">
              <a:solidFill>
                <a:schemeClr val="dk1"/>
              </a:solidFill>
              <a:latin typeface="Calibri"/>
              <a:ea typeface="Calibri"/>
              <a:cs typeface="Calibri"/>
              <a:sym typeface="Calibri"/>
            </a:endParaRPr>
          </a:p>
        </p:txBody>
      </p:sp>
      <p:cxnSp>
        <p:nvCxnSpPr>
          <p:cNvPr id="20" name="Google Shape;20;p3"/>
          <p:cNvCxnSpPr/>
          <p:nvPr/>
        </p:nvCxnSpPr>
        <p:spPr>
          <a:xfrm>
            <a:off x="5166360" y="4617720"/>
            <a:ext cx="1828800" cy="0"/>
          </a:xfrm>
          <a:prstGeom prst="straightConnector1">
            <a:avLst/>
          </a:prstGeom>
          <a:noFill/>
          <a:ln cap="flat" cmpd="sng" w="19050">
            <a:solidFill>
              <a:srgbClr val="C9A227"/>
            </a:solidFill>
            <a:prstDash val="solid"/>
            <a:round/>
            <a:headEnd len="sm" type="none" w="sm"/>
            <a:tailEnd len="sm" type="none" w="sm"/>
          </a:ln>
        </p:spPr>
      </p:cxnSp>
      <p:sp>
        <p:nvSpPr>
          <p:cNvPr id="21" name="Google Shape;21;p3"/>
          <p:cNvSpPr/>
          <p:nvPr/>
        </p:nvSpPr>
        <p:spPr>
          <a:xfrm>
            <a:off x="731520" y="4800600"/>
            <a:ext cx="10698480" cy="54864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F7F9F7"/>
              </a:buClr>
              <a:buSzPts val="2200"/>
              <a:buFont typeface="Calibri"/>
              <a:buNone/>
            </a:pPr>
            <a:r>
              <a:rPr b="0" cap="none" i="0" lang="en-US" strike="noStrike" sz="2200" u="none">
                <a:solidFill>
                  <a:srgbClr val="F7F9F7"/>
                </a:solidFill>
                <a:latin typeface="Calibri"/>
                <a:ea typeface="Calibri"/>
                <a:cs typeface="Calibri"/>
                <a:sym typeface="Calibri"/>
              </a:rPr>
              <a:t>Revelation 2:8–11</a:t>
            </a:r>
            <a:endParaRPr b="0" cap="none" i="0" strike="noStrike" sz="2200" u="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4332"/>
        </a:solidFill>
      </p:bgPr>
    </p:bg>
    <p:spTree>
      <p:nvGrpSpPr>
        <p:cNvPr id="113" name="Shape 113"/>
        <p:cNvGrpSpPr/>
        <p:nvPr/>
      </p:nvGrpSpPr>
      <p:grpSpPr>
        <a:xfrm>
          <a:off x="0" y="0"/>
          <a:ext cx="0" cy="0"/>
          <a:chOff x="0" y="0"/>
          <a:chExt cx="0" cy="0"/>
        </a:xfrm>
      </p:grpSpPr>
      <p:sp>
        <p:nvSpPr>
          <p:cNvPr id="114" name="Google Shape;114;p12"/>
          <p:cNvSpPr/>
          <p:nvPr/>
        </p:nvSpPr>
        <p:spPr>
          <a:xfrm>
            <a:off x="731520" y="1920240"/>
            <a:ext cx="10698480" cy="1828800"/>
          </a:xfrm>
          <a:prstGeom prst="rect">
            <a:avLst/>
          </a:prstGeom>
          <a:noFill/>
          <a:ln>
            <a:noFill/>
          </a:ln>
        </p:spPr>
        <p:txBody>
          <a:bodyPr anchor="ctr" anchorCtr="0" bIns="0" lIns="0" numCol="1" rIns="0" spcFirstLastPara="1" tIns="0" wrap="square">
            <a:noAutofit/>
          </a:bodyPr>
          <a:lstStyle/>
          <a:p>
            <a:pPr algn="ctr" indent="0" lvl="0" marL="0" marR="0" rtl="0">
              <a:lnSpc>
                <a:spcPct val="115000"/>
              </a:lnSpc>
              <a:spcBef>
                <a:spcPts val="0"/>
              </a:spcBef>
              <a:spcAft>
                <a:spcPts val="0"/>
              </a:spcAft>
              <a:buClr>
                <a:srgbClr val="FFFFFF"/>
              </a:buClr>
              <a:buSzPts val="4000"/>
              <a:buFont typeface="Cambria"/>
              <a:buNone/>
            </a:pPr>
            <a:r>
              <a:rPr b="1" cap="none" i="1" lang="en-US" strike="noStrike" sz="4000" u="none">
                <a:solidFill>
                  <a:srgbClr val="FFFFFF"/>
                </a:solidFill>
                <a:latin typeface="Cambria"/>
                <a:ea typeface="Cambria"/>
                <a:cs typeface="Cambria"/>
                <a:sym typeface="Cambria"/>
              </a:rPr>
              <a:t>“Be faithful unto death,</a:t>
            </a:r>
            <a:endParaRPr b="0" cap="none" i="0" strike="noStrike" sz="4000" u="none">
              <a:solidFill>
                <a:schemeClr val="dk1"/>
              </a:solidFill>
              <a:latin typeface="Calibri"/>
              <a:ea typeface="Calibri"/>
              <a:cs typeface="Calibri"/>
              <a:sym typeface="Calibri"/>
            </a:endParaRPr>
          </a:p>
          <a:p>
            <a:pPr algn="ctr" indent="0" lvl="0" marL="0" marR="0" rtl="0">
              <a:lnSpc>
                <a:spcPct val="115000"/>
              </a:lnSpc>
              <a:spcBef>
                <a:spcPts val="0"/>
              </a:spcBef>
              <a:spcAft>
                <a:spcPts val="0"/>
              </a:spcAft>
              <a:buClr>
                <a:srgbClr val="FFFFFF"/>
              </a:buClr>
              <a:buSzPts val="4000"/>
              <a:buFont typeface="Cambria"/>
              <a:buNone/>
            </a:pPr>
            <a:r>
              <a:rPr b="1" cap="none" i="1" lang="en-US" strike="noStrike" sz="4000" u="none">
                <a:solidFill>
                  <a:srgbClr val="FFFFFF"/>
                </a:solidFill>
                <a:latin typeface="Cambria"/>
                <a:ea typeface="Cambria"/>
                <a:cs typeface="Cambria"/>
                <a:sym typeface="Cambria"/>
              </a:rPr>
              <a:t>and I will give you the crown of life.”</a:t>
            </a:r>
            <a:endParaRPr b="0" cap="none" i="0" strike="noStrike" sz="4000" u="none">
              <a:solidFill>
                <a:schemeClr val="dk1"/>
              </a:solidFill>
              <a:latin typeface="Calibri"/>
              <a:ea typeface="Calibri"/>
              <a:cs typeface="Calibri"/>
              <a:sym typeface="Calibri"/>
            </a:endParaRPr>
          </a:p>
        </p:txBody>
      </p:sp>
      <p:sp>
        <p:nvSpPr>
          <p:cNvPr id="115" name="Google Shape;115;p12"/>
          <p:cNvSpPr/>
          <p:nvPr/>
        </p:nvSpPr>
        <p:spPr>
          <a:xfrm>
            <a:off x="731520" y="3749040"/>
            <a:ext cx="10698480" cy="45720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C9A227"/>
              </a:buClr>
              <a:buSzPts val="1800"/>
              <a:buFont typeface="Calibri"/>
              <a:buNone/>
            </a:pPr>
            <a:r>
              <a:rPr b="1" cap="none" i="0" lang="en-US" strike="noStrike" sz="1800" u="none">
                <a:solidFill>
                  <a:srgbClr val="C9A227"/>
                </a:solidFill>
                <a:latin typeface="Calibri"/>
                <a:ea typeface="Calibri"/>
                <a:cs typeface="Calibri"/>
                <a:sym typeface="Calibri"/>
              </a:rPr>
              <a:t>REVELATION 2:10</a:t>
            </a:r>
            <a:endParaRPr b="0" cap="none" i="0" strike="noStrike" sz="1800" u="none">
              <a:solidFill>
                <a:schemeClr val="dk1"/>
              </a:solidFill>
              <a:latin typeface="Calibri"/>
              <a:ea typeface="Calibri"/>
              <a:cs typeface="Calibri"/>
              <a:sym typeface="Calibri"/>
            </a:endParaRPr>
          </a:p>
        </p:txBody>
      </p:sp>
      <p:cxnSp>
        <p:nvCxnSpPr>
          <p:cNvPr id="116" name="Google Shape;116;p12"/>
          <p:cNvCxnSpPr/>
          <p:nvPr/>
        </p:nvCxnSpPr>
        <p:spPr>
          <a:xfrm>
            <a:off x="5166360" y="4434840"/>
            <a:ext cx="1828800" cy="0"/>
          </a:xfrm>
          <a:prstGeom prst="straightConnector1">
            <a:avLst/>
          </a:prstGeom>
          <a:noFill/>
          <a:ln cap="flat" cmpd="sng" w="19050">
            <a:solidFill>
              <a:srgbClr val="C9A227"/>
            </a:solidFill>
            <a:prstDash val="solid"/>
            <a:round/>
            <a:headEnd len="sm" type="none" w="sm"/>
            <a:tailEnd len="sm" type="none" w="sm"/>
          </a:ln>
        </p:spPr>
      </p:cxnSp>
      <p:sp>
        <p:nvSpPr>
          <p:cNvPr id="117" name="Google Shape;117;p12"/>
          <p:cNvSpPr/>
          <p:nvPr/>
        </p:nvSpPr>
        <p:spPr>
          <a:xfrm>
            <a:off x="731520" y="4663440"/>
            <a:ext cx="10698480" cy="731520"/>
          </a:xfrm>
          <a:prstGeom prst="rect">
            <a:avLst/>
          </a:prstGeom>
          <a:noFill/>
          <a:ln>
            <a:noFill/>
          </a:ln>
        </p:spPr>
        <p:txBody>
          <a:bodyPr anchor="ctr" anchorCtr="0" bIns="0" lIns="0" numCol="1" rIns="0" spcFirstLastPara="1" tIns="0" wrap="square">
            <a:noAutofit/>
          </a:bodyPr>
          <a:lstStyle/>
          <a:p>
            <a:pPr algn="ctr" indent="0" lvl="0" marL="0" marR="0" rtl="0">
              <a:spcBef>
                <a:spcPts val="0"/>
              </a:spcBef>
              <a:spcAft>
                <a:spcPts val="0"/>
              </a:spcAft>
              <a:buClr>
                <a:srgbClr val="F7F9F7"/>
              </a:buClr>
              <a:buSzPts val="2000"/>
              <a:buFont typeface="Calibri"/>
              <a:buNone/>
            </a:pPr>
            <a:r>
              <a:rPr b="0" cap="none" i="1" strike="noStrike" sz="2000" u="none">
                <a:solidFill>
                  <a:srgbClr val="F7F9F7"/>
                </a:solidFill>
                <a:latin typeface="Calibri"/>
              </a:rPr>
              <a:t>Next week: Pergamum — the church that faced the same pressure, but responded very differently. </a:t>
            </a:r>
            <a:endParaRPr b="0" cap="none" i="0" strike="noStrike" sz="2000" u="none">
              <a:solidFill>
                <a:schemeClr val="dk1"/>
              </a:solidFill>
              <a:latin typeface="Calibri"/>
              <a:ea typeface="Calibri"/>
              <a:cs typeface="Calibri"/>
              <a:sym typeface="Calibri"/>
            </a:endParaRPr>
          </a:p>
          <a:p>
            <a:pPr algn="ctr" indent="0" lvl="0" marL="0" marR="0">
              <a:spcBef>
                <a:spcPts val="0"/>
              </a:spcBef>
              <a:spcAft>
                <a:spcPts val="0"/>
              </a:spcAft>
              <a:buClr>
                <a:srgbClr val="F7F9F7"/>
              </a:buClr>
              <a:buFont typeface="Calibri"/>
              <a:buNone/>
            </a:pPr>
            <a:r>
              <a:rPr/>
              <a:t>H T T P S  : / / w w w. c o v i n g t o n w a  c c  . o r g / 7 c h u r c h e s .</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p4"/>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REVELATION 2:8–9 (ESV)</a:t>
            </a:r>
            <a:endParaRPr b="0" cap="none" i="0" strike="noStrike" sz="1600" u="none">
              <a:solidFill>
                <a:schemeClr val="dk1"/>
              </a:solidFill>
              <a:latin typeface="Calibri"/>
              <a:ea typeface="Calibri"/>
              <a:cs typeface="Calibri"/>
              <a:sym typeface="Calibri"/>
            </a:endParaRPr>
          </a:p>
        </p:txBody>
      </p:sp>
      <p:sp>
        <p:nvSpPr>
          <p:cNvPr id="28" name="Google Shape;28;p4"/>
          <p:cNvSpPr/>
          <p:nvPr/>
        </p:nvSpPr>
        <p:spPr>
          <a:xfrm>
            <a:off x="731520" y="1234440"/>
            <a:ext cx="10698480" cy="4937760"/>
          </a:xfrm>
          <a:prstGeom prst="rect">
            <a:avLst/>
          </a:prstGeom>
          <a:noFill/>
          <a:ln>
            <a:noFill/>
          </a:ln>
        </p:spPr>
        <p:txBody>
          <a:bodyPr anchor="t" anchorCtr="0" bIns="0" lIns="0" numCol="1" rIns="0" spcFirstLastPara="1" tIns="0" wrap="square">
            <a:noAutofit/>
          </a:bodyPr>
          <a:lstStyle/>
          <a:p>
            <a:pPr algn="l" indent="0" lvl="0" marL="0" marR="0" rtl="0">
              <a:lnSpc>
                <a:spcPct val="130000"/>
              </a:lnSpc>
              <a:spcBef>
                <a:spcPts val="0"/>
              </a:spcBef>
              <a:spcAft>
                <a:spcPts val="0"/>
              </a:spcAft>
              <a:buClr>
                <a:srgbClr val="1B4332"/>
              </a:buClr>
              <a:buSzPts val="3200"/>
              <a:buFont typeface="Cambria"/>
              <a:buNone/>
            </a:pPr>
            <a:r>
              <a:rPr b="0" cap="none" i="1" lang="en-US" strike="noStrike" sz="3200" u="none">
                <a:solidFill>
                  <a:srgbClr val="1B4332"/>
                </a:solidFill>
                <a:latin typeface="Cambria"/>
                <a:ea typeface="Cambria"/>
                <a:cs typeface="Cambria"/>
                <a:sym typeface="Cambria"/>
              </a:rPr>
              <a:t>“And to the angel of the church in Smyrna write: ‘The words of the first and the last, who died and came to life.</a:t>
            </a:r>
            <a:endParaRPr b="0" cap="none" i="0" strike="noStrike" sz="3200" u="none">
              <a:solidFill>
                <a:schemeClr val="dk1"/>
              </a:solidFill>
              <a:latin typeface="Calibri"/>
              <a:ea typeface="Calibri"/>
              <a:cs typeface="Calibri"/>
              <a:sym typeface="Calibri"/>
            </a:endParaRPr>
          </a:p>
          <a:p>
            <a:pPr algn="l" indent="0" lvl="0" marL="0" marR="0" rtl="0">
              <a:lnSpc>
                <a:spcPct val="130000"/>
              </a:lnSpc>
              <a:spcBef>
                <a:spcPts val="0"/>
              </a:spcBef>
              <a:spcAft>
                <a:spcPts val="0"/>
              </a:spcAft>
              <a:buClr>
                <a:schemeClr val="dk1"/>
              </a:buClr>
              <a:buSzPts val="3200"/>
              <a:buFont typeface="Calibri"/>
              <a:buNone/>
            </a:pPr>
            <a:r>
              <a:t/>
            </a:r>
            <a:endParaRPr b="0" cap="none" i="0" strike="noStrike" sz="3200" u="none">
              <a:solidFill>
                <a:schemeClr val="dk1"/>
              </a:solidFill>
              <a:latin typeface="Calibri"/>
              <a:ea typeface="Calibri"/>
              <a:cs typeface="Calibri"/>
              <a:sym typeface="Calibri"/>
            </a:endParaRPr>
          </a:p>
          <a:p>
            <a:pPr algn="l" indent="0" lvl="0" marL="0" marR="0" rtl="0">
              <a:lnSpc>
                <a:spcPct val="130000"/>
              </a:lnSpc>
              <a:spcBef>
                <a:spcPts val="0"/>
              </a:spcBef>
              <a:spcAft>
                <a:spcPts val="0"/>
              </a:spcAft>
              <a:buClr>
                <a:srgbClr val="1B4332"/>
              </a:buClr>
              <a:buSzPts val="3200"/>
              <a:buFont typeface="Cambria"/>
              <a:buNone/>
            </a:pPr>
            <a:r>
              <a:rPr b="0" cap="none" i="1" lang="en-US" strike="noStrike" sz="3200" u="none">
                <a:solidFill>
                  <a:srgbClr val="1B4332"/>
                </a:solidFill>
                <a:latin typeface="Cambria"/>
                <a:ea typeface="Cambria"/>
                <a:cs typeface="Cambria"/>
                <a:sym typeface="Cambria"/>
              </a:rPr>
              <a:t>I know your tribulation and your poverty (but you are rich) and the slander of those who say that they are Jews and are not, but are a synagogue of Satan.’”</a:t>
            </a:r>
            <a:endParaRPr b="0" cap="none" i="0" strike="noStrike" sz="3200" u="none">
              <a:solidFill>
                <a:schemeClr val="dk1"/>
              </a:solidFill>
              <a:latin typeface="Calibri"/>
              <a:ea typeface="Calibri"/>
              <a:cs typeface="Calibri"/>
              <a:sym typeface="Calibri"/>
            </a:endParaRPr>
          </a:p>
        </p:txBody>
      </p:sp>
      <p:sp>
        <p:nvSpPr>
          <p:cNvPr id="29" name="Google Shape;29;p4"/>
          <p:cNvSpPr/>
          <p:nvPr/>
        </p:nvSpPr>
        <p:spPr>
          <a:xfrm>
            <a:off x="731520" y="6172200"/>
            <a:ext cx="10698480" cy="365760"/>
          </a:xfrm>
          <a:prstGeom prst="rect">
            <a:avLst/>
          </a:prstGeom>
          <a:noFill/>
          <a:ln>
            <a:noFill/>
          </a:ln>
        </p:spPr>
        <p:txBody>
          <a:bodyPr anchor="ctr" anchorCtr="0" bIns="0" lIns="0" numCol="1" rIns="0" spcFirstLastPara="1" tIns="0" wrap="square">
            <a:noAutofit/>
          </a:bodyPr>
          <a:lstStyle/>
          <a:p>
            <a:pPr algn="r" indent="0" lvl="0" marL="0" marR="0" rtl="0">
              <a:spcBef>
                <a:spcPts val="0"/>
              </a:spcBef>
              <a:spcAft>
                <a:spcPts val="0"/>
              </a:spcAft>
              <a:buClr>
                <a:srgbClr val="C9A227"/>
              </a:buClr>
              <a:buSzPts val="1600"/>
              <a:buFont typeface="Calibri"/>
              <a:buNone/>
            </a:pPr>
            <a:r>
              <a:rPr b="1" cap="none" i="0" lang="en-US" strike="noStrike" sz="1600" u="none">
                <a:solidFill>
                  <a:srgbClr val="C9A227"/>
                </a:solidFill>
                <a:latin typeface="Calibri"/>
                <a:ea typeface="Calibri"/>
                <a:cs typeface="Calibri"/>
                <a:sym typeface="Calibri"/>
              </a:rPr>
              <a:t>v. 8–9</a:t>
            </a:r>
            <a:endParaRPr b="0" cap="none" i="0" strike="noStrike" sz="1600" u="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 name="Shape 34"/>
        <p:cNvGrpSpPr/>
        <p:nvPr/>
      </p:nvGrpSpPr>
      <p:grpSpPr>
        <a:xfrm>
          <a:off x="0" y="0"/>
          <a:ext cx="0" cy="0"/>
          <a:chOff x="0" y="0"/>
          <a:chExt cx="0" cy="0"/>
        </a:xfrm>
      </p:grpSpPr>
      <p:sp>
        <p:nvSpPr>
          <p:cNvPr id="35" name="Google Shape;35;p5"/>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REVELATION 2:10–11 (ESV)</a:t>
            </a:r>
            <a:endParaRPr b="0" cap="none" i="0" strike="noStrike" sz="1600" u="none">
              <a:solidFill>
                <a:schemeClr val="dk1"/>
              </a:solidFill>
              <a:latin typeface="Calibri"/>
              <a:ea typeface="Calibri"/>
              <a:cs typeface="Calibri"/>
              <a:sym typeface="Calibri"/>
            </a:endParaRPr>
          </a:p>
        </p:txBody>
      </p:sp>
      <p:sp>
        <p:nvSpPr>
          <p:cNvPr id="36" name="Google Shape;36;p5"/>
          <p:cNvSpPr/>
          <p:nvPr/>
        </p:nvSpPr>
        <p:spPr>
          <a:xfrm>
            <a:off x="731520" y="1234440"/>
            <a:ext cx="10698480" cy="4937760"/>
          </a:xfrm>
          <a:prstGeom prst="rect">
            <a:avLst/>
          </a:prstGeom>
          <a:noFill/>
          <a:ln>
            <a:noFill/>
          </a:ln>
        </p:spPr>
        <p:txBody>
          <a:bodyPr anchor="t" anchorCtr="0" bIns="0" lIns="0" numCol="1" rIns="0" spcFirstLastPara="1" tIns="0" wrap="square">
            <a:noAutofit/>
          </a:bodyPr>
          <a:lstStyle/>
          <a:p>
            <a:pPr algn="l" indent="0" lvl="0" marL="0" marR="0" rtl="0">
              <a:lnSpc>
                <a:spcPct val="130000"/>
              </a:lnSpc>
              <a:spcBef>
                <a:spcPts val="0"/>
              </a:spcBef>
              <a:spcAft>
                <a:spcPts val="0"/>
              </a:spcAft>
              <a:buClr>
                <a:srgbClr val="1B4332"/>
              </a:buClr>
              <a:buSzPts val="3200"/>
              <a:buFont typeface="Cambria"/>
              <a:buNone/>
            </a:pPr>
            <a:r>
              <a:rPr b="0" cap="none" i="1" lang="en-US" strike="noStrike" sz="3200" u="none">
                <a:solidFill>
                  <a:srgbClr val="1B4332"/>
                </a:solidFill>
                <a:latin typeface="Cambria"/>
                <a:ea typeface="Cambria"/>
                <a:cs typeface="Cambria"/>
                <a:sym typeface="Cambria"/>
              </a:rPr>
              <a:t>“Do not fear what you are about to suffer. Behold, the devil is about to throw some of you into prison, that you may be tested, and for ten days you will have tribulation. Be faithful unto death, and I will give you the crown of life.</a:t>
            </a:r>
            <a:endParaRPr b="0" cap="none" i="0" strike="noStrike" sz="3200" u="none">
              <a:solidFill>
                <a:schemeClr val="dk1"/>
              </a:solidFill>
              <a:latin typeface="Calibri"/>
              <a:ea typeface="Calibri"/>
              <a:cs typeface="Calibri"/>
              <a:sym typeface="Calibri"/>
            </a:endParaRPr>
          </a:p>
          <a:p>
            <a:pPr algn="l" indent="0" lvl="0" marL="0" marR="0" rtl="0">
              <a:lnSpc>
                <a:spcPct val="130000"/>
              </a:lnSpc>
              <a:spcBef>
                <a:spcPts val="0"/>
              </a:spcBef>
              <a:spcAft>
                <a:spcPts val="0"/>
              </a:spcAft>
              <a:buClr>
                <a:schemeClr val="dk1"/>
              </a:buClr>
              <a:buSzPts val="3200"/>
              <a:buFont typeface="Calibri"/>
              <a:buNone/>
            </a:pPr>
            <a:r>
              <a:t/>
            </a:r>
            <a:endParaRPr b="0" cap="none" i="0" strike="noStrike" sz="3200" u="none">
              <a:solidFill>
                <a:schemeClr val="dk1"/>
              </a:solidFill>
              <a:latin typeface="Calibri"/>
              <a:ea typeface="Calibri"/>
              <a:cs typeface="Calibri"/>
              <a:sym typeface="Calibri"/>
            </a:endParaRPr>
          </a:p>
          <a:p>
            <a:pPr algn="l" indent="0" lvl="0" marL="0" marR="0" rtl="0">
              <a:lnSpc>
                <a:spcPct val="130000"/>
              </a:lnSpc>
              <a:spcBef>
                <a:spcPts val="0"/>
              </a:spcBef>
              <a:spcAft>
                <a:spcPts val="0"/>
              </a:spcAft>
              <a:buClr>
                <a:srgbClr val="1B4332"/>
              </a:buClr>
              <a:buSzPts val="3200"/>
              <a:buFont typeface="Cambria"/>
              <a:buNone/>
            </a:pPr>
            <a:r>
              <a:rPr b="0" cap="none" i="1" lang="en-US" strike="noStrike" sz="3200" u="none">
                <a:solidFill>
                  <a:srgbClr val="1B4332"/>
                </a:solidFill>
                <a:latin typeface="Cambria"/>
                <a:ea typeface="Cambria"/>
                <a:cs typeface="Cambria"/>
                <a:sym typeface="Cambria"/>
              </a:rPr>
              <a:t>He who has an ear, let him hear what the Spirit says to the churches. The one who conquers will not be hurt by the second death.’”</a:t>
            </a:r>
            <a:endParaRPr b="0" cap="none" i="0" strike="noStrike" sz="3200" u="none">
              <a:solidFill>
                <a:schemeClr val="dk1"/>
              </a:solidFill>
              <a:latin typeface="Calibri"/>
              <a:ea typeface="Calibri"/>
              <a:cs typeface="Calibri"/>
              <a:sym typeface="Calibri"/>
            </a:endParaRPr>
          </a:p>
        </p:txBody>
      </p:sp>
      <p:sp>
        <p:nvSpPr>
          <p:cNvPr id="37" name="Google Shape;37;p5"/>
          <p:cNvSpPr/>
          <p:nvPr/>
        </p:nvSpPr>
        <p:spPr>
          <a:xfrm>
            <a:off x="731520" y="6172200"/>
            <a:ext cx="10698480" cy="365760"/>
          </a:xfrm>
          <a:prstGeom prst="rect">
            <a:avLst/>
          </a:prstGeom>
          <a:noFill/>
          <a:ln>
            <a:noFill/>
          </a:ln>
        </p:spPr>
        <p:txBody>
          <a:bodyPr anchor="ctr" anchorCtr="0" bIns="0" lIns="0" numCol="1" rIns="0" spcFirstLastPara="1" tIns="0" wrap="square">
            <a:noAutofit/>
          </a:bodyPr>
          <a:lstStyle/>
          <a:p>
            <a:pPr algn="r" indent="0" lvl="0" marL="0" marR="0" rtl="0">
              <a:spcBef>
                <a:spcPts val="0"/>
              </a:spcBef>
              <a:spcAft>
                <a:spcPts val="0"/>
              </a:spcAft>
              <a:buClr>
                <a:srgbClr val="C9A227"/>
              </a:buClr>
              <a:buSzPts val="1600"/>
              <a:buFont typeface="Calibri"/>
              <a:buNone/>
            </a:pPr>
            <a:r>
              <a:rPr b="1" cap="none" i="0" lang="en-US" strike="noStrike" sz="1600" u="none">
                <a:solidFill>
                  <a:srgbClr val="C9A227"/>
                </a:solidFill>
                <a:latin typeface="Calibri"/>
                <a:ea typeface="Calibri"/>
                <a:cs typeface="Calibri"/>
                <a:sym typeface="Calibri"/>
              </a:rPr>
              <a:t>v. 10–11</a:t>
            </a:r>
            <a:endParaRPr b="0" cap="none" i="0" strike="noStrike" sz="1600" u="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 name="Shape 42"/>
        <p:cNvGrpSpPr/>
        <p:nvPr/>
      </p:nvGrpSpPr>
      <p:grpSpPr>
        <a:xfrm>
          <a:off x="0" y="0"/>
          <a:ext cx="0" cy="0"/>
          <a:chOff x="0" y="0"/>
          <a:chExt cx="0" cy="0"/>
        </a:xfrm>
      </p:grpSpPr>
      <p:sp>
        <p:nvSpPr>
          <p:cNvPr id="43" name="Google Shape;43;p6"/>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I. WHO JESUS IS</a:t>
            </a:r>
            <a:endParaRPr b="0" cap="none" i="0" strike="noStrike" sz="1600" u="none">
              <a:solidFill>
                <a:schemeClr val="dk1"/>
              </a:solidFill>
              <a:latin typeface="Calibri"/>
              <a:ea typeface="Calibri"/>
              <a:cs typeface="Calibri"/>
              <a:sym typeface="Calibri"/>
            </a:endParaRPr>
          </a:p>
        </p:txBody>
      </p:sp>
      <p:sp>
        <p:nvSpPr>
          <p:cNvPr id="44" name="Google Shape;44;p6"/>
          <p:cNvSpPr/>
          <p:nvPr/>
        </p:nvSpPr>
        <p:spPr>
          <a:xfrm>
            <a:off x="731520" y="1188720"/>
            <a:ext cx="10698480" cy="1554480"/>
          </a:xfrm>
          <a:prstGeom prst="rect">
            <a:avLst/>
          </a:prstGeom>
          <a:noFill/>
          <a:ln>
            <a:noFill/>
          </a:ln>
        </p:spPr>
        <p:txBody>
          <a:bodyPr anchor="ctr" anchorCtr="0" bIns="0" lIns="0" numCol="1" rIns="0" spcFirstLastPara="1" tIns="0" wrap="square">
            <a:noAutofit/>
          </a:bodyPr>
          <a:lstStyle/>
          <a:p>
            <a:pPr algn="l" indent="0" lvl="0" marL="0" marR="0" rtl="0">
              <a:lnSpc>
                <a:spcPct val="105000"/>
              </a:lnSpc>
              <a:spcBef>
                <a:spcPts val="0"/>
              </a:spcBef>
              <a:spcAft>
                <a:spcPts val="0"/>
              </a:spcAft>
              <a:buClr>
                <a:srgbClr val="1B4332"/>
              </a:buClr>
              <a:buSzPts val="3800"/>
              <a:buFont typeface="Cambria"/>
              <a:buNone/>
            </a:pPr>
            <a:r>
              <a:rPr b="1" cap="none" i="0" lang="en-US" strike="noStrike" sz="3800" u="none">
                <a:solidFill>
                  <a:srgbClr val="1B4332"/>
                </a:solidFill>
                <a:latin typeface="Cambria"/>
                <a:ea typeface="Cambria"/>
                <a:cs typeface="Cambria"/>
                <a:sym typeface="Cambria"/>
              </a:rPr>
              <a:t>The First and the Last,</a:t>
            </a:r>
            <a:endParaRPr b="0" cap="none" i="0" strike="noStrike" sz="3800" u="none">
              <a:solidFill>
                <a:schemeClr val="dk1"/>
              </a:solidFill>
              <a:latin typeface="Calibri"/>
              <a:ea typeface="Calibri"/>
              <a:cs typeface="Calibri"/>
              <a:sym typeface="Calibri"/>
            </a:endParaRPr>
          </a:p>
          <a:p>
            <a:pPr algn="l" indent="0" lvl="0" marL="0" marR="0" rtl="0">
              <a:lnSpc>
                <a:spcPct val="105000"/>
              </a:lnSpc>
              <a:spcBef>
                <a:spcPts val="0"/>
              </a:spcBef>
              <a:spcAft>
                <a:spcPts val="0"/>
              </a:spcAft>
              <a:buClr>
                <a:srgbClr val="1B4332"/>
              </a:buClr>
              <a:buSzPts val="3800"/>
              <a:buFont typeface="Cambria"/>
              <a:buNone/>
            </a:pPr>
            <a:r>
              <a:rPr b="1" cap="none" i="0" lang="en-US" strike="noStrike" sz="3800" u="none">
                <a:solidFill>
                  <a:srgbClr val="1B4332"/>
                </a:solidFill>
                <a:latin typeface="Cambria"/>
                <a:ea typeface="Cambria"/>
                <a:cs typeface="Cambria"/>
                <a:sym typeface="Cambria"/>
              </a:rPr>
              <a:t>Who Died and Came to Life</a:t>
            </a:r>
            <a:endParaRPr b="0" cap="none" i="0" strike="noStrike" sz="3800" u="none">
              <a:solidFill>
                <a:schemeClr val="dk1"/>
              </a:solidFill>
              <a:latin typeface="Calibri"/>
              <a:ea typeface="Calibri"/>
              <a:cs typeface="Calibri"/>
              <a:sym typeface="Calibri"/>
            </a:endParaRPr>
          </a:p>
        </p:txBody>
      </p:sp>
      <p:sp>
        <p:nvSpPr>
          <p:cNvPr id="45" name="Google Shape;45;p6"/>
          <p:cNvSpPr/>
          <p:nvPr/>
        </p:nvSpPr>
        <p:spPr>
          <a:xfrm>
            <a:off x="731520" y="2971800"/>
            <a:ext cx="201168" cy="201168"/>
          </a:xfrm>
          <a:prstGeom prst="ellipse">
            <a:avLst/>
          </a:prstGeom>
          <a:solidFill>
            <a:srgbClr val="C9A227"/>
          </a:solidFill>
          <a:ln>
            <a:noFill/>
          </a:ln>
        </p:spPr>
        <p:txBody>
          <a:bodyPr anchor="ctr" anchorCtr="0" bIns="91425" lIns="91425" numCol="1" rIns="91425" spcFirstLastPara="1" tIns="91425" wrap="square">
            <a:noAutofit/>
          </a:bodyPr>
          <a:lstStyle/>
          <a:p>
            <a:pPr algn="l" indent="0" lvl="0" marL="0" rtl="0">
              <a:spcBef>
                <a:spcPts val="0"/>
              </a:spcBef>
              <a:spcAft>
                <a:spcPts val="0"/>
              </a:spcAft>
              <a:buNone/>
            </a:pPr>
            <a:r>
              <a:t/>
            </a:r>
            <a:endParaRPr/>
          </a:p>
        </p:txBody>
      </p:sp>
      <p:sp>
        <p:nvSpPr>
          <p:cNvPr id="46" name="Google Shape;46;p6"/>
          <p:cNvSpPr/>
          <p:nvPr/>
        </p:nvSpPr>
        <p:spPr>
          <a:xfrm>
            <a:off x="1188720" y="2788920"/>
            <a:ext cx="10241280" cy="7772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600"/>
              <a:buFont typeface="Calibri"/>
              <a:buNone/>
            </a:pPr>
            <a:r>
              <a:rPr b="0" cap="none" i="0" lang="en-US" strike="noStrike" sz="2600" u="none">
                <a:solidFill>
                  <a:srgbClr val="1B4332"/>
                </a:solidFill>
                <a:latin typeface="Calibri"/>
                <a:ea typeface="Calibri"/>
                <a:cs typeface="Calibri"/>
                <a:sym typeface="Calibri"/>
              </a:rPr>
              <a:t>The eternal One — unthreatened by any empire, any persecutor, any grave (Isaiah 44:6; 48:12).</a:t>
            </a:r>
            <a:endParaRPr b="0" cap="none" i="0" strike="noStrike" sz="2600" u="none">
              <a:solidFill>
                <a:schemeClr val="dk1"/>
              </a:solidFill>
              <a:latin typeface="Calibri"/>
              <a:ea typeface="Calibri"/>
              <a:cs typeface="Calibri"/>
              <a:sym typeface="Calibri"/>
            </a:endParaRPr>
          </a:p>
        </p:txBody>
      </p:sp>
      <p:sp>
        <p:nvSpPr>
          <p:cNvPr id="47" name="Google Shape;47;p6"/>
          <p:cNvSpPr/>
          <p:nvPr/>
        </p:nvSpPr>
        <p:spPr>
          <a:xfrm>
            <a:off x="731520" y="3794760"/>
            <a:ext cx="201168" cy="201168"/>
          </a:xfrm>
          <a:prstGeom prst="ellipse">
            <a:avLst/>
          </a:prstGeom>
          <a:solidFill>
            <a:srgbClr val="C9A227"/>
          </a:solidFill>
          <a:ln>
            <a:noFill/>
          </a:ln>
        </p:spPr>
        <p:txBody>
          <a:bodyPr anchor="ctr" anchorCtr="0" bIns="91425" lIns="91425" numCol="1" rIns="91425" spcFirstLastPara="1" tIns="91425" wrap="square">
            <a:noAutofit/>
          </a:bodyPr>
          <a:lstStyle/>
          <a:p>
            <a:pPr algn="l" indent="0" lvl="0" marL="0" rtl="0">
              <a:spcBef>
                <a:spcPts val="0"/>
              </a:spcBef>
              <a:spcAft>
                <a:spcPts val="0"/>
              </a:spcAft>
              <a:buNone/>
            </a:pPr>
            <a:r>
              <a:t/>
            </a:r>
            <a:endParaRPr/>
          </a:p>
        </p:txBody>
      </p:sp>
      <p:sp>
        <p:nvSpPr>
          <p:cNvPr id="48" name="Google Shape;48;p6"/>
          <p:cNvSpPr/>
          <p:nvPr/>
        </p:nvSpPr>
        <p:spPr>
          <a:xfrm>
            <a:off x="1188720" y="3611880"/>
            <a:ext cx="10241280" cy="82296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600"/>
              <a:buFont typeface="Calibri"/>
              <a:buNone/>
            </a:pPr>
            <a:r>
              <a:rPr b="0" cap="none" i="0" lang="en-US" strike="noStrike" sz="2600" u="none">
                <a:solidFill>
                  <a:srgbClr val="1B4332"/>
                </a:solidFill>
                <a:latin typeface="Calibri"/>
                <a:ea typeface="Calibri"/>
                <a:cs typeface="Calibri"/>
                <a:sym typeface="Calibri"/>
              </a:rPr>
              <a:t>Already through death, holding its keys (Revelation 1:17–18) — speaking to a congregation about to face it.</a:t>
            </a:r>
            <a:endParaRPr b="0" cap="none" i="0" strike="noStrike" sz="2600" u="none">
              <a:solidFill>
                <a:schemeClr val="dk1"/>
              </a:solidFill>
              <a:latin typeface="Calibri"/>
              <a:ea typeface="Calibri"/>
              <a:cs typeface="Calibri"/>
              <a:sym typeface="Calibri"/>
            </a:endParaRPr>
          </a:p>
        </p:txBody>
      </p:sp>
      <p:sp>
        <p:nvSpPr>
          <p:cNvPr id="49" name="Google Shape;49;p6"/>
          <p:cNvSpPr/>
          <p:nvPr/>
        </p:nvSpPr>
        <p:spPr>
          <a:xfrm>
            <a:off x="731520" y="5074920"/>
            <a:ext cx="10698480" cy="109728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3F6C4B"/>
              </a:buClr>
              <a:buSzPts val="2600"/>
              <a:buFont typeface="Cambria"/>
              <a:buNone/>
            </a:pPr>
            <a:r>
              <a:rPr b="0" cap="none" i="1" lang="en-US" strike="noStrike" sz="2600" u="none">
                <a:solidFill>
                  <a:srgbClr val="3F6C4B"/>
                </a:solidFill>
                <a:latin typeface="Cambria"/>
                <a:ea typeface="Cambria"/>
                <a:cs typeface="Cambria"/>
                <a:sym typeface="Cambria"/>
              </a:rPr>
              <a:t>Christ does not lead with an escape plan. He leads with victory already won.</a:t>
            </a:r>
            <a:endParaRPr b="0" cap="none" i="0" strike="noStrike" sz="2600" u="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4332"/>
        </a:solidFill>
      </p:bgPr>
    </p:bg>
    <p:spTree>
      <p:nvGrpSpPr>
        <p:cNvPr id="54" name="Shape 54"/>
        <p:cNvGrpSpPr/>
        <p:nvPr/>
      </p:nvGrpSpPr>
      <p:grpSpPr>
        <a:xfrm>
          <a:off x="0" y="0"/>
          <a:ext cx="0" cy="0"/>
          <a:chOff x="0" y="0"/>
          <a:chExt cx="0" cy="0"/>
        </a:xfrm>
      </p:grpSpPr>
      <p:sp>
        <p:nvSpPr>
          <p:cNvPr id="55" name="Google Shape;55;p7"/>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C9A227"/>
              </a:buClr>
              <a:buSzPts val="1600"/>
              <a:buFont typeface="Calibri"/>
              <a:buNone/>
            </a:pPr>
            <a:r>
              <a:rPr b="1" cap="none" i="0" lang="en-US" strike="noStrike" sz="1600" u="none">
                <a:solidFill>
                  <a:srgbClr val="C9A227"/>
                </a:solidFill>
                <a:latin typeface="Calibri"/>
                <a:ea typeface="Calibri"/>
                <a:cs typeface="Calibri"/>
                <a:sym typeface="Calibri"/>
              </a:rPr>
              <a:t>WORD STUDY</a:t>
            </a:r>
            <a:endParaRPr b="0" cap="none" i="0" strike="noStrike" sz="1600" u="none">
              <a:solidFill>
                <a:schemeClr val="dk1"/>
              </a:solidFill>
              <a:latin typeface="Calibri"/>
              <a:ea typeface="Calibri"/>
              <a:cs typeface="Calibri"/>
              <a:sym typeface="Calibri"/>
            </a:endParaRPr>
          </a:p>
        </p:txBody>
      </p:sp>
      <p:sp>
        <p:nvSpPr>
          <p:cNvPr id="56" name="Google Shape;56;p7"/>
          <p:cNvSpPr/>
          <p:nvPr/>
        </p:nvSpPr>
        <p:spPr>
          <a:xfrm>
            <a:off x="731520" y="1143000"/>
            <a:ext cx="10698480" cy="9144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FFFFFF"/>
              </a:buClr>
              <a:buSzPts val="4000"/>
              <a:buFont typeface="Cambria"/>
              <a:buNone/>
            </a:pPr>
            <a:r>
              <a:rPr b="1" cap="none" i="0" lang="en-US" strike="noStrike" sz="4000" u="none">
                <a:solidFill>
                  <a:srgbClr val="FFFFFF"/>
                </a:solidFill>
                <a:latin typeface="Cambria"/>
                <a:ea typeface="Cambria"/>
                <a:cs typeface="Cambria"/>
                <a:sym typeface="Cambria"/>
              </a:rPr>
              <a:t>Smyrna = Myrrh (σμύρνα)</a:t>
            </a:r>
            <a:endParaRPr b="0" cap="none" i="0" strike="noStrike" sz="4000" u="none">
              <a:solidFill>
                <a:schemeClr val="dk1"/>
              </a:solidFill>
              <a:latin typeface="Calibri"/>
              <a:ea typeface="Calibri"/>
              <a:cs typeface="Calibri"/>
              <a:sym typeface="Calibri"/>
            </a:endParaRPr>
          </a:p>
        </p:txBody>
      </p:sp>
      <p:sp>
        <p:nvSpPr>
          <p:cNvPr id="57" name="Google Shape;57;p7"/>
          <p:cNvSpPr/>
          <p:nvPr/>
        </p:nvSpPr>
        <p:spPr>
          <a:xfrm>
            <a:off x="731520" y="2286000"/>
            <a:ext cx="10698480" cy="10058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F7F9F7"/>
              </a:buClr>
              <a:buSzPts val="2800"/>
              <a:buFont typeface="Calibri"/>
              <a:buNone/>
            </a:pPr>
            <a:r>
              <a:rPr b="0" cap="none" i="0" lang="en-US" strike="noStrike" sz="2800" u="none">
                <a:solidFill>
                  <a:srgbClr val="F7F9F7"/>
                </a:solidFill>
                <a:latin typeface="Calibri"/>
                <a:ea typeface="Calibri"/>
                <a:cs typeface="Calibri"/>
                <a:sym typeface="Calibri"/>
              </a:rPr>
              <a:t>Myrrh is a fragrant resin that releases its scent only when the bark is cut — crushed.</a:t>
            </a:r>
            <a:endParaRPr b="0" cap="none" i="0" strike="noStrike" sz="2800" u="none">
              <a:solidFill>
                <a:schemeClr val="dk1"/>
              </a:solidFill>
              <a:latin typeface="Calibri"/>
              <a:ea typeface="Calibri"/>
              <a:cs typeface="Calibri"/>
              <a:sym typeface="Calibri"/>
            </a:endParaRPr>
          </a:p>
        </p:txBody>
      </p:sp>
      <p:sp>
        <p:nvSpPr>
          <p:cNvPr id="58" name="Google Shape;58;p7"/>
          <p:cNvSpPr/>
          <p:nvPr/>
        </p:nvSpPr>
        <p:spPr>
          <a:xfrm>
            <a:off x="731520" y="3429000"/>
            <a:ext cx="10698480" cy="10058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F7F9F7"/>
              </a:buClr>
              <a:buSzPts val="2800"/>
              <a:buFont typeface="Calibri"/>
              <a:buNone/>
            </a:pPr>
            <a:r>
              <a:rPr b="0" cap="none" i="0" lang="en-US" strike="noStrike" sz="2800" u="none">
                <a:solidFill>
                  <a:srgbClr val="F7F9F7"/>
                </a:solidFill>
                <a:latin typeface="Calibri"/>
                <a:ea typeface="Calibri"/>
                <a:cs typeface="Calibri"/>
                <a:sym typeface="Calibri"/>
              </a:rPr>
              <a:t>It was used to prepare bodies for burial — and brought to the infant Jesus, foreshadowing His death (Matthew 2:11).</a:t>
            </a:r>
            <a:endParaRPr b="0" cap="none" i="0" strike="noStrike" sz="2800" u="none">
              <a:solidFill>
                <a:schemeClr val="dk1"/>
              </a:solidFill>
              <a:latin typeface="Calibri"/>
              <a:ea typeface="Calibri"/>
              <a:cs typeface="Calibri"/>
              <a:sym typeface="Calibri"/>
            </a:endParaRPr>
          </a:p>
        </p:txBody>
      </p:sp>
      <p:sp>
        <p:nvSpPr>
          <p:cNvPr id="59" name="Google Shape;59;p7"/>
          <p:cNvSpPr/>
          <p:nvPr/>
        </p:nvSpPr>
        <p:spPr>
          <a:xfrm>
            <a:off x="731520" y="4709160"/>
            <a:ext cx="10698480" cy="137160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C9A227"/>
              </a:buClr>
              <a:buSzPts val="2800"/>
              <a:buFont typeface="Cambria"/>
              <a:buNone/>
            </a:pPr>
            <a:r>
              <a:rPr b="0" cap="none" i="1" lang="en-US" strike="noStrike" sz="2800" u="none">
                <a:solidFill>
                  <a:srgbClr val="C9A227"/>
                </a:solidFill>
                <a:latin typeface="Cambria"/>
                <a:ea typeface="Cambria"/>
                <a:cs typeface="Cambria"/>
                <a:sym typeface="Cambria"/>
              </a:rPr>
              <a:t>A church named for something crushed to release fragrance, receiving a letter about being crushed by tribulation, is no coincidence.</a:t>
            </a:r>
            <a:endParaRPr b="0" cap="none" i="0" strike="noStrike" sz="2800" u="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 name="Shape 64"/>
        <p:cNvGrpSpPr/>
        <p:nvPr/>
      </p:nvGrpSpPr>
      <p:grpSpPr>
        <a:xfrm>
          <a:off x="0" y="0"/>
          <a:ext cx="0" cy="0"/>
          <a:chOff x="0" y="0"/>
          <a:chExt cx="0" cy="0"/>
        </a:xfrm>
      </p:grpSpPr>
      <p:sp>
        <p:nvSpPr>
          <p:cNvPr id="65" name="Google Shape;65;p8"/>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II. CHRIST’S COMMENDATION</a:t>
            </a:r>
            <a:endParaRPr b="0" cap="none" i="0" strike="noStrike" sz="1600" u="none">
              <a:solidFill>
                <a:schemeClr val="dk1"/>
              </a:solidFill>
              <a:latin typeface="Calibri"/>
              <a:ea typeface="Calibri"/>
              <a:cs typeface="Calibri"/>
              <a:sym typeface="Calibri"/>
            </a:endParaRPr>
          </a:p>
        </p:txBody>
      </p:sp>
      <p:sp>
        <p:nvSpPr>
          <p:cNvPr id="66" name="Google Shape;66;p8"/>
          <p:cNvSpPr/>
          <p:nvPr/>
        </p:nvSpPr>
        <p:spPr>
          <a:xfrm>
            <a:off x="731520" y="1143000"/>
            <a:ext cx="10698480" cy="9144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3800"/>
              <a:buFont typeface="Cambria"/>
              <a:buNone/>
            </a:pPr>
            <a:r>
              <a:rPr b="1" cap="none" i="0" lang="en-US" strike="noStrike" sz="3800" u="none">
                <a:solidFill>
                  <a:srgbClr val="1B4332"/>
                </a:solidFill>
                <a:latin typeface="Cambria"/>
                <a:ea typeface="Cambria"/>
                <a:cs typeface="Cambria"/>
                <a:sym typeface="Cambria"/>
              </a:rPr>
              <a:t>Rich in the Middle of Ruin</a:t>
            </a:r>
            <a:endParaRPr b="0" cap="none" i="0" strike="noStrike" sz="3800" u="none">
              <a:solidFill>
                <a:schemeClr val="dk1"/>
              </a:solidFill>
              <a:latin typeface="Calibri"/>
              <a:ea typeface="Calibri"/>
              <a:cs typeface="Calibri"/>
              <a:sym typeface="Calibri"/>
            </a:endParaRPr>
          </a:p>
        </p:txBody>
      </p:sp>
      <p:sp>
        <p:nvSpPr>
          <p:cNvPr id="67" name="Google Shape;67;p8"/>
          <p:cNvSpPr/>
          <p:nvPr/>
        </p:nvSpPr>
        <p:spPr>
          <a:xfrm>
            <a:off x="731520" y="2194560"/>
            <a:ext cx="10698480" cy="10058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3F6C4B"/>
              </a:buClr>
              <a:buSzPts val="3000"/>
              <a:buFont typeface="Cambria"/>
              <a:buNone/>
            </a:pPr>
            <a:r>
              <a:rPr b="0" cap="none" i="1" lang="en-US" strike="noStrike" sz="3000" u="none">
                <a:solidFill>
                  <a:srgbClr val="3F6C4B"/>
                </a:solidFill>
                <a:latin typeface="Cambria"/>
                <a:ea typeface="Cambria"/>
                <a:cs typeface="Cambria"/>
                <a:sym typeface="Cambria"/>
              </a:rPr>
              <a:t>“I know your tribulation and your poverty… (but you are rich).”</a:t>
            </a:r>
            <a:endParaRPr b="0" cap="none" i="0" strike="noStrike" sz="3000" u="none">
              <a:solidFill>
                <a:schemeClr val="dk1"/>
              </a:solidFill>
              <a:latin typeface="Calibri"/>
              <a:ea typeface="Calibri"/>
              <a:cs typeface="Calibri"/>
              <a:sym typeface="Calibri"/>
            </a:endParaRPr>
          </a:p>
        </p:txBody>
      </p:sp>
      <p:sp>
        <p:nvSpPr>
          <p:cNvPr id="68" name="Google Shape;68;p8"/>
          <p:cNvSpPr/>
          <p:nvPr/>
        </p:nvSpPr>
        <p:spPr>
          <a:xfrm>
            <a:off x="731520" y="3337560"/>
            <a:ext cx="10698480" cy="10058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600"/>
              <a:buFont typeface="Calibri"/>
              <a:buNone/>
            </a:pPr>
            <a:r>
              <a:rPr b="0" cap="none" i="0" lang="en-US" strike="noStrike" sz="2600" u="none">
                <a:solidFill>
                  <a:srgbClr val="1B4332"/>
                </a:solidFill>
                <a:latin typeface="Calibri"/>
                <a:ea typeface="Calibri"/>
                <a:cs typeface="Calibri"/>
                <a:sym typeface="Calibri"/>
              </a:rPr>
              <a:t>Many believers had lost jobs and property for refusing emperor worship — destitute, in one of the wealthiest cities in Asia.</a:t>
            </a:r>
            <a:endParaRPr b="0" cap="none" i="0" strike="noStrike" sz="2600" u="none">
              <a:solidFill>
                <a:schemeClr val="dk1"/>
              </a:solidFill>
              <a:latin typeface="Calibri"/>
              <a:ea typeface="Calibri"/>
              <a:cs typeface="Calibri"/>
              <a:sym typeface="Calibri"/>
            </a:endParaRPr>
          </a:p>
        </p:txBody>
      </p:sp>
      <p:sp>
        <p:nvSpPr>
          <p:cNvPr id="69" name="Google Shape;69;p8"/>
          <p:cNvSpPr/>
          <p:nvPr/>
        </p:nvSpPr>
        <p:spPr>
          <a:xfrm>
            <a:off x="731520" y="4434840"/>
            <a:ext cx="10698480" cy="146304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600"/>
              <a:buFont typeface="Calibri"/>
              <a:buNone/>
            </a:pPr>
            <a:r>
              <a:rPr b="0" cap="none" i="0" lang="en-US" strike="noStrike" sz="2600" u="none">
                <a:solidFill>
                  <a:srgbClr val="1B4332"/>
                </a:solidFill>
                <a:latin typeface="Calibri"/>
                <a:ea typeface="Calibri"/>
                <a:cs typeface="Calibri"/>
                <a:sym typeface="Calibri"/>
              </a:rPr>
              <a:t>Compare Laodicea (Rev. 3): materially rich, spiritually poor. Jesus is not impressed by a bank statement — only by the wealth persecution cannot seize.</a:t>
            </a:r>
            <a:endParaRPr b="0" cap="none" i="0" strike="noStrike" sz="2600" u="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 name="Shape 74"/>
        <p:cNvGrpSpPr/>
        <p:nvPr/>
      </p:nvGrpSpPr>
      <p:grpSpPr>
        <a:xfrm>
          <a:off x="0" y="0"/>
          <a:ext cx="0" cy="0"/>
          <a:chOff x="0" y="0"/>
          <a:chExt cx="0" cy="0"/>
        </a:xfrm>
      </p:grpSpPr>
      <p:sp>
        <p:nvSpPr>
          <p:cNvPr id="75" name="Google Shape;75;p9"/>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III. CHRIST’S CALL</a:t>
            </a:r>
            <a:endParaRPr b="0" cap="none" i="0" strike="noStrike" sz="1600" u="none">
              <a:solidFill>
                <a:schemeClr val="dk1"/>
              </a:solidFill>
              <a:latin typeface="Calibri"/>
              <a:ea typeface="Calibri"/>
              <a:cs typeface="Calibri"/>
              <a:sym typeface="Calibri"/>
            </a:endParaRPr>
          </a:p>
        </p:txBody>
      </p:sp>
      <p:sp>
        <p:nvSpPr>
          <p:cNvPr id="76" name="Google Shape;76;p9"/>
          <p:cNvSpPr/>
          <p:nvPr/>
        </p:nvSpPr>
        <p:spPr>
          <a:xfrm>
            <a:off x="731520" y="1143000"/>
            <a:ext cx="10698480" cy="9144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3800"/>
              <a:buFont typeface="Cambria"/>
              <a:buNone/>
            </a:pPr>
            <a:r>
              <a:rPr b="1" cap="none" i="0" lang="en-US" strike="noStrike" sz="3800" u="none">
                <a:solidFill>
                  <a:srgbClr val="1B4332"/>
                </a:solidFill>
                <a:latin typeface="Cambria"/>
                <a:ea typeface="Cambria"/>
                <a:cs typeface="Cambria"/>
                <a:sym typeface="Cambria"/>
              </a:rPr>
              <a:t>Ten Days — and a Crown</a:t>
            </a:r>
            <a:endParaRPr b="0" cap="none" i="0" strike="noStrike" sz="3800" u="none">
              <a:solidFill>
                <a:schemeClr val="dk1"/>
              </a:solidFill>
              <a:latin typeface="Calibri"/>
              <a:ea typeface="Calibri"/>
              <a:cs typeface="Calibri"/>
              <a:sym typeface="Calibri"/>
            </a:endParaRPr>
          </a:p>
        </p:txBody>
      </p:sp>
      <p:sp>
        <p:nvSpPr>
          <p:cNvPr id="77" name="Google Shape;77;p9"/>
          <p:cNvSpPr/>
          <p:nvPr/>
        </p:nvSpPr>
        <p:spPr>
          <a:xfrm>
            <a:off x="731520" y="2194560"/>
            <a:ext cx="10698480" cy="105156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3F6C4B"/>
              </a:buClr>
              <a:buSzPts val="2700"/>
              <a:buFont typeface="Cambria"/>
              <a:buNone/>
            </a:pPr>
            <a:r>
              <a:rPr b="0" cap="none" i="1" lang="en-US" strike="noStrike" sz="2700" u="none">
                <a:solidFill>
                  <a:srgbClr val="3F6C4B"/>
                </a:solidFill>
                <a:latin typeface="Cambria"/>
                <a:ea typeface="Cambria"/>
                <a:cs typeface="Cambria"/>
                <a:sym typeface="Cambria"/>
              </a:rPr>
              <a:t>“The devil is about to throw some of you into prison… for ten days you will have tribulation.”</a:t>
            </a:r>
            <a:endParaRPr b="0" cap="none" i="0" strike="noStrike" sz="2700" u="none">
              <a:solidFill>
                <a:schemeClr val="dk1"/>
              </a:solidFill>
              <a:latin typeface="Calibri"/>
              <a:ea typeface="Calibri"/>
              <a:cs typeface="Calibri"/>
              <a:sym typeface="Calibri"/>
            </a:endParaRPr>
          </a:p>
        </p:txBody>
      </p:sp>
      <p:sp>
        <p:nvSpPr>
          <p:cNvPr id="78" name="Google Shape;78;p9"/>
          <p:cNvSpPr/>
          <p:nvPr/>
        </p:nvSpPr>
        <p:spPr>
          <a:xfrm>
            <a:off x="731520" y="3383280"/>
            <a:ext cx="10698480" cy="91440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600"/>
              <a:buFont typeface="Calibri"/>
              <a:buNone/>
            </a:pPr>
            <a:r>
              <a:rPr b="0" cap="none" i="0" lang="en-US" strike="noStrike" sz="2600" u="none">
                <a:solidFill>
                  <a:srgbClr val="1B4332"/>
                </a:solidFill>
                <a:latin typeface="Calibri"/>
                <a:ea typeface="Calibri"/>
                <a:cs typeface="Calibri"/>
                <a:sym typeface="Calibri"/>
              </a:rPr>
              <a:t>Satan can throw the punch — but God sets the clock. Real suffering, with a limit only the Father controls.</a:t>
            </a:r>
            <a:endParaRPr b="0" cap="none" i="0" strike="noStrike" sz="2600" u="none">
              <a:solidFill>
                <a:schemeClr val="dk1"/>
              </a:solidFill>
              <a:latin typeface="Calibri"/>
              <a:ea typeface="Calibri"/>
              <a:cs typeface="Calibri"/>
              <a:sym typeface="Calibri"/>
            </a:endParaRPr>
          </a:p>
        </p:txBody>
      </p:sp>
      <p:sp>
        <p:nvSpPr>
          <p:cNvPr id="79" name="Google Shape;79;p9"/>
          <p:cNvSpPr/>
          <p:nvPr/>
        </p:nvSpPr>
        <p:spPr>
          <a:xfrm>
            <a:off x="731520" y="4434840"/>
            <a:ext cx="10698480" cy="82296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C9A227"/>
              </a:buClr>
              <a:buSzPts val="3000"/>
              <a:buFont typeface="Cambria"/>
              <a:buNone/>
            </a:pPr>
            <a:r>
              <a:rPr b="1" cap="none" i="1" lang="en-US" strike="noStrike" sz="3000" u="none">
                <a:solidFill>
                  <a:srgbClr val="C9A227"/>
                </a:solidFill>
                <a:latin typeface="Cambria"/>
                <a:ea typeface="Cambria"/>
                <a:cs typeface="Cambria"/>
                <a:sym typeface="Cambria"/>
              </a:rPr>
              <a:t>“Be faithful unto death, and I will give you the crown of life.”</a:t>
            </a:r>
            <a:endParaRPr b="0" cap="none" i="0" strike="noStrike" sz="3000" u="none">
              <a:solidFill>
                <a:schemeClr val="dk1"/>
              </a:solidFill>
              <a:latin typeface="Calibri"/>
              <a:ea typeface="Calibri"/>
              <a:cs typeface="Calibri"/>
              <a:sym typeface="Calibri"/>
            </a:endParaRPr>
          </a:p>
        </p:txBody>
      </p:sp>
      <p:sp>
        <p:nvSpPr>
          <p:cNvPr id="80" name="Google Shape;80;p9"/>
          <p:cNvSpPr/>
          <p:nvPr/>
        </p:nvSpPr>
        <p:spPr>
          <a:xfrm>
            <a:off x="731520" y="5257800"/>
            <a:ext cx="10698480" cy="109728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5B6E62"/>
              </a:buClr>
              <a:buSzPts val="2400"/>
              <a:buFont typeface="Calibri"/>
              <a:buNone/>
            </a:pPr>
            <a:r>
              <a:rPr b="0" cap="none" i="1" lang="en-US" strike="noStrike" sz="2400" u="none">
                <a:solidFill>
                  <a:srgbClr val="5B6E62"/>
                </a:solidFill>
                <a:latin typeface="Calibri"/>
                <a:ea typeface="Calibri"/>
                <a:cs typeface="Calibri"/>
                <a:sym typeface="Calibri"/>
              </a:rPr>
              <a:t>A stephanos — the victor’s wreath of the games, not a royal diadem. A crown of triumph, offered to a congregation the city despised.</a:t>
            </a:r>
            <a:endParaRPr b="0" cap="none" i="0" strike="noStrike" sz="2400" u="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4332"/>
        </a:solidFill>
      </p:bgPr>
    </p:bg>
    <p:spTree>
      <p:nvGrpSpPr>
        <p:cNvPr id="85" name="Shape 85"/>
        <p:cNvGrpSpPr/>
        <p:nvPr/>
      </p:nvGrpSpPr>
      <p:grpSpPr>
        <a:xfrm>
          <a:off x="0" y="0"/>
          <a:ext cx="0" cy="0"/>
          <a:chOff x="0" y="0"/>
          <a:chExt cx="0" cy="0"/>
        </a:xfrm>
      </p:grpSpPr>
      <p:sp>
        <p:nvSpPr>
          <p:cNvPr id="86" name="Google Shape;86;p10"/>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C9A227"/>
              </a:buClr>
              <a:buSzPts val="1600"/>
              <a:buFont typeface="Calibri"/>
              <a:buNone/>
            </a:pPr>
            <a:r>
              <a:rPr b="1" cap="none" i="0" lang="en-US" strike="noStrike" sz="1600" u="none">
                <a:solidFill>
                  <a:srgbClr val="C9A227"/>
                </a:solidFill>
                <a:latin typeface="Calibri"/>
                <a:ea typeface="Calibri"/>
                <a:cs typeface="Calibri"/>
                <a:sym typeface="Calibri"/>
              </a:rPr>
              <a:t>IV. CHRIST’S PROMISE</a:t>
            </a:r>
            <a:endParaRPr b="0" cap="none" i="0" strike="noStrike" sz="1600" u="none">
              <a:solidFill>
                <a:schemeClr val="dk1"/>
              </a:solidFill>
              <a:latin typeface="Calibri"/>
              <a:ea typeface="Calibri"/>
              <a:cs typeface="Calibri"/>
              <a:sym typeface="Calibri"/>
            </a:endParaRPr>
          </a:p>
        </p:txBody>
      </p:sp>
      <p:sp>
        <p:nvSpPr>
          <p:cNvPr id="87" name="Google Shape;87;p10"/>
          <p:cNvSpPr/>
          <p:nvPr/>
        </p:nvSpPr>
        <p:spPr>
          <a:xfrm>
            <a:off x="731520" y="1143000"/>
            <a:ext cx="10698480" cy="9144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FFFFFF"/>
              </a:buClr>
              <a:buSzPts val="3600"/>
              <a:buFont typeface="Cambria"/>
              <a:buNone/>
            </a:pPr>
            <a:r>
              <a:rPr b="1" cap="none" i="0" lang="en-US" strike="noStrike" sz="3600" u="none">
                <a:solidFill>
                  <a:srgbClr val="FFFFFF"/>
                </a:solidFill>
                <a:latin typeface="Cambria"/>
                <a:ea typeface="Cambria"/>
                <a:cs typeface="Cambria"/>
                <a:sym typeface="Cambria"/>
              </a:rPr>
              <a:t>Untouched by the Second Death</a:t>
            </a:r>
            <a:endParaRPr b="0" cap="none" i="0" strike="noStrike" sz="3600" u="none">
              <a:solidFill>
                <a:schemeClr val="dk1"/>
              </a:solidFill>
              <a:latin typeface="Calibri"/>
              <a:ea typeface="Calibri"/>
              <a:cs typeface="Calibri"/>
              <a:sym typeface="Calibri"/>
            </a:endParaRPr>
          </a:p>
        </p:txBody>
      </p:sp>
      <p:sp>
        <p:nvSpPr>
          <p:cNvPr id="88" name="Google Shape;88;p10"/>
          <p:cNvSpPr/>
          <p:nvPr/>
        </p:nvSpPr>
        <p:spPr>
          <a:xfrm>
            <a:off x="731520" y="2194560"/>
            <a:ext cx="10698480" cy="105156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F7F9F7"/>
              </a:buClr>
              <a:buSzPts val="2700"/>
              <a:buFont typeface="Calibri"/>
              <a:buNone/>
            </a:pPr>
            <a:r>
              <a:rPr b="0" cap="none" i="0" lang="en-US" strike="noStrike" sz="2700" u="none">
                <a:solidFill>
                  <a:srgbClr val="F7F9F7"/>
                </a:solidFill>
                <a:latin typeface="Calibri"/>
                <a:ea typeface="Calibri"/>
                <a:cs typeface="Calibri"/>
                <a:sym typeface="Calibri"/>
              </a:rPr>
              <a:t>“The one who conquers will not be hurt by the second death” (v.11) — the lake of fire, the final judgment (Rev. 20:14).</a:t>
            </a:r>
            <a:endParaRPr b="0" cap="none" i="0" strike="noStrike" sz="2700" u="none">
              <a:solidFill>
                <a:schemeClr val="dk1"/>
              </a:solidFill>
              <a:latin typeface="Calibri"/>
              <a:ea typeface="Calibri"/>
              <a:cs typeface="Calibri"/>
              <a:sym typeface="Calibri"/>
            </a:endParaRPr>
          </a:p>
        </p:txBody>
      </p:sp>
      <p:sp>
        <p:nvSpPr>
          <p:cNvPr id="89" name="Google Shape;89;p10"/>
          <p:cNvSpPr/>
          <p:nvPr/>
        </p:nvSpPr>
        <p:spPr>
          <a:xfrm>
            <a:off x="731520" y="3337560"/>
            <a:ext cx="10698480" cy="64008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C9A227"/>
              </a:buClr>
              <a:buSzPts val="2700"/>
              <a:buFont typeface="Cambria"/>
              <a:buNone/>
            </a:pPr>
            <a:r>
              <a:rPr b="0" cap="none" i="1" lang="en-US" strike="noStrike" sz="2700" u="none">
                <a:solidFill>
                  <a:srgbClr val="C9A227"/>
                </a:solidFill>
                <a:latin typeface="Cambria"/>
                <a:ea typeface="Cambria"/>
                <a:cs typeface="Cambria"/>
                <a:sym typeface="Cambria"/>
              </a:rPr>
              <a:t>Rome could take a believer’s body. It could never touch the soul.</a:t>
            </a:r>
            <a:endParaRPr b="0" cap="none" i="0" strike="noStrike" sz="2700" u="none">
              <a:solidFill>
                <a:schemeClr val="dk1"/>
              </a:solidFill>
              <a:latin typeface="Calibri"/>
              <a:ea typeface="Calibri"/>
              <a:cs typeface="Calibri"/>
              <a:sym typeface="Calibri"/>
            </a:endParaRPr>
          </a:p>
        </p:txBody>
      </p:sp>
      <p:sp>
        <p:nvSpPr>
          <p:cNvPr id="90" name="Google Shape;90;p10"/>
          <p:cNvSpPr/>
          <p:nvPr/>
        </p:nvSpPr>
        <p:spPr>
          <a:xfrm>
            <a:off x="731520" y="4160520"/>
            <a:ext cx="10698480" cy="118872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FFFFFF"/>
              </a:buClr>
              <a:buSzPts val="2600"/>
              <a:buFont typeface="Cambria"/>
              <a:buNone/>
            </a:pPr>
            <a:r>
              <a:rPr b="0" cap="none" i="1" lang="en-US" strike="noStrike" sz="2600" u="none">
                <a:solidFill>
                  <a:srgbClr val="FFFFFF"/>
                </a:solidFill>
                <a:latin typeface="Cambria"/>
                <a:ea typeface="Cambria"/>
                <a:cs typeface="Cambria"/>
                <a:sym typeface="Cambria"/>
              </a:rPr>
              <a:t>“Eighty and six years have I served Him, and He never did me wrong. How can I blaspheme my King who saved me?”</a:t>
            </a:r>
            <a:endParaRPr b="0" cap="none" i="0" strike="noStrike" sz="2600" u="none">
              <a:solidFill>
                <a:schemeClr val="dk1"/>
              </a:solidFill>
              <a:latin typeface="Calibri"/>
              <a:ea typeface="Calibri"/>
              <a:cs typeface="Calibri"/>
              <a:sym typeface="Calibri"/>
            </a:endParaRPr>
          </a:p>
        </p:txBody>
      </p:sp>
      <p:sp>
        <p:nvSpPr>
          <p:cNvPr id="91" name="Google Shape;91;p10"/>
          <p:cNvSpPr/>
          <p:nvPr/>
        </p:nvSpPr>
        <p:spPr>
          <a:xfrm>
            <a:off x="731520" y="5440680"/>
            <a:ext cx="10698480" cy="54864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F7F9F7"/>
              </a:buClr>
              <a:buSzPts val="2000"/>
              <a:buFont typeface="Calibri"/>
              <a:buNone/>
            </a:pPr>
            <a:r>
              <a:rPr b="0" cap="none" i="0" lang="en-US" strike="noStrike" sz="2000" u="none">
                <a:solidFill>
                  <a:srgbClr val="F7F9F7"/>
                </a:solidFill>
                <a:latin typeface="Calibri"/>
                <a:ea typeface="Calibri"/>
                <a:cs typeface="Calibri"/>
                <a:sym typeface="Calibri"/>
              </a:rPr>
              <a:t>— Polycarp, Bishop of Smyrna, martyred c. A.D. 155</a:t>
            </a:r>
            <a:endParaRPr b="0" cap="none" i="0" strike="noStrike" sz="2000" u="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6" name="Shape 96"/>
        <p:cNvGrpSpPr/>
        <p:nvPr/>
      </p:nvGrpSpPr>
      <p:grpSpPr>
        <a:xfrm>
          <a:off x="0" y="0"/>
          <a:ext cx="0" cy="0"/>
          <a:chOff x="0" y="0"/>
          <a:chExt cx="0" cy="0"/>
        </a:xfrm>
      </p:grpSpPr>
      <p:sp>
        <p:nvSpPr>
          <p:cNvPr id="97" name="Google Shape;97;p11"/>
          <p:cNvSpPr/>
          <p:nvPr/>
        </p:nvSpPr>
        <p:spPr>
          <a:xfrm>
            <a:off x="548640" y="365760"/>
            <a:ext cx="11064240" cy="45720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3F6C4B"/>
              </a:buClr>
              <a:buSzPts val="1600"/>
              <a:buFont typeface="Calibri"/>
              <a:buNone/>
            </a:pPr>
            <a:r>
              <a:rPr b="1" cap="none" i="0" lang="en-US" strike="noStrike" sz="1600" u="none">
                <a:solidFill>
                  <a:srgbClr val="3F6C4B"/>
                </a:solidFill>
                <a:latin typeface="Calibri"/>
                <a:ea typeface="Calibri"/>
                <a:cs typeface="Calibri"/>
                <a:sym typeface="Calibri"/>
              </a:rPr>
              <a:t>V. STILL TRUE TODAY</a:t>
            </a:r>
            <a:endParaRPr b="0" cap="none" i="0" strike="noStrike" sz="1600" u="none">
              <a:solidFill>
                <a:schemeClr val="dk1"/>
              </a:solidFill>
              <a:latin typeface="Calibri"/>
              <a:ea typeface="Calibri"/>
              <a:cs typeface="Calibri"/>
              <a:sym typeface="Calibri"/>
            </a:endParaRPr>
          </a:p>
        </p:txBody>
      </p:sp>
      <p:sp>
        <p:nvSpPr>
          <p:cNvPr id="98" name="Google Shape;98;p11"/>
          <p:cNvSpPr/>
          <p:nvPr/>
        </p:nvSpPr>
        <p:spPr>
          <a:xfrm>
            <a:off x="731520" y="1143000"/>
            <a:ext cx="10698480" cy="82296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3600"/>
              <a:buFont typeface="Cambria"/>
              <a:buNone/>
            </a:pPr>
            <a:r>
              <a:rPr b="1" cap="none" i="0" lang="en-US" strike="noStrike" sz="3600" u="none">
                <a:solidFill>
                  <a:srgbClr val="1B4332"/>
                </a:solidFill>
                <a:latin typeface="Cambria"/>
                <a:ea typeface="Cambria"/>
                <a:cs typeface="Cambria"/>
                <a:sym typeface="Cambria"/>
              </a:rPr>
              <a:t>The Persecuted Church Today</a:t>
            </a:r>
            <a:endParaRPr b="0" cap="none" i="0" strike="noStrike" sz="3600" u="none">
              <a:solidFill>
                <a:schemeClr val="dk1"/>
              </a:solidFill>
              <a:latin typeface="Calibri"/>
              <a:ea typeface="Calibri"/>
              <a:cs typeface="Calibri"/>
              <a:sym typeface="Calibri"/>
            </a:endParaRPr>
          </a:p>
        </p:txBody>
      </p:sp>
      <p:sp>
        <p:nvSpPr>
          <p:cNvPr id="99" name="Google Shape;99;p11"/>
          <p:cNvSpPr/>
          <p:nvPr/>
        </p:nvSpPr>
        <p:spPr>
          <a:xfrm>
            <a:off x="731520" y="2148840"/>
            <a:ext cx="3429000" cy="3200400"/>
          </a:xfrm>
          <a:prstGeom prst="roundRect">
            <a:avLst>
              <a:gd fmla="val 2286" name="adj"/>
            </a:avLst>
          </a:prstGeom>
          <a:solidFill>
            <a:srgbClr val="F7F9F7"/>
          </a:solidFill>
          <a:ln cap="flat" cmpd="sng" w="9525">
            <a:solidFill>
              <a:srgbClr val="3F6C4B"/>
            </a:solidFill>
            <a:prstDash val="solid"/>
            <a:round/>
            <a:headEnd len="sm" type="none" w="sm"/>
            <a:tailEnd len="sm" type="none" w="sm"/>
          </a:ln>
        </p:spPr>
        <p:txBody>
          <a:bodyPr anchor="ctr" anchorCtr="0" bIns="91425" lIns="91425" numCol="1" rIns="91425" spcFirstLastPara="1" tIns="91425" wrap="square">
            <a:noAutofit/>
          </a:bodyPr>
          <a:lstStyle/>
          <a:p>
            <a:pPr algn="l" indent="0" lvl="0" marL="0" rtl="0">
              <a:spcBef>
                <a:spcPts val="0"/>
              </a:spcBef>
              <a:spcAft>
                <a:spcPts val="0"/>
              </a:spcAft>
              <a:buNone/>
            </a:pPr>
            <a:r>
              <a:t/>
            </a:r>
            <a:endParaRPr/>
          </a:p>
        </p:txBody>
      </p:sp>
      <p:sp>
        <p:nvSpPr>
          <p:cNvPr id="100" name="Google Shape;100;p11"/>
          <p:cNvSpPr/>
          <p:nvPr/>
        </p:nvSpPr>
        <p:spPr>
          <a:xfrm>
            <a:off x="960120" y="2377440"/>
            <a:ext cx="2971800" cy="54864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2400"/>
              <a:buFont typeface="Cambria"/>
              <a:buNone/>
            </a:pPr>
            <a:r>
              <a:rPr b="1" cap="none" i="0" lang="en-US" strike="noStrike" sz="2400" u="none">
                <a:solidFill>
                  <a:srgbClr val="1B4332"/>
                </a:solidFill>
                <a:latin typeface="Cambria"/>
                <a:ea typeface="Cambria"/>
                <a:cs typeface="Cambria"/>
                <a:sym typeface="Cambria"/>
              </a:rPr>
              <a:t>Nigeria</a:t>
            </a:r>
            <a:endParaRPr b="0" cap="none" i="0" strike="noStrike" sz="2400" u="none">
              <a:solidFill>
                <a:schemeClr val="dk1"/>
              </a:solidFill>
              <a:latin typeface="Calibri"/>
              <a:ea typeface="Calibri"/>
              <a:cs typeface="Calibri"/>
              <a:sym typeface="Calibri"/>
            </a:endParaRPr>
          </a:p>
        </p:txBody>
      </p:sp>
      <p:sp>
        <p:nvSpPr>
          <p:cNvPr id="101" name="Google Shape;101;p11"/>
          <p:cNvSpPr/>
          <p:nvPr/>
        </p:nvSpPr>
        <p:spPr>
          <a:xfrm>
            <a:off x="960120" y="3017520"/>
            <a:ext cx="2971800" cy="210312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000"/>
              <a:buFont typeface="Calibri"/>
              <a:buNone/>
            </a:pPr>
            <a:r>
              <a:rPr b="0" cap="none" i="0" lang="en-US" strike="noStrike" sz="2000" u="none">
                <a:solidFill>
                  <a:srgbClr val="1B4332"/>
                </a:solidFill>
                <a:latin typeface="Calibri"/>
                <a:ea typeface="Calibri"/>
                <a:cs typeface="Calibri"/>
                <a:sym typeface="Calibri"/>
              </a:rPr>
              <a:t>Communities and congregations repeatedly attacked; churches burned; believers killed or displaced for their faith.</a:t>
            </a:r>
            <a:endParaRPr b="0" cap="none" i="0" strike="noStrike" sz="2000" u="none">
              <a:solidFill>
                <a:schemeClr val="dk1"/>
              </a:solidFill>
              <a:latin typeface="Calibri"/>
              <a:ea typeface="Calibri"/>
              <a:cs typeface="Calibri"/>
              <a:sym typeface="Calibri"/>
            </a:endParaRPr>
          </a:p>
        </p:txBody>
      </p:sp>
      <p:sp>
        <p:nvSpPr>
          <p:cNvPr id="102" name="Google Shape;102;p11"/>
          <p:cNvSpPr/>
          <p:nvPr/>
        </p:nvSpPr>
        <p:spPr>
          <a:xfrm>
            <a:off x="4480560" y="2148840"/>
            <a:ext cx="3429000" cy="3200400"/>
          </a:xfrm>
          <a:prstGeom prst="roundRect">
            <a:avLst>
              <a:gd fmla="val 2286" name="adj"/>
            </a:avLst>
          </a:prstGeom>
          <a:solidFill>
            <a:srgbClr val="F7F9F7"/>
          </a:solidFill>
          <a:ln cap="flat" cmpd="sng" w="9525">
            <a:solidFill>
              <a:srgbClr val="3F6C4B"/>
            </a:solidFill>
            <a:prstDash val="solid"/>
            <a:round/>
            <a:headEnd len="sm" type="none" w="sm"/>
            <a:tailEnd len="sm" type="none" w="sm"/>
          </a:ln>
        </p:spPr>
        <p:txBody>
          <a:bodyPr anchor="ctr" anchorCtr="0" bIns="91425" lIns="91425" numCol="1" rIns="91425" spcFirstLastPara="1" tIns="91425" wrap="square">
            <a:noAutofit/>
          </a:bodyPr>
          <a:lstStyle/>
          <a:p>
            <a:pPr algn="l" indent="0" lvl="0" marL="0" rtl="0">
              <a:spcBef>
                <a:spcPts val="0"/>
              </a:spcBef>
              <a:spcAft>
                <a:spcPts val="0"/>
              </a:spcAft>
              <a:buNone/>
            </a:pPr>
            <a:r>
              <a:t/>
            </a:r>
            <a:endParaRPr/>
          </a:p>
        </p:txBody>
      </p:sp>
      <p:sp>
        <p:nvSpPr>
          <p:cNvPr id="103" name="Google Shape;103;p11"/>
          <p:cNvSpPr/>
          <p:nvPr/>
        </p:nvSpPr>
        <p:spPr>
          <a:xfrm>
            <a:off x="4709160" y="2377440"/>
            <a:ext cx="2971800" cy="54864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2400"/>
              <a:buFont typeface="Cambria"/>
              <a:buNone/>
            </a:pPr>
            <a:r>
              <a:rPr b="1" cap="none" i="0" lang="en-US" strike="noStrike" sz="2400" u="none">
                <a:solidFill>
                  <a:srgbClr val="1B4332"/>
                </a:solidFill>
                <a:latin typeface="Cambria"/>
                <a:ea typeface="Cambria"/>
                <a:cs typeface="Cambria"/>
                <a:sym typeface="Cambria"/>
              </a:rPr>
              <a:t>Middle East</a:t>
            </a:r>
            <a:endParaRPr b="0" cap="none" i="0" strike="noStrike" sz="2400" u="none">
              <a:solidFill>
                <a:schemeClr val="dk1"/>
              </a:solidFill>
              <a:latin typeface="Calibri"/>
              <a:ea typeface="Calibri"/>
              <a:cs typeface="Calibri"/>
              <a:sym typeface="Calibri"/>
            </a:endParaRPr>
          </a:p>
        </p:txBody>
      </p:sp>
      <p:sp>
        <p:nvSpPr>
          <p:cNvPr id="104" name="Google Shape;104;p11"/>
          <p:cNvSpPr/>
          <p:nvPr/>
        </p:nvSpPr>
        <p:spPr>
          <a:xfrm>
            <a:off x="4709160" y="3017520"/>
            <a:ext cx="2971800" cy="210312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000"/>
              <a:buFont typeface="Calibri"/>
              <a:buNone/>
            </a:pPr>
            <a:r>
              <a:rPr b="0" cap="none" i="0" lang="en-US" strike="noStrike" sz="2000" u="none">
                <a:solidFill>
                  <a:srgbClr val="1B4332"/>
                </a:solidFill>
                <a:latin typeface="Calibri"/>
                <a:ea typeface="Calibri"/>
                <a:cs typeface="Calibri"/>
                <a:sym typeface="Calibri"/>
              </a:rPr>
              <a:t>Ancient Christian communities in Iraq, Syria, and surrounding regions decimated by war and extremist violence.</a:t>
            </a:r>
            <a:endParaRPr b="0" cap="none" i="0" strike="noStrike" sz="2000" u="none">
              <a:solidFill>
                <a:schemeClr val="dk1"/>
              </a:solidFill>
              <a:latin typeface="Calibri"/>
              <a:ea typeface="Calibri"/>
              <a:cs typeface="Calibri"/>
              <a:sym typeface="Calibri"/>
            </a:endParaRPr>
          </a:p>
        </p:txBody>
      </p:sp>
      <p:sp>
        <p:nvSpPr>
          <p:cNvPr id="105" name="Google Shape;105;p11"/>
          <p:cNvSpPr/>
          <p:nvPr/>
        </p:nvSpPr>
        <p:spPr>
          <a:xfrm>
            <a:off x="8229600" y="2148840"/>
            <a:ext cx="3429000" cy="3200400"/>
          </a:xfrm>
          <a:prstGeom prst="roundRect">
            <a:avLst>
              <a:gd fmla="val 2286" name="adj"/>
            </a:avLst>
          </a:prstGeom>
          <a:solidFill>
            <a:srgbClr val="F7F9F7"/>
          </a:solidFill>
          <a:ln cap="flat" cmpd="sng" w="9525">
            <a:solidFill>
              <a:srgbClr val="3F6C4B"/>
            </a:solidFill>
            <a:prstDash val="solid"/>
            <a:round/>
            <a:headEnd len="sm" type="none" w="sm"/>
            <a:tailEnd len="sm" type="none" w="sm"/>
          </a:ln>
        </p:spPr>
        <p:txBody>
          <a:bodyPr anchor="ctr" anchorCtr="0" bIns="91425" lIns="91425" numCol="1" rIns="91425" spcFirstLastPara="1" tIns="91425" wrap="square">
            <a:noAutofit/>
          </a:bodyPr>
          <a:lstStyle/>
          <a:p>
            <a:pPr algn="l" indent="0" lvl="0" marL="0" rtl="0">
              <a:spcBef>
                <a:spcPts val="0"/>
              </a:spcBef>
              <a:spcAft>
                <a:spcPts val="0"/>
              </a:spcAft>
              <a:buNone/>
            </a:pPr>
            <a:r>
              <a:t/>
            </a:r>
            <a:endParaRPr/>
          </a:p>
        </p:txBody>
      </p:sp>
      <p:sp>
        <p:nvSpPr>
          <p:cNvPr id="106" name="Google Shape;106;p11"/>
          <p:cNvSpPr/>
          <p:nvPr/>
        </p:nvSpPr>
        <p:spPr>
          <a:xfrm>
            <a:off x="8458200" y="2377440"/>
            <a:ext cx="2971800" cy="54864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1B4332"/>
              </a:buClr>
              <a:buSzPts val="2400"/>
              <a:buFont typeface="Cambria"/>
              <a:buNone/>
            </a:pPr>
            <a:r>
              <a:rPr b="1" cap="none" i="0" lang="en-US" strike="noStrike" sz="2400" u="none">
                <a:solidFill>
                  <a:srgbClr val="1B4332"/>
                </a:solidFill>
                <a:latin typeface="Cambria"/>
                <a:ea typeface="Cambria"/>
                <a:cs typeface="Cambria"/>
                <a:sym typeface="Cambria"/>
              </a:rPr>
              <a:t>Southern Africa</a:t>
            </a:r>
            <a:endParaRPr b="0" cap="none" i="0" strike="noStrike" sz="2400" u="none">
              <a:solidFill>
                <a:schemeClr val="dk1"/>
              </a:solidFill>
              <a:latin typeface="Calibri"/>
              <a:ea typeface="Calibri"/>
              <a:cs typeface="Calibri"/>
              <a:sym typeface="Calibri"/>
            </a:endParaRPr>
          </a:p>
        </p:txBody>
      </p:sp>
      <p:sp>
        <p:nvSpPr>
          <p:cNvPr id="107" name="Google Shape;107;p11"/>
          <p:cNvSpPr/>
          <p:nvPr/>
        </p:nvSpPr>
        <p:spPr>
          <a:xfrm>
            <a:off x="8458200" y="3017520"/>
            <a:ext cx="2971800" cy="2103120"/>
          </a:xfrm>
          <a:prstGeom prst="rect">
            <a:avLst/>
          </a:prstGeom>
          <a:noFill/>
          <a:ln>
            <a:noFill/>
          </a:ln>
        </p:spPr>
        <p:txBody>
          <a:bodyPr anchor="t" anchorCtr="0" bIns="0" lIns="0" numCol="1" rIns="0" spcFirstLastPara="1" tIns="0" wrap="square">
            <a:noAutofit/>
          </a:bodyPr>
          <a:lstStyle/>
          <a:p>
            <a:pPr algn="l" indent="0" lvl="0" marL="0" marR="0" rtl="0">
              <a:spcBef>
                <a:spcPts val="0"/>
              </a:spcBef>
              <a:spcAft>
                <a:spcPts val="0"/>
              </a:spcAft>
              <a:buClr>
                <a:srgbClr val="1B4332"/>
              </a:buClr>
              <a:buSzPts val="2000"/>
              <a:buFont typeface="Calibri"/>
              <a:buNone/>
            </a:pPr>
            <a:r>
              <a:rPr b="0" cap="none" i="0" lang="en-US" strike="noStrike" sz="2000" u="none">
                <a:solidFill>
                  <a:srgbClr val="1B4332"/>
                </a:solidFill>
                <a:latin typeface="Calibri"/>
                <a:ea typeface="Calibri"/>
                <a:cs typeface="Calibri"/>
                <a:sym typeface="Calibri"/>
              </a:rPr>
              <a:t>Believers who take a public, uncompromising stand for Christ face growing hostility for their witness.</a:t>
            </a:r>
            <a:endParaRPr b="0" cap="none" i="0" strike="noStrike" sz="2000" u="none">
              <a:solidFill>
                <a:schemeClr val="dk1"/>
              </a:solidFill>
              <a:latin typeface="Calibri"/>
              <a:ea typeface="Calibri"/>
              <a:cs typeface="Calibri"/>
              <a:sym typeface="Calibri"/>
            </a:endParaRPr>
          </a:p>
        </p:txBody>
      </p:sp>
      <p:sp>
        <p:nvSpPr>
          <p:cNvPr id="108" name="Google Shape;108;p11"/>
          <p:cNvSpPr/>
          <p:nvPr/>
        </p:nvSpPr>
        <p:spPr>
          <a:xfrm>
            <a:off x="731520" y="5623560"/>
            <a:ext cx="10698480" cy="640080"/>
          </a:xfrm>
          <a:prstGeom prst="rect">
            <a:avLst/>
          </a:prstGeom>
          <a:noFill/>
          <a:ln>
            <a:noFill/>
          </a:ln>
        </p:spPr>
        <p:txBody>
          <a:bodyPr anchor="ctr" anchorCtr="0" bIns="0" lIns="0" numCol="1" rIns="0" spcFirstLastPara="1" tIns="0" wrap="square">
            <a:noAutofit/>
          </a:bodyPr>
          <a:lstStyle/>
          <a:p>
            <a:pPr algn="l" indent="0" lvl="0" marL="0" marR="0" rtl="0">
              <a:spcBef>
                <a:spcPts val="0"/>
              </a:spcBef>
              <a:spcAft>
                <a:spcPts val="0"/>
              </a:spcAft>
              <a:buClr>
                <a:srgbClr val="C9A227"/>
              </a:buClr>
              <a:buSzPts val="2400"/>
              <a:buFont typeface="Cambria"/>
              <a:buNone/>
            </a:pPr>
            <a:r>
              <a:rPr b="0" cap="none" i="1" lang="en-US" strike="noStrike" sz="2400" u="none">
                <a:solidFill>
                  <a:srgbClr val="C9A227"/>
                </a:solidFill>
                <a:latin typeface="Cambria"/>
                <a:ea typeface="Cambria"/>
                <a:cs typeface="Cambria"/>
                <a:sym typeface="Cambria"/>
              </a:rPr>
              <a:t>Pray by name. Let their faithfulness examine our own comfort.</a:t>
            </a:r>
            <a:endParaRPr b="0" cap="none" i="0" strike="noStrike" sz="2400" u="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