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2" r:id="rId2"/>
  </p:sldMasterIdLst>
  <p:notesMasterIdLst>
    <p:notesMasterId r:id="rId16"/>
  </p:notesMasterIdLst>
  <p:sldIdLst>
    <p:sldId id="297" r:id="rId3"/>
    <p:sldId id="298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</p:sldIdLst>
  <p:sldSz cx="9144000" cy="5143500" type="screen16x9"/>
  <p:notesSz cx="6858000" cy="9144000"/>
  <p:embeddedFontLst>
    <p:embeddedFont>
      <p:font typeface="Georgia" panose="02040502050405020303" pitchFamily="18" charset="0"/>
      <p:regular r:id="rId17"/>
      <p:bold r:id="rId18"/>
      <p:italic r:id="rId19"/>
      <p:boldItalic r:id="rId20"/>
    </p:embeddedFont>
    <p:embeddedFont>
      <p:font typeface="Playfair Display" panose="00000500000000000000" pitchFamily="2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592">
          <p15:clr>
            <a:srgbClr val="A4A3A4"/>
          </p15:clr>
        </p15:guide>
        <p15:guide id="3" orient="horz" pos="2376">
          <p15:clr>
            <a:srgbClr val="9AA0A6"/>
          </p15:clr>
        </p15:guide>
        <p15:guide id="4" orient="horz" pos="216">
          <p15:clr>
            <a:srgbClr val="9AA0A6"/>
          </p15:clr>
        </p15:guide>
        <p15:guide id="5" pos="144">
          <p15:clr>
            <a:srgbClr val="9AA0A6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93" roundtripDataSignature="AMtx7mgx/WNYI2Qq5xXd9bcqMldKO3MF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020" y="60"/>
      </p:cViewPr>
      <p:guideLst>
        <p:guide orient="horz" pos="1620"/>
        <p:guide pos="2592"/>
        <p:guide orient="horz" pos="2376"/>
        <p:guide orient="horz" pos="216"/>
        <p:guide pos="1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93" Type="http://customschemas.google.com/relationships/presentationmetadata" Target="meta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9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95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9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3f600600648_0_1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7" name="Google Shape;457;g3f600600648_0_1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3fb4183ff6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65" name="Google Shape;465;g3fb4183ff65_0_14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6" name="Google Shape;466;g3fb4183ff65_0_14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fb4183ff65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76" name="Google Shape;476;g3fb4183ff65_0_15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g3fb4183ff65_0_15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fb4183ff65_0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86" name="Google Shape;486;g3fb4183ff65_0_16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g3fb4183ff65_0_16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fb4183ff65_0_1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9" name="Google Shape;499;g3fb4183ff65_0_17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g3fb4183ff65_0_17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fb4183ff65_0_1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0" name="Google Shape;510;g3fb4183ff65_0_18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g3fb4183ff65_0_18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fb4183ff65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3" name="Google Shape;523;g3fb4183ff65_0_20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Play the opening shofar blast from Ted Pearce's "Awake" — https://www.youtube.com/watch?v=H7CnNzLGyHc — then pause the video before the vocals begin.</a:t>
            </a:r>
            <a:endParaRPr/>
          </a:p>
        </p:txBody>
      </p:sp>
      <p:sp>
        <p:nvSpPr>
          <p:cNvPr id="524" name="Google Shape;524;g3fb4183ff65_0_20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fb4183ff65_0_2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4" name="Google Shape;534;g3fb4183ff65_0_2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g3fb4183ff65_0_2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fb4183ff65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47" name="Google Shape;547;g3fb4183ff65_0_22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g3fb4183ff65_0_22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fb4183ff65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65" name="Google Shape;565;g3fb4183ff65_0_24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g3fb4183ff65_0_24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fb4183ff65_0_2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78" name="Google Shape;578;g3fb4183ff65_0_25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g3fb4183ff65_0_25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3fb4183ff65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94" name="Google Shape;594;g3fb4183ff65_0_26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g3fb4183ff65_0_26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fb4183ff65_0_2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2250000" cy="225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1" name="Google Shape;611;g3fb4183ff65_0_28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2" name="Google Shape;612;g3fb4183ff65_0_28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7" name="Google Shape;17;p6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6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1" name="Google Shape;21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4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6" name="Google Shape;26;p6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6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6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2" name="Google Shape;32;p66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6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7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" name="Google Shape;36;p6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8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68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0" name="Google Shape;40;p6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1" name="Google Shape;41;p68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2" name="Google Shape;42;p6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9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5" name="Google Shape;45;p6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0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70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9" name="Google Shape;49;p7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3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youtube.com/watch?v=H7CnNzLGyHc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f600600648_0_1109"/>
          <p:cNvSpPr txBox="1">
            <a:spLocks noGrp="1"/>
          </p:cNvSpPr>
          <p:nvPr>
            <p:ph type="subTitle" idx="1"/>
          </p:nvPr>
        </p:nvSpPr>
        <p:spPr>
          <a:xfrm>
            <a:off x="479100" y="259700"/>
            <a:ext cx="8185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Community Greeting</a:t>
            </a:r>
            <a:endParaRPr sz="6000" b="1">
              <a:solidFill>
                <a:schemeClr val="lt1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460" name="Google Shape;460;g3f600600648_0_1109"/>
          <p:cNvPicPr preferRelativeResize="0"/>
          <p:nvPr/>
        </p:nvPicPr>
        <p:blipFill rotWithShape="1">
          <a:blip r:embed="rId4">
            <a:alphaModFix/>
          </a:blip>
          <a:srcRect l="5621" t="3807" r="8829" b="10650"/>
          <a:stretch/>
        </p:blipFill>
        <p:spPr>
          <a:xfrm>
            <a:off x="6780675" y="3021475"/>
            <a:ext cx="2437074" cy="2045809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g3f600600648_0_1109"/>
          <p:cNvSpPr txBox="1"/>
          <p:nvPr/>
        </p:nvSpPr>
        <p:spPr>
          <a:xfrm>
            <a:off x="5849700" y="4478025"/>
            <a:ext cx="33138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2" name="Google Shape;462;g3f600600648_0_110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400525" y="-248550"/>
            <a:ext cx="9702325" cy="547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3fb4183ff65_0_148"/>
          <p:cNvSpPr/>
          <p:nvPr/>
        </p:nvSpPr>
        <p:spPr>
          <a:xfrm>
            <a:off x="4087368" y="685800"/>
            <a:ext cx="960000" cy="9600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9" name="Google Shape;469;g3fb4183ff65_0_14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7398" y="925830"/>
            <a:ext cx="480060" cy="480060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g3fb4183ff65_0_148"/>
          <p:cNvSpPr txBox="1"/>
          <p:nvPr/>
        </p:nvSpPr>
        <p:spPr>
          <a:xfrm>
            <a:off x="411480" y="1783080"/>
            <a:ext cx="8318700" cy="8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5400"/>
              <a:buFont typeface="Georgia"/>
              <a:buNone/>
            </a:pPr>
            <a:r>
              <a:rPr lang="en" sz="5400" b="1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SARDIS</a:t>
            </a:r>
            <a:endParaRPr sz="5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g3fb4183ff65_0_148"/>
          <p:cNvSpPr txBox="1"/>
          <p:nvPr/>
        </p:nvSpPr>
        <p:spPr>
          <a:xfrm>
            <a:off x="411480" y="2640330"/>
            <a:ext cx="83187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3600"/>
              <a:buFont typeface="Georgia"/>
              <a:buNone/>
            </a:pPr>
            <a:r>
              <a:rPr lang="en" sz="3600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Looks Can Be Deceiving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g3fb4183ff65_0_148"/>
          <p:cNvSpPr txBox="1"/>
          <p:nvPr/>
        </p:nvSpPr>
        <p:spPr>
          <a:xfrm>
            <a:off x="411480" y="3429000"/>
            <a:ext cx="83187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2400"/>
              <a:buFont typeface="Calibri"/>
              <a:buNone/>
            </a:pPr>
            <a:r>
              <a:rPr lang="en" sz="24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Revelation 3:1–6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g3fb4183ff65_0_148"/>
          <p:cNvSpPr txBox="1"/>
          <p:nvPr/>
        </p:nvSpPr>
        <p:spPr>
          <a:xfrm>
            <a:off x="411480" y="4697730"/>
            <a:ext cx="83187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500"/>
              <a:buFont typeface="Calibri"/>
              <a:buNone/>
            </a:pPr>
            <a:r>
              <a:rPr lang="en" sz="15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The Seven Churches of Jesus  ·  Covington Community Church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fb4183ff65_0_158"/>
          <p:cNvSpPr/>
          <p:nvPr/>
        </p:nvSpPr>
        <p:spPr>
          <a:xfrm>
            <a:off x="548640" y="617220"/>
            <a:ext cx="8044500" cy="23316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g3fb4183ff65_0_158"/>
          <p:cNvSpPr txBox="1"/>
          <p:nvPr/>
        </p:nvSpPr>
        <p:spPr>
          <a:xfrm>
            <a:off x="822960" y="754380"/>
            <a:ext cx="7495800" cy="16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3000"/>
              <a:buFont typeface="Georgia"/>
              <a:buNone/>
            </a:pPr>
            <a:r>
              <a:rPr lang="en" sz="3000" i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“I know your deeds; you have a reputation of being alive, </a:t>
            </a:r>
            <a:r>
              <a:rPr lang="en" sz="3000" b="1" i="1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but you are dead.”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g3fb4183ff65_0_158"/>
          <p:cNvSpPr txBox="1"/>
          <p:nvPr/>
        </p:nvSpPr>
        <p:spPr>
          <a:xfrm>
            <a:off x="822960" y="2400300"/>
            <a:ext cx="74958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2300"/>
              <a:buFont typeface="Calibri"/>
              <a:buNone/>
            </a:pPr>
            <a:r>
              <a:rPr lang="en" sz="23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— Revelation 3:1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g3fb4183ff65_0_158"/>
          <p:cNvSpPr txBox="1"/>
          <p:nvPr/>
        </p:nvSpPr>
        <p:spPr>
          <a:xfrm>
            <a:off x="548640" y="3291840"/>
            <a:ext cx="80445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3000"/>
              <a:buFont typeface="Georgia"/>
              <a:buNone/>
            </a:pPr>
            <a:r>
              <a:rPr lang="en" sz="3000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People see the outside.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g3fb4183ff65_0_158"/>
          <p:cNvSpPr txBox="1"/>
          <p:nvPr/>
        </p:nvSpPr>
        <p:spPr>
          <a:xfrm>
            <a:off x="548640" y="3840480"/>
            <a:ext cx="80445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3000"/>
              <a:buFont typeface="Georgia"/>
              <a:buNone/>
            </a:pPr>
            <a:r>
              <a:rPr lang="en" sz="3000" b="1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Jesus sees the inside.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fb4183ff65_0_167"/>
          <p:cNvSpPr/>
          <p:nvPr/>
        </p:nvSpPr>
        <p:spPr>
          <a:xfrm>
            <a:off x="411480" y="411480"/>
            <a:ext cx="754500" cy="7545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0" name="Google Shape;490;g3fb4183ff65_0_16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075" y="600075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g3fb4183ff65_0_167"/>
          <p:cNvSpPr txBox="1"/>
          <p:nvPr/>
        </p:nvSpPr>
        <p:spPr>
          <a:xfrm>
            <a:off x="1337310" y="411480"/>
            <a:ext cx="41148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1500"/>
              <a:buFont typeface="Calibri"/>
              <a:buNone/>
            </a:pPr>
            <a:r>
              <a:rPr lang="en" sz="1500" b="1">
                <a:solidFill>
                  <a:srgbClr val="E8722A"/>
                </a:solidFill>
                <a:latin typeface="Calibri"/>
                <a:ea typeface="Calibri"/>
                <a:cs typeface="Calibri"/>
                <a:sym typeface="Calibri"/>
              </a:rPr>
              <a:t>POINT 1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2" name="Google Shape;492;g3fb4183ff65_0_167"/>
          <p:cNvSpPr txBox="1"/>
          <p:nvPr/>
        </p:nvSpPr>
        <p:spPr>
          <a:xfrm>
            <a:off x="1337310" y="685800"/>
            <a:ext cx="73929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700"/>
              <a:buFont typeface="Georgia"/>
              <a:buNone/>
            </a:pPr>
            <a:r>
              <a:rPr lang="en" sz="27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Reputation Is Not the Same as Reality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3" name="Google Shape;493;g3fb4183ff65_0_167"/>
          <p:cNvSpPr/>
          <p:nvPr/>
        </p:nvSpPr>
        <p:spPr>
          <a:xfrm>
            <a:off x="411480" y="1645920"/>
            <a:ext cx="8318700" cy="10629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g3fb4183ff65_0_167"/>
          <p:cNvSpPr txBox="1"/>
          <p:nvPr/>
        </p:nvSpPr>
        <p:spPr>
          <a:xfrm>
            <a:off x="617220" y="1680210"/>
            <a:ext cx="7907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Georgia"/>
              <a:buNone/>
            </a:pPr>
            <a:r>
              <a:rPr lang="en" sz="2300" i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“You are like whitewashed tombs, which look beautiful on the outside but on the inside are full of the bones of the dead.”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g3fb4183ff65_0_167"/>
          <p:cNvSpPr txBox="1"/>
          <p:nvPr/>
        </p:nvSpPr>
        <p:spPr>
          <a:xfrm>
            <a:off x="617220" y="2366010"/>
            <a:ext cx="790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700"/>
              <a:buFont typeface="Calibri"/>
              <a:buNone/>
            </a:pPr>
            <a:r>
              <a:rPr lang="en" sz="17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— Matthew 23:27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g3fb4183ff65_0_167"/>
          <p:cNvSpPr txBox="1"/>
          <p:nvPr/>
        </p:nvSpPr>
        <p:spPr>
          <a:xfrm>
            <a:off x="480060" y="2880360"/>
            <a:ext cx="8181600" cy="1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0" marR="0" lvl="0" indent="-26035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Sardis had a name — people thought they were alive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60350" algn="l" rtl="0">
              <a:spcBef>
                <a:spcPts val="80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A church can be busy without being alive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60350" algn="l" rtl="0">
              <a:spcBef>
                <a:spcPts val="80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Jesus is not impressed by appearance; He looks for faith, obedience, and life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fb4183ff65_0_179"/>
          <p:cNvSpPr txBox="1"/>
          <p:nvPr/>
        </p:nvSpPr>
        <p:spPr>
          <a:xfrm>
            <a:off x="411480" y="480060"/>
            <a:ext cx="83187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2100"/>
              <a:buFont typeface="Calibri"/>
              <a:buNone/>
            </a:pPr>
            <a:r>
              <a:rPr lang="en" sz="21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The question is not…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g3fb4183ff65_0_179"/>
          <p:cNvSpPr/>
          <p:nvPr/>
        </p:nvSpPr>
        <p:spPr>
          <a:xfrm>
            <a:off x="617220" y="1097280"/>
            <a:ext cx="3840600" cy="2674500"/>
          </a:xfrm>
          <a:prstGeom prst="roundRect">
            <a:avLst>
              <a:gd name="adj" fmla="val 5128"/>
            </a:avLst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4" name="Google Shape;504;g3fb4183ff65_0_179"/>
          <p:cNvSpPr txBox="1"/>
          <p:nvPr/>
        </p:nvSpPr>
        <p:spPr>
          <a:xfrm>
            <a:off x="754380" y="1234440"/>
            <a:ext cx="35664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3300"/>
              <a:buFont typeface="Georgia"/>
              <a:buNone/>
            </a:pPr>
            <a:r>
              <a:rPr lang="en" sz="3300">
                <a:solidFill>
                  <a:srgbClr val="C9C1B5"/>
                </a:solidFill>
                <a:latin typeface="Georgia"/>
                <a:ea typeface="Georgia"/>
                <a:cs typeface="Georgia"/>
                <a:sym typeface="Georgia"/>
              </a:rPr>
              <a:t>“How do we look?”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5" name="Google Shape;505;g3fb4183ff65_0_179"/>
          <p:cNvSpPr/>
          <p:nvPr/>
        </p:nvSpPr>
        <p:spPr>
          <a:xfrm>
            <a:off x="4697730" y="1097280"/>
            <a:ext cx="3840600" cy="2674500"/>
          </a:xfrm>
          <a:prstGeom prst="roundRect">
            <a:avLst>
              <a:gd name="adj" fmla="val 5128"/>
            </a:avLst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6" name="Google Shape;506;g3fb4183ff65_0_179"/>
          <p:cNvSpPr txBox="1"/>
          <p:nvPr/>
        </p:nvSpPr>
        <p:spPr>
          <a:xfrm>
            <a:off x="4834890" y="1234440"/>
            <a:ext cx="3566400" cy="24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300"/>
              <a:buFont typeface="Georgia"/>
              <a:buNone/>
            </a:pPr>
            <a:r>
              <a:rPr lang="en" sz="3300" b="1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“What does Jesus see?”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7" name="Google Shape;507;g3fb4183ff65_0_179"/>
          <p:cNvSpPr txBox="1"/>
          <p:nvPr/>
        </p:nvSpPr>
        <p:spPr>
          <a:xfrm>
            <a:off x="4697730" y="3909060"/>
            <a:ext cx="3840600" cy="4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2100"/>
              <a:buFont typeface="Calibri"/>
              <a:buNone/>
            </a:pPr>
            <a:r>
              <a:rPr lang="en" sz="2100">
                <a:solidFill>
                  <a:srgbClr val="E8722A"/>
                </a:solidFill>
                <a:latin typeface="Calibri"/>
                <a:ea typeface="Calibri"/>
                <a:cs typeface="Calibri"/>
                <a:sym typeface="Calibri"/>
              </a:rPr>
              <a:t>The better question.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fb4183ff65_0_189"/>
          <p:cNvSpPr/>
          <p:nvPr/>
        </p:nvSpPr>
        <p:spPr>
          <a:xfrm>
            <a:off x="411480" y="411480"/>
            <a:ext cx="754500" cy="7545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4" name="Google Shape;514;g3fb4183ff65_0_18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075" y="600075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g3fb4183ff65_0_189"/>
          <p:cNvSpPr txBox="1"/>
          <p:nvPr/>
        </p:nvSpPr>
        <p:spPr>
          <a:xfrm>
            <a:off x="1337310" y="411480"/>
            <a:ext cx="41148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1500"/>
              <a:buFont typeface="Calibri"/>
              <a:buNone/>
            </a:pPr>
            <a:r>
              <a:rPr lang="en" sz="1500" b="1">
                <a:solidFill>
                  <a:srgbClr val="E8722A"/>
                </a:solidFill>
                <a:latin typeface="Calibri"/>
                <a:ea typeface="Calibri"/>
                <a:cs typeface="Calibri"/>
                <a:sym typeface="Calibri"/>
              </a:rPr>
              <a:t>POINT 2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g3fb4183ff65_0_189"/>
          <p:cNvSpPr txBox="1"/>
          <p:nvPr/>
        </p:nvSpPr>
        <p:spPr>
          <a:xfrm>
            <a:off x="1337310" y="685800"/>
            <a:ext cx="73929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700"/>
              <a:buFont typeface="Georgia"/>
              <a:buNone/>
            </a:pPr>
            <a:r>
              <a:rPr lang="en" sz="27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Wake Up and Strengthen What Remains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7" name="Google Shape;517;g3fb4183ff65_0_189"/>
          <p:cNvSpPr/>
          <p:nvPr/>
        </p:nvSpPr>
        <p:spPr>
          <a:xfrm>
            <a:off x="411480" y="1645920"/>
            <a:ext cx="8318700" cy="10629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8" name="Google Shape;518;g3fb4183ff65_0_189"/>
          <p:cNvSpPr txBox="1"/>
          <p:nvPr/>
        </p:nvSpPr>
        <p:spPr>
          <a:xfrm>
            <a:off x="617220" y="1680210"/>
            <a:ext cx="7907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Georgia"/>
              <a:buNone/>
            </a:pPr>
            <a:r>
              <a:rPr lang="en" sz="2300" i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“Wake up! Strengthen what remains and is about to die.”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9" name="Google Shape;519;g3fb4183ff65_0_189"/>
          <p:cNvSpPr txBox="1"/>
          <p:nvPr/>
        </p:nvSpPr>
        <p:spPr>
          <a:xfrm>
            <a:off x="617220" y="2366010"/>
            <a:ext cx="790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700"/>
              <a:buFont typeface="Calibri"/>
              <a:buNone/>
            </a:pPr>
            <a:r>
              <a:rPr lang="en" sz="17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— Revelation 3:2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g3fb4183ff65_0_189"/>
          <p:cNvSpPr txBox="1"/>
          <p:nvPr/>
        </p:nvSpPr>
        <p:spPr>
          <a:xfrm>
            <a:off x="480060" y="2880360"/>
            <a:ext cx="8181600" cy="1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0" marR="0" lvl="0" indent="-26035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Spiritual decline happens slowly — prayer, Scripture, worship fade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60350" algn="l" rtl="0">
              <a:spcBef>
                <a:spcPts val="80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“What remains” means something was still there: a spark, a remnant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60350" algn="l" rtl="0">
              <a:spcBef>
                <a:spcPts val="80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Not condemnation — a wake-up call from a Savior who loves this church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722A"/>
        </a:solidFill>
        <a:effectLst/>
      </p:bgPr>
    </p:bg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fb4183ff65_0_201"/>
          <p:cNvSpPr/>
          <p:nvPr/>
        </p:nvSpPr>
        <p:spPr>
          <a:xfrm>
            <a:off x="4018788" y="480060"/>
            <a:ext cx="1097400" cy="1097400"/>
          </a:xfrm>
          <a:prstGeom prst="ellipse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7" name="Google Shape;527;g3fb4183ff65_0_20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93108" y="754380"/>
            <a:ext cx="548640" cy="54864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g3fb4183ff65_0_201"/>
          <p:cNvSpPr txBox="1"/>
          <p:nvPr/>
        </p:nvSpPr>
        <p:spPr>
          <a:xfrm>
            <a:off x="411480" y="1714500"/>
            <a:ext cx="83187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Georgia"/>
              <a:buNone/>
            </a:pPr>
            <a:r>
              <a:rPr lang="en" sz="7200" b="1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AWAKE!</a:t>
            </a:r>
            <a:endParaRPr sz="7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9" name="Google Shape;529;g3fb4183ff65_0_201"/>
          <p:cNvSpPr txBox="1"/>
          <p:nvPr/>
        </p:nvSpPr>
        <p:spPr>
          <a:xfrm>
            <a:off x="411480" y="2743200"/>
            <a:ext cx="83187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700"/>
              <a:buFont typeface="Georgia"/>
              <a:buNone/>
            </a:pPr>
            <a:r>
              <a:rPr lang="en" sz="2700" i="1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The sound of the shofar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0" name="Google Shape;530;g3fb4183ff65_0_201"/>
          <p:cNvSpPr txBox="1"/>
          <p:nvPr/>
        </p:nvSpPr>
        <p:spPr>
          <a:xfrm>
            <a:off x="1028700" y="3497580"/>
            <a:ext cx="7084500" cy="5484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400"/>
              <a:buFont typeface="Calibri"/>
              <a:buNone/>
            </a:pPr>
            <a:r>
              <a:rPr lang="en" sz="2400" b="1" u="sng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▶  Ted Pearce — “Awake” (opening shofar)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1" name="Google Shape;531;g3fb4183ff65_0_201"/>
          <p:cNvSpPr txBox="1"/>
          <p:nvPr/>
        </p:nvSpPr>
        <p:spPr>
          <a:xfrm>
            <a:off x="411480" y="4149090"/>
            <a:ext cx="83187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1500"/>
              <a:buFont typeface="Calibri"/>
              <a:buNone/>
            </a:pPr>
            <a:r>
              <a:rPr lang="en" sz="150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youtube.com/watch?v=H7CnNzLGyHc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3fb4183ff65_0_211"/>
          <p:cNvSpPr/>
          <p:nvPr/>
        </p:nvSpPr>
        <p:spPr>
          <a:xfrm>
            <a:off x="411480" y="411480"/>
            <a:ext cx="754500" cy="7545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38" name="Google Shape;538;g3fb4183ff65_0_2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075" y="600075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539" name="Google Shape;539;g3fb4183ff65_0_211"/>
          <p:cNvSpPr txBox="1"/>
          <p:nvPr/>
        </p:nvSpPr>
        <p:spPr>
          <a:xfrm>
            <a:off x="1337310" y="411480"/>
            <a:ext cx="4114800" cy="3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1500"/>
              <a:buFont typeface="Calibri"/>
              <a:buNone/>
            </a:pPr>
            <a:r>
              <a:rPr lang="en" sz="1500" b="1">
                <a:solidFill>
                  <a:srgbClr val="E8722A"/>
                </a:solidFill>
                <a:latin typeface="Calibri"/>
                <a:ea typeface="Calibri"/>
                <a:cs typeface="Calibri"/>
                <a:sym typeface="Calibri"/>
              </a:rPr>
              <a:t>POINT 3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0" name="Google Shape;540;g3fb4183ff65_0_211"/>
          <p:cNvSpPr txBox="1"/>
          <p:nvPr/>
        </p:nvSpPr>
        <p:spPr>
          <a:xfrm>
            <a:off x="1337310" y="685800"/>
            <a:ext cx="7392900" cy="8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700"/>
              <a:buFont typeface="Georgia"/>
              <a:buNone/>
            </a:pPr>
            <a:r>
              <a:rPr lang="en" sz="27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Remember, Repent, and Return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g3fb4183ff65_0_211"/>
          <p:cNvSpPr/>
          <p:nvPr/>
        </p:nvSpPr>
        <p:spPr>
          <a:xfrm>
            <a:off x="411480" y="1645920"/>
            <a:ext cx="8318700" cy="10629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2" name="Google Shape;542;g3fb4183ff65_0_211"/>
          <p:cNvSpPr txBox="1"/>
          <p:nvPr/>
        </p:nvSpPr>
        <p:spPr>
          <a:xfrm>
            <a:off x="617220" y="1680210"/>
            <a:ext cx="7907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Georgia"/>
              <a:buNone/>
            </a:pPr>
            <a:r>
              <a:rPr lang="en" sz="2300" i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“Remember, therefore, what you have received and heard; hold it fast, and repent.”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3" name="Google Shape;543;g3fb4183ff65_0_211"/>
          <p:cNvSpPr txBox="1"/>
          <p:nvPr/>
        </p:nvSpPr>
        <p:spPr>
          <a:xfrm>
            <a:off x="617220" y="2366010"/>
            <a:ext cx="790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700"/>
              <a:buFont typeface="Calibri"/>
              <a:buNone/>
            </a:pPr>
            <a:r>
              <a:rPr lang="en" sz="17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— Revelation 3:3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4" name="Google Shape;544;g3fb4183ff65_0_211"/>
          <p:cNvSpPr txBox="1"/>
          <p:nvPr/>
        </p:nvSpPr>
        <p:spPr>
          <a:xfrm>
            <a:off x="480060" y="2880360"/>
            <a:ext cx="8181600" cy="185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254000" marR="0" lvl="0" indent="-26035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Remember — the Gospel that first brought life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60350" algn="l" rtl="0">
              <a:spcBef>
                <a:spcPts val="80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Hold it fast — methods change; the Gospel does not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4000" marR="0" lvl="0" indent="-260350" algn="l" rtl="0">
              <a:spcBef>
                <a:spcPts val="80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Char char="●"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Repent — Sardis did not need a better image, it needed renewed life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fb4183ff65_0_223"/>
          <p:cNvSpPr txBox="1"/>
          <p:nvPr/>
        </p:nvSpPr>
        <p:spPr>
          <a:xfrm>
            <a:off x="411480" y="480060"/>
            <a:ext cx="83187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2300"/>
              <a:buFont typeface="Calibri"/>
              <a:buNone/>
            </a:pPr>
            <a:r>
              <a:rPr lang="en" sz="23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Sometimes the answer is not to add more.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1" name="Google Shape;551;g3fb4183ff65_0_223"/>
          <p:cNvSpPr txBox="1"/>
          <p:nvPr/>
        </p:nvSpPr>
        <p:spPr>
          <a:xfrm>
            <a:off x="411480" y="960120"/>
            <a:ext cx="8318700" cy="75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4500"/>
              <a:buFont typeface="Georgia"/>
              <a:buNone/>
            </a:pPr>
            <a:r>
              <a:rPr lang="en" sz="4500" b="1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Come back.</a:t>
            </a:r>
            <a:endParaRPr sz="4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g3fb4183ff65_0_223"/>
          <p:cNvSpPr/>
          <p:nvPr/>
        </p:nvSpPr>
        <p:spPr>
          <a:xfrm>
            <a:off x="336042" y="2125980"/>
            <a:ext cx="1611600" cy="1509000"/>
          </a:xfrm>
          <a:prstGeom prst="roundRect">
            <a:avLst>
              <a:gd name="adj" fmla="val 6818"/>
            </a:avLst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g3fb4183ff65_0_223"/>
          <p:cNvSpPr txBox="1"/>
          <p:nvPr/>
        </p:nvSpPr>
        <p:spPr>
          <a:xfrm>
            <a:off x="336042" y="2125980"/>
            <a:ext cx="16116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100"/>
              <a:buFont typeface="Georgia"/>
              <a:buNone/>
            </a:pPr>
            <a:r>
              <a:rPr lang="en" sz="2100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Prayer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g3fb4183ff65_0_223"/>
          <p:cNvSpPr/>
          <p:nvPr/>
        </p:nvSpPr>
        <p:spPr>
          <a:xfrm>
            <a:off x="2050542" y="2125980"/>
            <a:ext cx="1611600" cy="1509000"/>
          </a:xfrm>
          <a:prstGeom prst="roundRect">
            <a:avLst>
              <a:gd name="adj" fmla="val 6818"/>
            </a:avLst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g3fb4183ff65_0_223"/>
          <p:cNvSpPr txBox="1"/>
          <p:nvPr/>
        </p:nvSpPr>
        <p:spPr>
          <a:xfrm>
            <a:off x="2050542" y="2125980"/>
            <a:ext cx="16116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100"/>
              <a:buFont typeface="Georgia"/>
              <a:buNone/>
            </a:pPr>
            <a:r>
              <a:rPr lang="en" sz="2100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Scripture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6" name="Google Shape;556;g3fb4183ff65_0_223"/>
          <p:cNvSpPr/>
          <p:nvPr/>
        </p:nvSpPr>
        <p:spPr>
          <a:xfrm>
            <a:off x="3765042" y="2125980"/>
            <a:ext cx="1611600" cy="1509000"/>
          </a:xfrm>
          <a:prstGeom prst="roundRect">
            <a:avLst>
              <a:gd name="adj" fmla="val 6818"/>
            </a:avLst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7" name="Google Shape;557;g3fb4183ff65_0_223"/>
          <p:cNvSpPr txBox="1"/>
          <p:nvPr/>
        </p:nvSpPr>
        <p:spPr>
          <a:xfrm>
            <a:off x="3765042" y="2125980"/>
            <a:ext cx="16116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100"/>
              <a:buFont typeface="Georgia"/>
              <a:buNone/>
            </a:pPr>
            <a:r>
              <a:rPr lang="en" sz="2100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Obedience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8" name="Google Shape;558;g3fb4183ff65_0_223"/>
          <p:cNvSpPr/>
          <p:nvPr/>
        </p:nvSpPr>
        <p:spPr>
          <a:xfrm>
            <a:off x="5479542" y="2125980"/>
            <a:ext cx="1611600" cy="1509000"/>
          </a:xfrm>
          <a:prstGeom prst="roundRect">
            <a:avLst>
              <a:gd name="adj" fmla="val 6818"/>
            </a:avLst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g3fb4183ff65_0_223"/>
          <p:cNvSpPr txBox="1"/>
          <p:nvPr/>
        </p:nvSpPr>
        <p:spPr>
          <a:xfrm>
            <a:off x="5479542" y="2125980"/>
            <a:ext cx="16116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100"/>
              <a:buFont typeface="Georgia"/>
              <a:buNone/>
            </a:pPr>
            <a:r>
              <a:rPr lang="en" sz="2100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Worship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0" name="Google Shape;560;g3fb4183ff65_0_223"/>
          <p:cNvSpPr/>
          <p:nvPr/>
        </p:nvSpPr>
        <p:spPr>
          <a:xfrm>
            <a:off x="7194042" y="2125980"/>
            <a:ext cx="1611600" cy="1509000"/>
          </a:xfrm>
          <a:prstGeom prst="roundRect">
            <a:avLst>
              <a:gd name="adj" fmla="val 6818"/>
            </a:avLst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1" name="Google Shape;561;g3fb4183ff65_0_223"/>
          <p:cNvSpPr txBox="1"/>
          <p:nvPr/>
        </p:nvSpPr>
        <p:spPr>
          <a:xfrm>
            <a:off x="7194042" y="2125980"/>
            <a:ext cx="1611600" cy="150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100"/>
              <a:buFont typeface="Georgia"/>
              <a:buNone/>
            </a:pPr>
            <a:r>
              <a:rPr lang="en" sz="2100" b="1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Jesus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2" name="Google Shape;562;g3fb4183ff65_0_223"/>
          <p:cNvSpPr txBox="1"/>
          <p:nvPr/>
        </p:nvSpPr>
        <p:spPr>
          <a:xfrm>
            <a:off x="685800" y="3909060"/>
            <a:ext cx="7770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800"/>
              <a:buFont typeface="Calibri"/>
              <a:buNone/>
            </a:pPr>
            <a:r>
              <a:rPr lang="en" sz="1800" i="1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Come back to prayer. Come back to Scripture. Come back to obedience. Come back to worship from the heart. Come back to Jesus.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3fb4183ff65_0_240"/>
          <p:cNvSpPr/>
          <p:nvPr/>
        </p:nvSpPr>
        <p:spPr>
          <a:xfrm>
            <a:off x="411480" y="411480"/>
            <a:ext cx="754500" cy="7545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9" name="Google Shape;569;g3fb4183ff65_0_24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0075" y="600075"/>
            <a:ext cx="377190" cy="37719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g3fb4183ff65_0_240"/>
          <p:cNvSpPr txBox="1"/>
          <p:nvPr/>
        </p:nvSpPr>
        <p:spPr>
          <a:xfrm>
            <a:off x="1337310" y="480060"/>
            <a:ext cx="73929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3000"/>
              <a:buFont typeface="Georgia"/>
              <a:buNone/>
            </a:pPr>
            <a:r>
              <a:rPr lang="en" sz="30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There Were Still a Few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g3fb4183ff65_0_240"/>
          <p:cNvSpPr/>
          <p:nvPr/>
        </p:nvSpPr>
        <p:spPr>
          <a:xfrm>
            <a:off x="411480" y="1371600"/>
            <a:ext cx="8318700" cy="1028700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g3fb4183ff65_0_240"/>
          <p:cNvSpPr txBox="1"/>
          <p:nvPr/>
        </p:nvSpPr>
        <p:spPr>
          <a:xfrm>
            <a:off x="617220" y="1405890"/>
            <a:ext cx="79071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Georgia"/>
              <a:buNone/>
            </a:pPr>
            <a:r>
              <a:rPr lang="en" sz="2300" i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“Yet you have a few people in Sardis who have not soiled their clothes.”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g3fb4183ff65_0_240"/>
          <p:cNvSpPr txBox="1"/>
          <p:nvPr/>
        </p:nvSpPr>
        <p:spPr>
          <a:xfrm>
            <a:off x="617220" y="2057400"/>
            <a:ext cx="79071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700"/>
              <a:buFont typeface="Calibri"/>
              <a:buNone/>
            </a:pPr>
            <a:r>
              <a:rPr lang="en" sz="17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— Revelation 3:4</a:t>
            </a:r>
            <a:endParaRPr sz="1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g3fb4183ff65_0_240"/>
          <p:cNvSpPr txBox="1"/>
          <p:nvPr/>
        </p:nvSpPr>
        <p:spPr>
          <a:xfrm>
            <a:off x="411480" y="2674620"/>
            <a:ext cx="83187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3000"/>
              <a:buFont typeface="Georgia"/>
              <a:buNone/>
            </a:pPr>
            <a:r>
              <a:rPr lang="en" sz="3000" b="1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Revival often starts with a few.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g3fb4183ff65_0_240"/>
          <p:cNvSpPr txBox="1"/>
          <p:nvPr/>
        </p:nvSpPr>
        <p:spPr>
          <a:xfrm>
            <a:off x="411480" y="3291840"/>
            <a:ext cx="83187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None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A few who will pray.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None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A few who will believe.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None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A few who will stay faithful.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Calibri"/>
              <a:buNone/>
            </a:pPr>
            <a:r>
              <a:rPr lang="en" sz="2300">
                <a:solidFill>
                  <a:srgbClr val="F6F1EA"/>
                </a:solidFill>
                <a:latin typeface="Calibri"/>
                <a:ea typeface="Calibri"/>
                <a:cs typeface="Calibri"/>
                <a:sym typeface="Calibri"/>
              </a:rPr>
              <a:t>A few who refuse to go through the motions.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3fb4183ff65_0_252"/>
          <p:cNvSpPr txBox="1"/>
          <p:nvPr/>
        </p:nvSpPr>
        <p:spPr>
          <a:xfrm>
            <a:off x="411480" y="411480"/>
            <a:ext cx="83187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3300"/>
              <a:buFont typeface="Georgia"/>
              <a:buNone/>
            </a:pPr>
            <a:r>
              <a:rPr lang="en" sz="3300" b="1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Two Questions</a:t>
            </a:r>
            <a:endParaRPr sz="3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g3fb4183ff65_0_252"/>
          <p:cNvSpPr/>
          <p:nvPr/>
        </p:nvSpPr>
        <p:spPr>
          <a:xfrm>
            <a:off x="548640" y="1200150"/>
            <a:ext cx="3909300" cy="3360300"/>
          </a:xfrm>
          <a:prstGeom prst="roundRect">
            <a:avLst>
              <a:gd name="adj" fmla="val 4082"/>
            </a:avLst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g3fb4183ff65_0_252"/>
          <p:cNvSpPr/>
          <p:nvPr/>
        </p:nvSpPr>
        <p:spPr>
          <a:xfrm>
            <a:off x="788670" y="1405890"/>
            <a:ext cx="548400" cy="5484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g3fb4183ff65_0_252"/>
          <p:cNvSpPr txBox="1"/>
          <p:nvPr/>
        </p:nvSpPr>
        <p:spPr>
          <a:xfrm>
            <a:off x="788670" y="1405890"/>
            <a:ext cx="5484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300"/>
              <a:buFont typeface="Georgia"/>
              <a:buNone/>
            </a:pPr>
            <a:r>
              <a:rPr lang="en" sz="2300" b="1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1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g3fb4183ff65_0_252"/>
          <p:cNvSpPr txBox="1"/>
          <p:nvPr/>
        </p:nvSpPr>
        <p:spPr>
          <a:xfrm>
            <a:off x="788670" y="2091690"/>
            <a:ext cx="3429000" cy="11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Georgia"/>
              <a:buNone/>
            </a:pPr>
            <a:r>
              <a:rPr lang="en" sz="23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What does Jesus see when He looks at our church?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g3fb4183ff65_0_252"/>
          <p:cNvSpPr txBox="1"/>
          <p:nvPr/>
        </p:nvSpPr>
        <p:spPr>
          <a:xfrm>
            <a:off x="788670" y="3326130"/>
            <a:ext cx="34290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800"/>
              <a:buFont typeface="Calibri"/>
              <a:buNone/>
            </a:pPr>
            <a:r>
              <a:rPr lang="en" sz="18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Not what the community sees. Not what visitors see. What does Jesus see?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g3fb4183ff65_0_252"/>
          <p:cNvSpPr/>
          <p:nvPr/>
        </p:nvSpPr>
        <p:spPr>
          <a:xfrm>
            <a:off x="4697730" y="1200150"/>
            <a:ext cx="3909300" cy="3360300"/>
          </a:xfrm>
          <a:prstGeom prst="roundRect">
            <a:avLst>
              <a:gd name="adj" fmla="val 4082"/>
            </a:avLst>
          </a:prstGeom>
          <a:solidFill>
            <a:srgbClr val="333333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g3fb4183ff65_0_252"/>
          <p:cNvSpPr/>
          <p:nvPr/>
        </p:nvSpPr>
        <p:spPr>
          <a:xfrm>
            <a:off x="4937760" y="1405890"/>
            <a:ext cx="548400" cy="5484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g3fb4183ff65_0_252"/>
          <p:cNvSpPr txBox="1"/>
          <p:nvPr/>
        </p:nvSpPr>
        <p:spPr>
          <a:xfrm>
            <a:off x="4937760" y="1405890"/>
            <a:ext cx="548400" cy="5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2300"/>
              <a:buFont typeface="Georgia"/>
              <a:buNone/>
            </a:pPr>
            <a:r>
              <a:rPr lang="en" sz="2300" b="1">
                <a:solidFill>
                  <a:srgbClr val="262626"/>
                </a:solidFill>
                <a:latin typeface="Georgia"/>
                <a:ea typeface="Georgia"/>
                <a:cs typeface="Georgia"/>
                <a:sym typeface="Georgia"/>
              </a:rPr>
              <a:t>2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g3fb4183ff65_0_252"/>
          <p:cNvSpPr txBox="1"/>
          <p:nvPr/>
        </p:nvSpPr>
        <p:spPr>
          <a:xfrm>
            <a:off x="4937760" y="2091690"/>
            <a:ext cx="3429000" cy="11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300"/>
              <a:buFont typeface="Georgia"/>
              <a:buNone/>
            </a:pPr>
            <a:r>
              <a:rPr lang="en" sz="23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What does Jesus see when He looks at me?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g3fb4183ff65_0_252"/>
          <p:cNvSpPr txBox="1"/>
          <p:nvPr/>
        </p:nvSpPr>
        <p:spPr>
          <a:xfrm>
            <a:off x="4937760" y="3326130"/>
            <a:ext cx="3429000" cy="109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800"/>
              <a:buFont typeface="Calibri"/>
              <a:buNone/>
            </a:pPr>
            <a:r>
              <a:rPr lang="en" sz="18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Is my faith alive — or am I maintaining the appearance of faith?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fb4183ff65_0_267"/>
          <p:cNvSpPr txBox="1"/>
          <p:nvPr/>
        </p:nvSpPr>
        <p:spPr>
          <a:xfrm>
            <a:off x="411480" y="377190"/>
            <a:ext cx="83187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2100"/>
              <a:buFont typeface="Calibri"/>
              <a:buNone/>
            </a:pPr>
            <a:r>
              <a:rPr lang="en" sz="21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His message to Sardis is still His message today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8" name="Google Shape;598;g3fb4183ff65_0_267"/>
          <p:cNvSpPr/>
          <p:nvPr/>
        </p:nvSpPr>
        <p:spPr>
          <a:xfrm>
            <a:off x="1783080" y="1097280"/>
            <a:ext cx="274200" cy="2742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9" name="Google Shape;599;g3fb4183ff65_0_267"/>
          <p:cNvSpPr txBox="1"/>
          <p:nvPr/>
        </p:nvSpPr>
        <p:spPr>
          <a:xfrm>
            <a:off x="2263140" y="994410"/>
            <a:ext cx="64464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600"/>
              <a:buFont typeface="Georgia"/>
              <a:buNone/>
            </a:pPr>
            <a:r>
              <a:rPr lang="en" sz="26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Wake up.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0" name="Google Shape;600;g3fb4183ff65_0_267"/>
          <p:cNvSpPr/>
          <p:nvPr/>
        </p:nvSpPr>
        <p:spPr>
          <a:xfrm>
            <a:off x="1783080" y="1680210"/>
            <a:ext cx="274200" cy="2742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1" name="Google Shape;601;g3fb4183ff65_0_267"/>
          <p:cNvSpPr txBox="1"/>
          <p:nvPr/>
        </p:nvSpPr>
        <p:spPr>
          <a:xfrm>
            <a:off x="2263140" y="1577340"/>
            <a:ext cx="64464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600"/>
              <a:buFont typeface="Georgia"/>
              <a:buNone/>
            </a:pPr>
            <a:r>
              <a:rPr lang="en" sz="26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Strengthen what remains.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g3fb4183ff65_0_267"/>
          <p:cNvSpPr/>
          <p:nvPr/>
        </p:nvSpPr>
        <p:spPr>
          <a:xfrm>
            <a:off x="1783080" y="2263140"/>
            <a:ext cx="274200" cy="2742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g3fb4183ff65_0_267"/>
          <p:cNvSpPr txBox="1"/>
          <p:nvPr/>
        </p:nvSpPr>
        <p:spPr>
          <a:xfrm>
            <a:off x="2263140" y="2160270"/>
            <a:ext cx="64464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600"/>
              <a:buFont typeface="Georgia"/>
              <a:buNone/>
            </a:pPr>
            <a:r>
              <a:rPr lang="en" sz="26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Remember what you received.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g3fb4183ff65_0_267"/>
          <p:cNvSpPr/>
          <p:nvPr/>
        </p:nvSpPr>
        <p:spPr>
          <a:xfrm>
            <a:off x="1783080" y="2846070"/>
            <a:ext cx="274200" cy="2742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g3fb4183ff65_0_267"/>
          <p:cNvSpPr txBox="1"/>
          <p:nvPr/>
        </p:nvSpPr>
        <p:spPr>
          <a:xfrm>
            <a:off x="2263140" y="2743200"/>
            <a:ext cx="64464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600"/>
              <a:buFont typeface="Georgia"/>
              <a:buNone/>
            </a:pPr>
            <a:r>
              <a:rPr lang="en" sz="26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Hold fast.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6" name="Google Shape;606;g3fb4183ff65_0_267"/>
          <p:cNvSpPr/>
          <p:nvPr/>
        </p:nvSpPr>
        <p:spPr>
          <a:xfrm>
            <a:off x="1783080" y="3429000"/>
            <a:ext cx="274200" cy="2742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g3fb4183ff65_0_267"/>
          <p:cNvSpPr txBox="1"/>
          <p:nvPr/>
        </p:nvSpPr>
        <p:spPr>
          <a:xfrm>
            <a:off x="2263140" y="3326130"/>
            <a:ext cx="64464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600"/>
              <a:buFont typeface="Georgia"/>
              <a:buNone/>
            </a:pPr>
            <a:r>
              <a:rPr lang="en" sz="26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Repent.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g3fb4183ff65_0_267"/>
          <p:cNvSpPr txBox="1"/>
          <p:nvPr/>
        </p:nvSpPr>
        <p:spPr>
          <a:xfrm>
            <a:off x="548640" y="4011930"/>
            <a:ext cx="8044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2300"/>
              <a:buFont typeface="Georgia"/>
              <a:buNone/>
            </a:pPr>
            <a:r>
              <a:rPr lang="en" sz="2300" i="1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Jesus is not looking for a church that merely looks alive.  He is looking for a church that is alive.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62626"/>
        </a:solidFill>
        <a:effectLst/>
      </p:bgPr>
    </p:bg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fb4183ff65_0_283"/>
          <p:cNvSpPr/>
          <p:nvPr/>
        </p:nvSpPr>
        <p:spPr>
          <a:xfrm>
            <a:off x="4087368" y="480060"/>
            <a:ext cx="960000" cy="960000"/>
          </a:xfrm>
          <a:prstGeom prst="ellipse">
            <a:avLst/>
          </a:prstGeom>
          <a:solidFill>
            <a:srgbClr val="E8722A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5" name="Google Shape;615;g3fb4183ff65_0_28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27398" y="720090"/>
            <a:ext cx="480060" cy="480060"/>
          </a:xfrm>
          <a:prstGeom prst="rect">
            <a:avLst/>
          </a:prstGeom>
          <a:noFill/>
          <a:ln>
            <a:noFill/>
          </a:ln>
        </p:spPr>
      </p:pic>
      <p:sp>
        <p:nvSpPr>
          <p:cNvPr id="616" name="Google Shape;616;g3fb4183ff65_0_283"/>
          <p:cNvSpPr txBox="1"/>
          <p:nvPr/>
        </p:nvSpPr>
        <p:spPr>
          <a:xfrm>
            <a:off x="548640" y="1577340"/>
            <a:ext cx="8044500" cy="6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6F1EA"/>
              </a:buClr>
              <a:buSzPts val="2700"/>
              <a:buFont typeface="Georgia"/>
              <a:buNone/>
            </a:pPr>
            <a:r>
              <a:rPr lang="en" sz="2700" b="1">
                <a:solidFill>
                  <a:srgbClr val="F6F1EA"/>
                </a:solidFill>
                <a:latin typeface="Georgia"/>
                <a:ea typeface="Georgia"/>
                <a:cs typeface="Georgia"/>
                <a:sym typeface="Georgia"/>
              </a:rPr>
              <a:t>Lord, do not let us become a whitewashed tomb.</a:t>
            </a:r>
            <a:endParaRPr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g3fb4183ff65_0_283"/>
          <p:cNvSpPr txBox="1"/>
          <p:nvPr/>
        </p:nvSpPr>
        <p:spPr>
          <a:xfrm>
            <a:off x="548640" y="2263140"/>
            <a:ext cx="8044500" cy="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8722A"/>
              </a:buClr>
              <a:buSzPts val="2600"/>
              <a:buFont typeface="Georgia"/>
              <a:buNone/>
            </a:pPr>
            <a:r>
              <a:rPr lang="en" sz="2600">
                <a:solidFill>
                  <a:srgbClr val="E8722A"/>
                </a:solidFill>
                <a:latin typeface="Georgia"/>
                <a:ea typeface="Georgia"/>
                <a:cs typeface="Georgia"/>
                <a:sym typeface="Georgia"/>
              </a:rPr>
              <a:t>Wake us up.  Strengthen what remains.  Breathe life into us again.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g3fb4183ff65_0_283"/>
          <p:cNvSpPr txBox="1"/>
          <p:nvPr/>
        </p:nvSpPr>
        <p:spPr>
          <a:xfrm>
            <a:off x="548640" y="3429000"/>
            <a:ext cx="80445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2300"/>
              <a:buFont typeface="Georgia"/>
              <a:buNone/>
            </a:pPr>
            <a:r>
              <a:rPr lang="en" sz="2300" i="1">
                <a:solidFill>
                  <a:srgbClr val="C9C1B5"/>
                </a:solidFill>
                <a:latin typeface="Georgia"/>
                <a:ea typeface="Georgia"/>
                <a:cs typeface="Georgia"/>
                <a:sym typeface="Georgia"/>
              </a:rPr>
              <a:t>“Whoever has ears, let them hear what the Spirit says to the churches.”</a:t>
            </a:r>
            <a:endParaRPr sz="2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g3fb4183ff65_0_283"/>
          <p:cNvSpPr txBox="1"/>
          <p:nvPr/>
        </p:nvSpPr>
        <p:spPr>
          <a:xfrm>
            <a:off x="548640" y="4114800"/>
            <a:ext cx="80445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C9C1B5"/>
              </a:buClr>
              <a:buSzPts val="1800"/>
              <a:buFont typeface="Calibri"/>
              <a:buNone/>
            </a:pPr>
            <a:r>
              <a:rPr lang="en" sz="1800">
                <a:solidFill>
                  <a:srgbClr val="C9C1B5"/>
                </a:solidFill>
                <a:latin typeface="Calibri"/>
                <a:ea typeface="Calibri"/>
                <a:cs typeface="Calibri"/>
                <a:sym typeface="Calibri"/>
              </a:rPr>
              <a:t>— Revelation 3:6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Microsoft Office PowerPoint</Application>
  <PresentationFormat>On-screen Show (16:9)</PresentationFormat>
  <Paragraphs>85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Georgia</vt:lpstr>
      <vt:lpstr>Playfair Display</vt:lpstr>
      <vt:lpstr>Calibri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sardis</dc:title>
  <dc:subject>sardis</dc:subject>
  <dc:creator>ccc media</dc:creator>
  <cp:lastModifiedBy>ccc media</cp:lastModifiedBy>
  <cp:revision>2</cp:revision>
  <dcterms:modified xsi:type="dcterms:W3CDTF">2026-09-13T19:10:49Z</dcterms:modified>
</cp:coreProperties>
</file>