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89" r:id="rId3"/>
    <p:sldId id="290" r:id="rId4"/>
    <p:sldId id="291" r:id="rId5"/>
    <p:sldId id="292" r:id="rId6"/>
    <p:sldId id="293" r:id="rId7"/>
    <p:sldId id="294" r:id="rId8"/>
    <p:sldId id="295" r:id="rId9"/>
    <p:sldId id="296" r:id="rId10"/>
    <p:sldId id="297" r:id="rId11"/>
    <p:sldId id="298" r:id="rId12"/>
    <p:sldId id="299" r:id="rId13"/>
    <p:sldId id="285" r:id="rId14"/>
    <p:sldId id="300" r:id="rId15"/>
    <p:sldId id="301" r:id="rId16"/>
    <p:sldId id="302" r:id="rId17"/>
    <p:sldId id="303" r:id="rId18"/>
    <p:sldId id="304" r:id="rId19"/>
    <p:sldId id="305" r:id="rId20"/>
    <p:sldId id="306" r:id="rId21"/>
    <p:sldId id="307" r:id="rId22"/>
    <p:sldId id="30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BDD086-1CEC-4AD6-8F1D-9F1F8A6FB9FF}" type="datetimeFigureOut">
              <a:rPr lang="en-US" smtClean="0"/>
              <a:t>6/13/2024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C8F70-472F-43CE-B436-85F7B05AB9BD}" type="slidenum">
              <a:rPr lang="en-US" smtClean="0"/>
              <a:t>‹#›</a:t>
            </a:fld>
            <a:endParaRPr lang="en-US"/>
          </a:p>
        </p:txBody>
      </p:sp>
    </p:spTree>
    <p:extLst>
      <p:ext uri="{BB962C8B-B14F-4D97-AF65-F5344CB8AC3E}">
        <p14:creationId xmlns:p14="http://schemas.microsoft.com/office/powerpoint/2010/main" val="6787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E0909-68BE-5835-3136-53D58C167B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DD7883-8DFB-62FC-E8CA-BDCE72E6D9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815FF9-DBE4-20AB-630F-A238408E680F}"/>
              </a:ext>
            </a:extLst>
          </p:cNvPr>
          <p:cNvSpPr>
            <a:spLocks noGrp="1"/>
          </p:cNvSpPr>
          <p:nvPr>
            <p:ph type="dt" sz="half" idx="10"/>
          </p:nvPr>
        </p:nvSpPr>
        <p:spPr/>
        <p:txBody>
          <a:bodyPr/>
          <a:lstStyle/>
          <a:p>
            <a:fld id="{CBB6EF87-6466-4D0D-A613-1091AB599FB7}" type="datetime1">
              <a:rPr lang="en-US" smtClean="0"/>
              <a:t>6/13/2024</a:t>
            </a:fld>
            <a:endParaRPr lang="en-US"/>
          </a:p>
        </p:txBody>
      </p:sp>
      <p:sp>
        <p:nvSpPr>
          <p:cNvPr id="5" name="Footer Placeholder 4">
            <a:extLst>
              <a:ext uri="{FF2B5EF4-FFF2-40B4-BE49-F238E27FC236}">
                <a16:creationId xmlns:a16="http://schemas.microsoft.com/office/drawing/2014/main" id="{20E90AD0-8319-7D53-19F3-4708E885EB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549C5-6C55-9775-6B7E-7F6C934F84B3}"/>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100948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5CD4D-E3B5-6A40-55BA-9C40A61F14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5D9E13-56C0-141D-57A7-AC13BAE50E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D12C7-1E26-E2B1-09DA-6C3C86B7711D}"/>
              </a:ext>
            </a:extLst>
          </p:cNvPr>
          <p:cNvSpPr>
            <a:spLocks noGrp="1"/>
          </p:cNvSpPr>
          <p:nvPr>
            <p:ph type="dt" sz="half" idx="10"/>
          </p:nvPr>
        </p:nvSpPr>
        <p:spPr/>
        <p:txBody>
          <a:bodyPr/>
          <a:lstStyle/>
          <a:p>
            <a:fld id="{4651F283-C7DD-479C-9E3C-56CC215C68D8}" type="datetime1">
              <a:rPr lang="en-US" smtClean="0"/>
              <a:t>6/13/2024</a:t>
            </a:fld>
            <a:endParaRPr lang="en-US"/>
          </a:p>
        </p:txBody>
      </p:sp>
      <p:sp>
        <p:nvSpPr>
          <p:cNvPr id="5" name="Footer Placeholder 4">
            <a:extLst>
              <a:ext uri="{FF2B5EF4-FFF2-40B4-BE49-F238E27FC236}">
                <a16:creationId xmlns:a16="http://schemas.microsoft.com/office/drawing/2014/main" id="{6A581EA4-B6E4-09C6-B14D-165555787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C75DC-2B13-4458-B77C-98E6EEF91809}"/>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224950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62A702-EC55-0F52-82A1-7475B8D6B4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2146A2-CCA2-2618-EE92-2359BD68FA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9D351E-D8F9-2F81-8BFB-CED2767123C2}"/>
              </a:ext>
            </a:extLst>
          </p:cNvPr>
          <p:cNvSpPr>
            <a:spLocks noGrp="1"/>
          </p:cNvSpPr>
          <p:nvPr>
            <p:ph type="dt" sz="half" idx="10"/>
          </p:nvPr>
        </p:nvSpPr>
        <p:spPr/>
        <p:txBody>
          <a:bodyPr/>
          <a:lstStyle/>
          <a:p>
            <a:fld id="{5DB8C185-AE66-4C45-82D8-9A04A09D8386}" type="datetime1">
              <a:rPr lang="en-US" smtClean="0"/>
              <a:t>6/13/2024</a:t>
            </a:fld>
            <a:endParaRPr lang="en-US"/>
          </a:p>
        </p:txBody>
      </p:sp>
      <p:sp>
        <p:nvSpPr>
          <p:cNvPr id="5" name="Footer Placeholder 4">
            <a:extLst>
              <a:ext uri="{FF2B5EF4-FFF2-40B4-BE49-F238E27FC236}">
                <a16:creationId xmlns:a16="http://schemas.microsoft.com/office/drawing/2014/main" id="{6DFFB17C-561B-473B-6F6F-55B70CBC8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3D021-29FA-3296-939E-C2A7A0BA4CB2}"/>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366645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1EDC-F29A-728A-8B9C-4D41D493DE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CB5A21-0124-F5FA-FA00-5B36C73596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4E5D9-46F4-855B-4174-FE9996EFBC64}"/>
              </a:ext>
            </a:extLst>
          </p:cNvPr>
          <p:cNvSpPr>
            <a:spLocks noGrp="1"/>
          </p:cNvSpPr>
          <p:nvPr>
            <p:ph type="dt" sz="half" idx="10"/>
          </p:nvPr>
        </p:nvSpPr>
        <p:spPr/>
        <p:txBody>
          <a:bodyPr/>
          <a:lstStyle/>
          <a:p>
            <a:fld id="{524C1B17-7109-4EF6-9FE7-A0EB1CF1BC15}" type="datetime1">
              <a:rPr lang="en-US" smtClean="0"/>
              <a:t>6/13/2024</a:t>
            </a:fld>
            <a:endParaRPr lang="en-US"/>
          </a:p>
        </p:txBody>
      </p:sp>
      <p:sp>
        <p:nvSpPr>
          <p:cNvPr id="5" name="Footer Placeholder 4">
            <a:extLst>
              <a:ext uri="{FF2B5EF4-FFF2-40B4-BE49-F238E27FC236}">
                <a16:creationId xmlns:a16="http://schemas.microsoft.com/office/drawing/2014/main" id="{FFBFE2E8-6DBF-ACFD-6183-14E85C787E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6B2967-5FD7-B839-AA07-CFD5DC3D1DCD}"/>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4090973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FD5B7-4F1A-10FE-10DC-D261D493DB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DA0076-0001-D87B-19C7-F1C5AFB838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D690FB-48C4-27A0-58B5-E8203E368C72}"/>
              </a:ext>
            </a:extLst>
          </p:cNvPr>
          <p:cNvSpPr>
            <a:spLocks noGrp="1"/>
          </p:cNvSpPr>
          <p:nvPr>
            <p:ph type="dt" sz="half" idx="10"/>
          </p:nvPr>
        </p:nvSpPr>
        <p:spPr/>
        <p:txBody>
          <a:bodyPr/>
          <a:lstStyle/>
          <a:p>
            <a:fld id="{D1EC8113-5F52-4E97-8345-3F97E326D35F}" type="datetime1">
              <a:rPr lang="en-US" smtClean="0"/>
              <a:t>6/13/2024</a:t>
            </a:fld>
            <a:endParaRPr lang="en-US"/>
          </a:p>
        </p:txBody>
      </p:sp>
      <p:sp>
        <p:nvSpPr>
          <p:cNvPr id="5" name="Footer Placeholder 4">
            <a:extLst>
              <a:ext uri="{FF2B5EF4-FFF2-40B4-BE49-F238E27FC236}">
                <a16:creationId xmlns:a16="http://schemas.microsoft.com/office/drawing/2014/main" id="{96099F9F-41EE-35D8-7FA9-FB48ABD12C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061FCA-B9E5-C16E-17CA-16F93A45C02B}"/>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2071879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1AF0E-7506-9C88-CC24-3755D70737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B9F6F0-C165-9968-97B8-E79B910C00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5E2395-C7E6-0C85-388F-C31949B2D6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2DF5F2-2FE3-2F2E-DA2C-629B46BC6A63}"/>
              </a:ext>
            </a:extLst>
          </p:cNvPr>
          <p:cNvSpPr>
            <a:spLocks noGrp="1"/>
          </p:cNvSpPr>
          <p:nvPr>
            <p:ph type="dt" sz="half" idx="10"/>
          </p:nvPr>
        </p:nvSpPr>
        <p:spPr/>
        <p:txBody>
          <a:bodyPr/>
          <a:lstStyle/>
          <a:p>
            <a:fld id="{0050EDB0-3E73-4A0E-BE29-0131DB1D40C6}" type="datetime1">
              <a:rPr lang="en-US" smtClean="0"/>
              <a:t>6/13/2024</a:t>
            </a:fld>
            <a:endParaRPr lang="en-US"/>
          </a:p>
        </p:txBody>
      </p:sp>
      <p:sp>
        <p:nvSpPr>
          <p:cNvPr id="6" name="Footer Placeholder 5">
            <a:extLst>
              <a:ext uri="{FF2B5EF4-FFF2-40B4-BE49-F238E27FC236}">
                <a16:creationId xmlns:a16="http://schemas.microsoft.com/office/drawing/2014/main" id="{0ADF2989-8C0A-AE74-D04E-63FA427EED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8B1863-39CD-1B73-0A4A-65B156F4225F}"/>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2485774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8D355-5628-8018-34B4-8C7E00B2BB6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58AFA3-6808-8908-FB4D-ED42969BD6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7B3034-ECB3-26F4-7B0A-0F889CE82F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E51F4E-8C34-8940-7805-C46F0752A5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BC59A-F905-04CC-39BB-7DC70017EE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0FE8E0C-1AA0-FBBB-D76A-84CE1549CA3F}"/>
              </a:ext>
            </a:extLst>
          </p:cNvPr>
          <p:cNvSpPr>
            <a:spLocks noGrp="1"/>
          </p:cNvSpPr>
          <p:nvPr>
            <p:ph type="dt" sz="half" idx="10"/>
          </p:nvPr>
        </p:nvSpPr>
        <p:spPr/>
        <p:txBody>
          <a:bodyPr/>
          <a:lstStyle/>
          <a:p>
            <a:fld id="{6695ECF6-0A9F-41EA-8EB3-30D4A1DA682D}" type="datetime1">
              <a:rPr lang="en-US" smtClean="0"/>
              <a:t>6/13/2024</a:t>
            </a:fld>
            <a:endParaRPr lang="en-US"/>
          </a:p>
        </p:txBody>
      </p:sp>
      <p:sp>
        <p:nvSpPr>
          <p:cNvPr id="8" name="Footer Placeholder 7">
            <a:extLst>
              <a:ext uri="{FF2B5EF4-FFF2-40B4-BE49-F238E27FC236}">
                <a16:creationId xmlns:a16="http://schemas.microsoft.com/office/drawing/2014/main" id="{5FFE35EB-D1EE-E052-105D-6468D77BE6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C04097-27B2-7A00-DC96-4238A7B55852}"/>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3029054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25F41-6723-3567-2524-99AB4B043D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8BC5BF-6304-B545-520A-32E95FD8F79F}"/>
              </a:ext>
            </a:extLst>
          </p:cNvPr>
          <p:cNvSpPr>
            <a:spLocks noGrp="1"/>
          </p:cNvSpPr>
          <p:nvPr>
            <p:ph type="dt" sz="half" idx="10"/>
          </p:nvPr>
        </p:nvSpPr>
        <p:spPr/>
        <p:txBody>
          <a:bodyPr/>
          <a:lstStyle/>
          <a:p>
            <a:fld id="{954D6966-2FE2-449B-8607-A534F397C301}" type="datetime1">
              <a:rPr lang="en-US" smtClean="0"/>
              <a:t>6/13/2024</a:t>
            </a:fld>
            <a:endParaRPr lang="en-US"/>
          </a:p>
        </p:txBody>
      </p:sp>
      <p:sp>
        <p:nvSpPr>
          <p:cNvPr id="4" name="Footer Placeholder 3">
            <a:extLst>
              <a:ext uri="{FF2B5EF4-FFF2-40B4-BE49-F238E27FC236}">
                <a16:creationId xmlns:a16="http://schemas.microsoft.com/office/drawing/2014/main" id="{BD97637B-B74B-AA8C-759D-8CCD099809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C22F65-1D3F-BD31-A627-D3A794B8BD79}"/>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1527193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837349-DFD0-25A1-3792-D8A858E3792C}"/>
              </a:ext>
            </a:extLst>
          </p:cNvPr>
          <p:cNvSpPr>
            <a:spLocks noGrp="1"/>
          </p:cNvSpPr>
          <p:nvPr>
            <p:ph type="dt" sz="half" idx="10"/>
          </p:nvPr>
        </p:nvSpPr>
        <p:spPr/>
        <p:txBody>
          <a:bodyPr/>
          <a:lstStyle/>
          <a:p>
            <a:fld id="{28F0266C-20E6-4D03-A44C-7599597DDCA8}" type="datetime1">
              <a:rPr lang="en-US" smtClean="0"/>
              <a:t>6/13/2024</a:t>
            </a:fld>
            <a:endParaRPr lang="en-US"/>
          </a:p>
        </p:txBody>
      </p:sp>
      <p:sp>
        <p:nvSpPr>
          <p:cNvPr id="3" name="Footer Placeholder 2">
            <a:extLst>
              <a:ext uri="{FF2B5EF4-FFF2-40B4-BE49-F238E27FC236}">
                <a16:creationId xmlns:a16="http://schemas.microsoft.com/office/drawing/2014/main" id="{4A0686C1-D4F1-0DE2-997A-A9D926B6C1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E1C508-CD92-8B90-58CE-78A7D12C5402}"/>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3506345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E8619-7EBD-14B8-8760-3A02D402C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F2B0B2-A79D-3814-C33C-450424ABB3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8FE055-9540-832A-7708-D70C087D5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280994-23A8-6B78-E548-A00FED417860}"/>
              </a:ext>
            </a:extLst>
          </p:cNvPr>
          <p:cNvSpPr>
            <a:spLocks noGrp="1"/>
          </p:cNvSpPr>
          <p:nvPr>
            <p:ph type="dt" sz="half" idx="10"/>
          </p:nvPr>
        </p:nvSpPr>
        <p:spPr/>
        <p:txBody>
          <a:bodyPr/>
          <a:lstStyle/>
          <a:p>
            <a:fld id="{CB8956EA-E780-4C75-B5BA-8887DB46D645}" type="datetime1">
              <a:rPr lang="en-US" smtClean="0"/>
              <a:t>6/13/2024</a:t>
            </a:fld>
            <a:endParaRPr lang="en-US"/>
          </a:p>
        </p:txBody>
      </p:sp>
      <p:sp>
        <p:nvSpPr>
          <p:cNvPr id="6" name="Footer Placeholder 5">
            <a:extLst>
              <a:ext uri="{FF2B5EF4-FFF2-40B4-BE49-F238E27FC236}">
                <a16:creationId xmlns:a16="http://schemas.microsoft.com/office/drawing/2014/main" id="{31BE4EB4-26F2-5761-E2B4-11DDC74C14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FB581B-5857-32FA-EA65-FFB78F8C80D9}"/>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1537821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3C78E-7310-D39E-B77E-43B9AECE3C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6A5AE1-3326-67C6-E824-D84FFF34C8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AFDB0-084E-F185-4D5E-5408B5E08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94EBBB-80AF-C7F0-7B93-D8842F0AB5A3}"/>
              </a:ext>
            </a:extLst>
          </p:cNvPr>
          <p:cNvSpPr>
            <a:spLocks noGrp="1"/>
          </p:cNvSpPr>
          <p:nvPr>
            <p:ph type="dt" sz="half" idx="10"/>
          </p:nvPr>
        </p:nvSpPr>
        <p:spPr/>
        <p:txBody>
          <a:bodyPr/>
          <a:lstStyle/>
          <a:p>
            <a:fld id="{CE038552-4487-41E0-9FC2-A59BA0574450}" type="datetime1">
              <a:rPr lang="en-US" smtClean="0"/>
              <a:t>6/13/2024</a:t>
            </a:fld>
            <a:endParaRPr lang="en-US"/>
          </a:p>
        </p:txBody>
      </p:sp>
      <p:sp>
        <p:nvSpPr>
          <p:cNvPr id="6" name="Footer Placeholder 5">
            <a:extLst>
              <a:ext uri="{FF2B5EF4-FFF2-40B4-BE49-F238E27FC236}">
                <a16:creationId xmlns:a16="http://schemas.microsoft.com/office/drawing/2014/main" id="{539B6176-ED05-1D5D-5766-84F17C4039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2D8865-3B6F-3AC9-8FDF-3DF1BD829C68}"/>
              </a:ext>
            </a:extLst>
          </p:cNvPr>
          <p:cNvSpPr>
            <a:spLocks noGrp="1"/>
          </p:cNvSpPr>
          <p:nvPr>
            <p:ph type="sldNum" sz="quarter" idx="12"/>
          </p:nvPr>
        </p:nvSpPr>
        <p:spPr/>
        <p:txBody>
          <a:bodyPr/>
          <a:lstStyle/>
          <a:p>
            <a:fld id="{6ADEFDB5-A256-4618-BB1D-B7CF1AB6B6CF}" type="slidenum">
              <a:rPr lang="en-US" smtClean="0"/>
              <a:t>‹#›</a:t>
            </a:fld>
            <a:endParaRPr lang="en-US"/>
          </a:p>
        </p:txBody>
      </p:sp>
    </p:spTree>
    <p:extLst>
      <p:ext uri="{BB962C8B-B14F-4D97-AF65-F5344CB8AC3E}">
        <p14:creationId xmlns:p14="http://schemas.microsoft.com/office/powerpoint/2010/main" val="350024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51481-9DD9-9CF3-85D6-C09424AEF7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C8138E-A364-8CFD-CE1B-8BB0140B83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FF337D-7862-6A51-4432-6AFE04A3DB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A7BBF5-3700-493A-B302-71A4771A9460}" type="datetime1">
              <a:rPr lang="en-US" smtClean="0"/>
              <a:t>6/13/2024</a:t>
            </a:fld>
            <a:endParaRPr lang="en-US"/>
          </a:p>
        </p:txBody>
      </p:sp>
      <p:sp>
        <p:nvSpPr>
          <p:cNvPr id="5" name="Footer Placeholder 4">
            <a:extLst>
              <a:ext uri="{FF2B5EF4-FFF2-40B4-BE49-F238E27FC236}">
                <a16:creationId xmlns:a16="http://schemas.microsoft.com/office/drawing/2014/main" id="{1CEDB9D7-DEF5-6357-7C2B-5D33D8E85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50B0C79-F030-FD7F-BBE8-F76AD7524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EFDB5-A256-4618-BB1D-B7CF1AB6B6CF}" type="slidenum">
              <a:rPr lang="en-US" smtClean="0"/>
              <a:t>‹#›</a:t>
            </a:fld>
            <a:endParaRPr lang="en-US"/>
          </a:p>
        </p:txBody>
      </p:sp>
    </p:spTree>
    <p:extLst>
      <p:ext uri="{BB962C8B-B14F-4D97-AF65-F5344CB8AC3E}">
        <p14:creationId xmlns:p14="http://schemas.microsoft.com/office/powerpoint/2010/main" val="4059762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0BD4-AF3F-C521-C09A-5295D2811940}"/>
              </a:ext>
            </a:extLst>
          </p:cNvPr>
          <p:cNvSpPr>
            <a:spLocks noGrp="1"/>
          </p:cNvSpPr>
          <p:nvPr>
            <p:ph type="ctrTitle"/>
          </p:nvPr>
        </p:nvSpPr>
        <p:spPr/>
        <p:txBody>
          <a:bodyPr>
            <a:normAutofit/>
          </a:bodyPr>
          <a:lstStyle/>
          <a:p>
            <a:r>
              <a:rPr lang="en-US" sz="8800" dirty="0">
                <a:latin typeface="Times New Roman" panose="02020603050405020304" pitchFamily="18" charset="0"/>
                <a:cs typeface="Times New Roman" panose="02020603050405020304" pitchFamily="18" charset="0"/>
              </a:rPr>
              <a:t>Father’s Day</a:t>
            </a:r>
          </a:p>
        </p:txBody>
      </p:sp>
      <p:sp>
        <p:nvSpPr>
          <p:cNvPr id="3" name="Subtitle 2">
            <a:extLst>
              <a:ext uri="{FF2B5EF4-FFF2-40B4-BE49-F238E27FC236}">
                <a16:creationId xmlns:a16="http://schemas.microsoft.com/office/drawing/2014/main" id="{70CECA06-9365-A2FB-A727-CE3241B29A5D}"/>
              </a:ext>
            </a:extLst>
          </p:cNvPr>
          <p:cNvSpPr>
            <a:spLocks noGrp="1"/>
          </p:cNvSpPr>
          <p:nvPr>
            <p:ph type="subTitle" idx="1"/>
          </p:nvPr>
        </p:nvSpPr>
        <p:spPr/>
        <p:txBody>
          <a:bodyPr>
            <a:normAutofit/>
          </a:bodyPr>
          <a:lstStyle/>
          <a:p>
            <a:endParaRPr lang="en-US" sz="4400" dirty="0"/>
          </a:p>
        </p:txBody>
      </p:sp>
      <p:sp>
        <p:nvSpPr>
          <p:cNvPr id="5" name="Slide Number Placeholder 4">
            <a:extLst>
              <a:ext uri="{FF2B5EF4-FFF2-40B4-BE49-F238E27FC236}">
                <a16:creationId xmlns:a16="http://schemas.microsoft.com/office/drawing/2014/main" id="{2E3D6EFA-AE9B-DDCC-0D32-DB6ED6DA7B66}"/>
              </a:ext>
            </a:extLst>
          </p:cNvPr>
          <p:cNvSpPr>
            <a:spLocks noGrp="1"/>
          </p:cNvSpPr>
          <p:nvPr>
            <p:ph type="sldNum" sz="quarter" idx="12"/>
          </p:nvPr>
        </p:nvSpPr>
        <p:spPr/>
        <p:txBody>
          <a:bodyPr/>
          <a:lstStyle/>
          <a:p>
            <a:fld id="{6ADEFDB5-A256-4618-BB1D-B7CF1AB6B6CF}" type="slidenum">
              <a:rPr lang="en-US" smtClean="0"/>
              <a:t>1</a:t>
            </a:fld>
            <a:endParaRPr lang="en-US"/>
          </a:p>
        </p:txBody>
      </p:sp>
    </p:spTree>
    <p:extLst>
      <p:ext uri="{BB962C8B-B14F-4D97-AF65-F5344CB8AC3E}">
        <p14:creationId xmlns:p14="http://schemas.microsoft.com/office/powerpoint/2010/main" val="2995334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566B5-D0DD-312D-D52D-20E5298F0B97}"/>
              </a:ext>
            </a:extLst>
          </p:cNvPr>
          <p:cNvSpPr>
            <a:spLocks noGrp="1"/>
          </p:cNvSpPr>
          <p:nvPr>
            <p:ph type="title"/>
          </p:nvPr>
        </p:nvSpPr>
        <p:spPr/>
        <p:txBody>
          <a:bodyPr>
            <a:normAutofit/>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8. Don’t provoke your children</a:t>
            </a:r>
            <a:endParaRPr lang="en-US" dirty="0"/>
          </a:p>
        </p:txBody>
      </p:sp>
      <p:sp>
        <p:nvSpPr>
          <p:cNvPr id="3" name="Content Placeholder 2">
            <a:extLst>
              <a:ext uri="{FF2B5EF4-FFF2-40B4-BE49-F238E27FC236}">
                <a16:creationId xmlns:a16="http://schemas.microsoft.com/office/drawing/2014/main" id="{0BB6CEAF-8C8A-5AE0-3C9D-2D28A6E68E23}"/>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Ephesians 6:4</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4 </a:t>
            </a:r>
            <a:r>
              <a:rPr lang="en-US" sz="2400" dirty="0">
                <a:solidFill>
                  <a:srgbClr val="000000"/>
                </a:solidFill>
                <a:effectLst/>
                <a:latin typeface="Times New Roman" panose="02020603050405020304" pitchFamily="18" charset="0"/>
                <a:ea typeface="Times New Roman" panose="02020603050405020304" pitchFamily="18" charset="0"/>
              </a:rPr>
              <a:t>And, ye fathers, provoke not your children to wrath: but bring them up in the nurture and admonition of the Lord.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alternative, the Scripture suggests, is to raise them to be young people of faith.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“Children who know that their dads pray for them every day own a deep sense of love and security.”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AF849C6-E3A3-1AFA-E9AB-FE95560AA0C5}"/>
              </a:ext>
            </a:extLst>
          </p:cNvPr>
          <p:cNvSpPr>
            <a:spLocks noGrp="1"/>
          </p:cNvSpPr>
          <p:nvPr>
            <p:ph type="sldNum" sz="quarter" idx="12"/>
          </p:nvPr>
        </p:nvSpPr>
        <p:spPr/>
        <p:txBody>
          <a:bodyPr/>
          <a:lstStyle/>
          <a:p>
            <a:fld id="{6ADEFDB5-A256-4618-BB1D-B7CF1AB6B6CF}" type="slidenum">
              <a:rPr lang="en-US" smtClean="0"/>
              <a:t>10</a:t>
            </a:fld>
            <a:endParaRPr lang="en-US"/>
          </a:p>
        </p:txBody>
      </p:sp>
    </p:spTree>
    <p:extLst>
      <p:ext uri="{BB962C8B-B14F-4D97-AF65-F5344CB8AC3E}">
        <p14:creationId xmlns:p14="http://schemas.microsoft.com/office/powerpoint/2010/main" val="2669756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9DE4F-8AC0-9330-55F5-7E131199E6E0}"/>
              </a:ext>
            </a:extLst>
          </p:cNvPr>
          <p:cNvSpPr>
            <a:spLocks noGrp="1"/>
          </p:cNvSpPr>
          <p:nvPr>
            <p:ph type="title"/>
          </p:nvPr>
        </p:nvSpPr>
        <p:spPr>
          <a:xfrm>
            <a:off x="838200" y="365125"/>
            <a:ext cx="10515600" cy="803799"/>
          </a:xfrm>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9. Dads never give up on their kids</a:t>
            </a:r>
            <a:endParaRPr lang="en-US" dirty="0"/>
          </a:p>
        </p:txBody>
      </p:sp>
      <p:sp>
        <p:nvSpPr>
          <p:cNvPr id="3" name="Content Placeholder 2">
            <a:extLst>
              <a:ext uri="{FF2B5EF4-FFF2-40B4-BE49-F238E27FC236}">
                <a16:creationId xmlns:a16="http://schemas.microsoft.com/office/drawing/2014/main" id="{5C963955-50EC-5A3A-39F5-17AB723504C4}"/>
              </a:ext>
            </a:extLst>
          </p:cNvPr>
          <p:cNvSpPr>
            <a:spLocks noGrp="1"/>
          </p:cNvSpPr>
          <p:nvPr>
            <p:ph idx="1"/>
          </p:nvPr>
        </p:nvSpPr>
        <p:spPr>
          <a:xfrm>
            <a:off x="527901" y="1244339"/>
            <a:ext cx="11123629" cy="5112012"/>
          </a:xfrm>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Luke 15:20-24</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20 </a:t>
            </a:r>
            <a:r>
              <a:rPr lang="en-US" sz="2400" dirty="0">
                <a:solidFill>
                  <a:srgbClr val="000000"/>
                </a:solidFill>
                <a:effectLst/>
                <a:latin typeface="Times New Roman" panose="02020603050405020304" pitchFamily="18" charset="0"/>
                <a:ea typeface="Times New Roman" panose="02020603050405020304" pitchFamily="18" charset="0"/>
              </a:rPr>
              <a:t>And he arose, and came to his father. But when he was yet a great way off, his father saw him, and had compassion, and ran, and fell on his neck, and kissed him.</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21 </a:t>
            </a:r>
            <a:r>
              <a:rPr lang="en-US" sz="2400" dirty="0">
                <a:solidFill>
                  <a:srgbClr val="000000"/>
                </a:solidFill>
                <a:effectLst/>
                <a:latin typeface="Times New Roman" panose="02020603050405020304" pitchFamily="18" charset="0"/>
                <a:ea typeface="Times New Roman" panose="02020603050405020304" pitchFamily="18" charset="0"/>
              </a:rPr>
              <a:t>And the son said unto him, Father, I have sinned against heaven, and in thy sight, and am no more worthy to be called thy son.</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22 </a:t>
            </a:r>
            <a:r>
              <a:rPr lang="en-US" sz="2400" dirty="0">
                <a:solidFill>
                  <a:srgbClr val="000000"/>
                </a:solidFill>
                <a:effectLst/>
                <a:latin typeface="Times New Roman" panose="02020603050405020304" pitchFamily="18" charset="0"/>
                <a:ea typeface="Times New Roman" panose="02020603050405020304" pitchFamily="18" charset="0"/>
              </a:rPr>
              <a:t>But the father said to his servants, Bring forth the best robe, and put it on him; and put a ring on his hand, and shoes on his feet:</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23 </a:t>
            </a:r>
            <a:r>
              <a:rPr lang="en-US" sz="2400" dirty="0">
                <a:solidFill>
                  <a:srgbClr val="000000"/>
                </a:solidFill>
                <a:effectLst/>
                <a:latin typeface="Times New Roman" panose="02020603050405020304" pitchFamily="18" charset="0"/>
                <a:ea typeface="Times New Roman" panose="02020603050405020304" pitchFamily="18" charset="0"/>
              </a:rPr>
              <a:t>And bring hither the fatted calf, and kill it; and let us eat, and be merry:</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24 </a:t>
            </a:r>
            <a:r>
              <a:rPr lang="en-US" sz="2400" dirty="0">
                <a:solidFill>
                  <a:srgbClr val="000000"/>
                </a:solidFill>
                <a:effectLst/>
                <a:latin typeface="Times New Roman" panose="02020603050405020304" pitchFamily="18" charset="0"/>
                <a:ea typeface="Times New Roman" panose="02020603050405020304" pitchFamily="18" charset="0"/>
              </a:rPr>
              <a:t>For this my son was dead, and is alive again; he was lost, and is found. And they began to be merry.</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story of “The Prodigal Son” is the story of a father who never gives up hope and is ready to receive his child back with open arms. We can discipline, we can hold accountable, but we must never give up.</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691E40A7-D0C5-EE5E-3933-48D5FD19359E}"/>
              </a:ext>
            </a:extLst>
          </p:cNvPr>
          <p:cNvSpPr>
            <a:spLocks noGrp="1"/>
          </p:cNvSpPr>
          <p:nvPr>
            <p:ph type="sldNum" sz="quarter" idx="12"/>
          </p:nvPr>
        </p:nvSpPr>
        <p:spPr/>
        <p:txBody>
          <a:bodyPr/>
          <a:lstStyle/>
          <a:p>
            <a:fld id="{6ADEFDB5-A256-4618-BB1D-B7CF1AB6B6CF}" type="slidenum">
              <a:rPr lang="en-US" smtClean="0"/>
              <a:t>11</a:t>
            </a:fld>
            <a:endParaRPr lang="en-US"/>
          </a:p>
        </p:txBody>
      </p:sp>
    </p:spTree>
    <p:extLst>
      <p:ext uri="{BB962C8B-B14F-4D97-AF65-F5344CB8AC3E}">
        <p14:creationId xmlns:p14="http://schemas.microsoft.com/office/powerpoint/2010/main" val="3262369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179E4-AA64-0D81-075A-995D6417834D}"/>
              </a:ext>
            </a:extLst>
          </p:cNvPr>
          <p:cNvSpPr>
            <a:spLocks noGrp="1"/>
          </p:cNvSpPr>
          <p:nvPr>
            <p:ph type="title"/>
          </p:nvPr>
        </p:nvSpPr>
        <p:spPr/>
        <p:txBody>
          <a:bodyPr>
            <a:normAutofit/>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10. Dads pray for their children</a:t>
            </a:r>
            <a:endParaRPr lang="en-US" dirty="0"/>
          </a:p>
        </p:txBody>
      </p:sp>
      <p:sp>
        <p:nvSpPr>
          <p:cNvPr id="3" name="Content Placeholder 2">
            <a:extLst>
              <a:ext uri="{FF2B5EF4-FFF2-40B4-BE49-F238E27FC236}">
                <a16:creationId xmlns:a16="http://schemas.microsoft.com/office/drawing/2014/main" id="{AAAE4A86-F935-9703-5767-C6E357E17687}"/>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 Chronicles 29:19</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19 </a:t>
            </a:r>
            <a:r>
              <a:rPr lang="en-US" sz="2400" dirty="0">
                <a:solidFill>
                  <a:srgbClr val="000000"/>
                </a:solidFill>
                <a:effectLst/>
                <a:latin typeface="Times New Roman" panose="02020603050405020304" pitchFamily="18" charset="0"/>
                <a:ea typeface="Times New Roman" panose="02020603050405020304" pitchFamily="18" charset="0"/>
              </a:rPr>
              <a:t>And give unto Solomon my son a perfect heart, to keep thy commandments, thy testimonies, and thy statutes, and to do all these things, and to build the palace, for the which I have made provision.</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King David prayed for his son, Solomon. Children who know without any doubt that their dads pray for them every day own a deep sense of love and security.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37CCBF2-1F1B-6CF8-C4E6-AE2BBA24604F}"/>
              </a:ext>
            </a:extLst>
          </p:cNvPr>
          <p:cNvSpPr>
            <a:spLocks noGrp="1"/>
          </p:cNvSpPr>
          <p:nvPr>
            <p:ph type="sldNum" sz="quarter" idx="12"/>
          </p:nvPr>
        </p:nvSpPr>
        <p:spPr/>
        <p:txBody>
          <a:bodyPr/>
          <a:lstStyle/>
          <a:p>
            <a:fld id="{6ADEFDB5-A256-4618-BB1D-B7CF1AB6B6CF}" type="slidenum">
              <a:rPr lang="en-US" smtClean="0"/>
              <a:t>12</a:t>
            </a:fld>
            <a:endParaRPr lang="en-US"/>
          </a:p>
        </p:txBody>
      </p:sp>
    </p:spTree>
    <p:extLst>
      <p:ext uri="{BB962C8B-B14F-4D97-AF65-F5344CB8AC3E}">
        <p14:creationId xmlns:p14="http://schemas.microsoft.com/office/powerpoint/2010/main" val="1041909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5205-7AF9-412B-C960-7FAF46A027C0}"/>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Fathers of the Bible</a:t>
            </a:r>
          </a:p>
        </p:txBody>
      </p:sp>
      <p:sp>
        <p:nvSpPr>
          <p:cNvPr id="3" name="Content Placeholder 2">
            <a:extLst>
              <a:ext uri="{FF2B5EF4-FFF2-40B4-BE49-F238E27FC236}">
                <a16:creationId xmlns:a16="http://schemas.microsoft.com/office/drawing/2014/main" id="{E097341B-A58C-D958-6942-6C57AEAD238F}"/>
              </a:ext>
            </a:extLst>
          </p:cNvPr>
          <p:cNvSpPr>
            <a:spLocks noGrp="1"/>
          </p:cNvSpPr>
          <p:nvPr>
            <p:ph idx="1"/>
          </p:nvPr>
        </p:nvSpPr>
        <p:spPr/>
        <p:txBody>
          <a:bodyPr>
            <a:normAutofit lnSpcReduction="10000"/>
          </a:bodyPr>
          <a:lstStyle/>
          <a:p>
            <a:pPr marL="0" marR="0">
              <a:lnSpc>
                <a:spcPct val="107000"/>
              </a:lnSpc>
              <a:spcBef>
                <a:spcPts val="0"/>
              </a:spcBef>
              <a:spcAft>
                <a:spcPts val="800"/>
              </a:spcAft>
            </a:pPr>
            <a:r>
              <a:rPr lang="en-US" sz="2400" b="1" kern="0" spc="25"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INSPIRATION, NOT INTIMIDATION</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400" kern="0" spc="25"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Sometimes, guys can see the Bible as an intimidating book that we can never master. In a sense, that’s true. God is so immense and His Word is so deep, that it will take us a lifetime to even scratch the surface of what He has for us. </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400" kern="0" spc="25"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But in another sense, the Bible is the most practical book ever composed. It’s filled with great insights for day-to-day living. And much of that inspiration comes from the real-life stories of real-life father and son relationships. These narratives of fathers and sons from the Bible remind us that our wins and losses are not unique. They have been common to generations of dads since the beginning of time.</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371D7EF4-954B-F595-14A6-4C58FB78A581}"/>
              </a:ext>
            </a:extLst>
          </p:cNvPr>
          <p:cNvSpPr>
            <a:spLocks noGrp="1"/>
          </p:cNvSpPr>
          <p:nvPr>
            <p:ph type="sldNum" sz="quarter" idx="12"/>
          </p:nvPr>
        </p:nvSpPr>
        <p:spPr/>
        <p:txBody>
          <a:bodyPr/>
          <a:lstStyle/>
          <a:p>
            <a:fld id="{6ADEFDB5-A256-4618-BB1D-B7CF1AB6B6CF}" type="slidenum">
              <a:rPr lang="en-US" smtClean="0"/>
              <a:t>13</a:t>
            </a:fld>
            <a:endParaRPr lang="en-US"/>
          </a:p>
        </p:txBody>
      </p:sp>
    </p:spTree>
    <p:extLst>
      <p:ext uri="{BB962C8B-B14F-4D97-AF65-F5344CB8AC3E}">
        <p14:creationId xmlns:p14="http://schemas.microsoft.com/office/powerpoint/2010/main" val="4087289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C0E65-D167-EB42-09DE-B4CFF562D067}"/>
              </a:ext>
            </a:extLst>
          </p:cNvPr>
          <p:cNvSpPr>
            <a:spLocks noGrp="1"/>
          </p:cNvSpPr>
          <p:nvPr>
            <p:ph type="title"/>
          </p:nvPr>
        </p:nvSpPr>
        <p:spPr/>
        <p:txBody>
          <a:bodyPr/>
          <a:lstStyle/>
          <a:p>
            <a:r>
              <a:rPr lang="en-US" sz="4400" b="1"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Adam—The First Man</a:t>
            </a:r>
            <a:endParaRPr lang="en-US" b="1" dirty="0"/>
          </a:p>
        </p:txBody>
      </p:sp>
      <p:sp>
        <p:nvSpPr>
          <p:cNvPr id="3" name="Content Placeholder 2">
            <a:extLst>
              <a:ext uri="{FF2B5EF4-FFF2-40B4-BE49-F238E27FC236}">
                <a16:creationId xmlns:a16="http://schemas.microsoft.com/office/drawing/2014/main" id="{97C932A0-1A10-D251-BCFD-EA8B04ECD02D}"/>
              </a:ext>
            </a:extLst>
          </p:cNvPr>
          <p:cNvSpPr>
            <a:spLocks noGrp="1"/>
          </p:cNvSpPr>
          <p:nvPr>
            <p:ph idx="1"/>
          </p:nvPr>
        </p:nvSpPr>
        <p:spPr/>
        <p:txBody>
          <a:bodyPr>
            <a:normAutofit fontScale="92500"/>
          </a:bodyPr>
          <a:lstStyle/>
          <a:p>
            <a:pPr marL="0" marR="0" fontAlgn="base">
              <a:lnSpc>
                <a:spcPct val="107000"/>
              </a:lnSpc>
              <a:spcBef>
                <a:spcPts val="0"/>
              </a:spcBef>
              <a:spcAft>
                <a:spcPts val="600"/>
              </a:spcAft>
            </a:pPr>
            <a:r>
              <a:rPr lang="en-US" sz="2400"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As the first man and first human father, Adam had no example to follow except for God's. Regrettably, he strayed from God's example and ended up plunging the world into sin. Ultimately, he was left to deal with the tragedy of his son Cain murdering his other son, Abel. Adam has much to teach today's fathers about the consequences of our actions and the absolute necessity of obeying God.</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Adam</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is looking for fathers who freely choose to obey him and submit to his love.</a:t>
            </a:r>
            <a:endParaRPr lang="en-US" sz="2400" kern="100" dirty="0">
              <a:solidFill>
                <a:srgbClr val="464646"/>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Fathers with integrity live in the knowledge that nothing is hidden from God's sight.</a:t>
            </a:r>
            <a:endParaRPr lang="en-US" sz="2400" kern="100" dirty="0">
              <a:solidFill>
                <a:srgbClr val="464646"/>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464646"/>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Instead of blaming others, godly fathers take responsibility for their own failures and shortcomings.</a:t>
            </a:r>
            <a:endParaRPr lang="en-US" sz="2400" kern="100" dirty="0">
              <a:solidFill>
                <a:srgbClr val="464646"/>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A2B30FC-B49A-687D-78FF-24B6D33D69C6}"/>
              </a:ext>
            </a:extLst>
          </p:cNvPr>
          <p:cNvSpPr>
            <a:spLocks noGrp="1"/>
          </p:cNvSpPr>
          <p:nvPr>
            <p:ph type="sldNum" sz="quarter" idx="12"/>
          </p:nvPr>
        </p:nvSpPr>
        <p:spPr/>
        <p:txBody>
          <a:bodyPr/>
          <a:lstStyle/>
          <a:p>
            <a:fld id="{6ADEFDB5-A256-4618-BB1D-B7CF1AB6B6CF}" type="slidenum">
              <a:rPr lang="en-US" smtClean="0"/>
              <a:t>14</a:t>
            </a:fld>
            <a:endParaRPr lang="en-US"/>
          </a:p>
        </p:txBody>
      </p:sp>
    </p:spTree>
    <p:extLst>
      <p:ext uri="{BB962C8B-B14F-4D97-AF65-F5344CB8AC3E}">
        <p14:creationId xmlns:p14="http://schemas.microsoft.com/office/powerpoint/2010/main" val="3195531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64E08-D59E-54AD-24D4-9EEDF7B02D96}"/>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Noah—A Righteous Man</a:t>
            </a:r>
            <a:endParaRPr lang="en-US" dirty="0"/>
          </a:p>
        </p:txBody>
      </p:sp>
      <p:sp>
        <p:nvSpPr>
          <p:cNvPr id="3" name="Content Placeholder 2">
            <a:extLst>
              <a:ext uri="{FF2B5EF4-FFF2-40B4-BE49-F238E27FC236}">
                <a16:creationId xmlns:a16="http://schemas.microsoft.com/office/drawing/2014/main" id="{A548BF95-A286-403A-02D8-99F83F1F24B1}"/>
              </a:ext>
            </a:extLst>
          </p:cNvPr>
          <p:cNvSpPr>
            <a:spLocks noGrp="1"/>
          </p:cNvSpPr>
          <p:nvPr>
            <p:ph idx="1"/>
          </p:nvPr>
        </p:nvSpPr>
        <p:spPr/>
        <p:txBody>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Noah stands out among fathers in the Bible as a man who clung to God in spite of the wickedness all around him. What could be more relevant today? Noah was far from perfect, but he was humble and protective of his family. He bravely carried out the task God assigned to him. Modern fathers may often feel they are in a thankless role, but God is always pleased by their devotion.</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Noah</a:t>
            </a:r>
            <a:endParaRPr lang="en-US" sz="24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promises to bless and protect those who faithfully follow and obey him.</a:t>
            </a:r>
            <a:endParaRPr lang="en-US" sz="2400" kern="100" dirty="0">
              <a:solidFill>
                <a:srgbClr val="000000"/>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Obedience is not a sprint but a marathon. It means a lifetime of faithful devotion.</a:t>
            </a:r>
            <a:endParaRPr lang="en-US" sz="2400" kern="100" dirty="0">
              <a:solidFill>
                <a:srgbClr val="000000"/>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Even the most faithful fathers have weaknesses and can fall into sin.</a:t>
            </a:r>
            <a:endParaRPr lang="en-US" sz="2400" kern="100" dirty="0">
              <a:solidFill>
                <a:srgbClr val="000000"/>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985E486A-D459-3CA7-026F-59E792BC6235}"/>
              </a:ext>
            </a:extLst>
          </p:cNvPr>
          <p:cNvSpPr>
            <a:spLocks noGrp="1"/>
          </p:cNvSpPr>
          <p:nvPr>
            <p:ph type="sldNum" sz="quarter" idx="12"/>
          </p:nvPr>
        </p:nvSpPr>
        <p:spPr/>
        <p:txBody>
          <a:bodyPr/>
          <a:lstStyle/>
          <a:p>
            <a:fld id="{6ADEFDB5-A256-4618-BB1D-B7CF1AB6B6CF}" type="slidenum">
              <a:rPr lang="en-US" smtClean="0"/>
              <a:t>15</a:t>
            </a:fld>
            <a:endParaRPr lang="en-US"/>
          </a:p>
        </p:txBody>
      </p:sp>
    </p:spTree>
    <p:extLst>
      <p:ext uri="{BB962C8B-B14F-4D97-AF65-F5344CB8AC3E}">
        <p14:creationId xmlns:p14="http://schemas.microsoft.com/office/powerpoint/2010/main" val="573546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143BE-6FDD-236A-3B65-E13366A726AC}"/>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Abraham—Father of the Jewish Nation</a:t>
            </a:r>
            <a:endParaRPr lang="en-US" dirty="0"/>
          </a:p>
        </p:txBody>
      </p:sp>
      <p:sp>
        <p:nvSpPr>
          <p:cNvPr id="3" name="Content Placeholder 2">
            <a:extLst>
              <a:ext uri="{FF2B5EF4-FFF2-40B4-BE49-F238E27FC236}">
                <a16:creationId xmlns:a16="http://schemas.microsoft.com/office/drawing/2014/main" id="{79F15E05-A746-81BE-270D-C843C0BDE1DA}"/>
              </a:ext>
            </a:extLst>
          </p:cNvPr>
          <p:cNvSpPr>
            <a:spLocks noGrp="1"/>
          </p:cNvSpPr>
          <p:nvPr>
            <p:ph idx="1"/>
          </p:nvPr>
        </p:nvSpPr>
        <p:spPr/>
        <p:txBody>
          <a:bodyPr>
            <a:normAutofit lnSpcReduction="10000"/>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What could be more frightening than being the father of an entire nation? That was the mission God gave Abraham. He was a leader of tremendous faith, passing one of the most difficult tests God ever gave a man: offering his son Isaac as a sacrifice. Abraham made mistakes when he relied on himself instead of God. Still, he embodied qualities that any father would be wise to develop.</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Abraham</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wants to use us, in spite of our shortcomings. He will even rescue and support us through our foolish mistakes.</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Genuine faith pleases God.</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God's purposes and plans are revealed in phases over a lifetime of obedience.</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0BC1271-9CE7-985A-2771-2148565DC9F9}"/>
              </a:ext>
            </a:extLst>
          </p:cNvPr>
          <p:cNvSpPr>
            <a:spLocks noGrp="1"/>
          </p:cNvSpPr>
          <p:nvPr>
            <p:ph type="sldNum" sz="quarter" idx="12"/>
          </p:nvPr>
        </p:nvSpPr>
        <p:spPr/>
        <p:txBody>
          <a:bodyPr/>
          <a:lstStyle/>
          <a:p>
            <a:fld id="{6ADEFDB5-A256-4618-BB1D-B7CF1AB6B6CF}" type="slidenum">
              <a:rPr lang="en-US" smtClean="0"/>
              <a:t>16</a:t>
            </a:fld>
            <a:endParaRPr lang="en-US"/>
          </a:p>
        </p:txBody>
      </p:sp>
    </p:spTree>
    <p:extLst>
      <p:ext uri="{BB962C8B-B14F-4D97-AF65-F5344CB8AC3E}">
        <p14:creationId xmlns:p14="http://schemas.microsoft.com/office/powerpoint/2010/main" val="1710907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9BB0-B0E7-EA3D-7782-E8CFB10032DC}"/>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Isaac—Son of Abraham</a:t>
            </a:r>
            <a:endParaRPr lang="en-US" dirty="0"/>
          </a:p>
        </p:txBody>
      </p:sp>
      <p:sp>
        <p:nvSpPr>
          <p:cNvPr id="3" name="Content Placeholder 2">
            <a:extLst>
              <a:ext uri="{FF2B5EF4-FFF2-40B4-BE49-F238E27FC236}">
                <a16:creationId xmlns:a16="http://schemas.microsoft.com/office/drawing/2014/main" id="{1601A295-F69F-C290-3692-A697F3940709}"/>
              </a:ext>
            </a:extLst>
          </p:cNvPr>
          <p:cNvSpPr>
            <a:spLocks noGrp="1"/>
          </p:cNvSpPr>
          <p:nvPr>
            <p:ph idx="1"/>
          </p:nvPr>
        </p:nvSpPr>
        <p:spPr/>
        <p:txBody>
          <a:bodyPr>
            <a:normAutofit lnSpcReduction="10000"/>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Many fathers feel intimidated trying to follow in the footsteps of their own father. Isaac must have felt that way. Abraham was such an outstanding leader that Isaac could have gone wrong. He could have resented his father for offering him as a sacrifice, yet Isaac was an obedient son. From his father Abraham, Isaac learned the invaluable lesson of trusting God. That made Isaac one of the most favored fathers in the Bible.</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Isaac</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loves to answer a father's prayers.</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Trusting God is wiser than lying. </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Parents should not show favoritism to one child over another. </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87E6D1FB-51DC-9F02-6A70-62168E96BE61}"/>
              </a:ext>
            </a:extLst>
          </p:cNvPr>
          <p:cNvSpPr>
            <a:spLocks noGrp="1"/>
          </p:cNvSpPr>
          <p:nvPr>
            <p:ph type="sldNum" sz="quarter" idx="12"/>
          </p:nvPr>
        </p:nvSpPr>
        <p:spPr/>
        <p:txBody>
          <a:bodyPr/>
          <a:lstStyle/>
          <a:p>
            <a:fld id="{6ADEFDB5-A256-4618-BB1D-B7CF1AB6B6CF}" type="slidenum">
              <a:rPr lang="en-US" smtClean="0"/>
              <a:t>17</a:t>
            </a:fld>
            <a:endParaRPr lang="en-US"/>
          </a:p>
        </p:txBody>
      </p:sp>
    </p:spTree>
    <p:extLst>
      <p:ext uri="{BB962C8B-B14F-4D97-AF65-F5344CB8AC3E}">
        <p14:creationId xmlns:p14="http://schemas.microsoft.com/office/powerpoint/2010/main" val="3150770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9E695-E846-58CC-76A3-A602CB7FBBEB}"/>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Jacob—Father of the 12 Tribes of Israel</a:t>
            </a:r>
            <a:endParaRPr lang="en-US" dirty="0"/>
          </a:p>
        </p:txBody>
      </p:sp>
      <p:sp>
        <p:nvSpPr>
          <p:cNvPr id="3" name="Content Placeholder 2">
            <a:extLst>
              <a:ext uri="{FF2B5EF4-FFF2-40B4-BE49-F238E27FC236}">
                <a16:creationId xmlns:a16="http://schemas.microsoft.com/office/drawing/2014/main" id="{0C862A72-2DC3-FA5E-E0F9-3A69075A37E9}"/>
              </a:ext>
            </a:extLst>
          </p:cNvPr>
          <p:cNvSpPr>
            <a:spLocks noGrp="1"/>
          </p:cNvSpPr>
          <p:nvPr>
            <p:ph idx="1"/>
          </p:nvPr>
        </p:nvSpPr>
        <p:spPr>
          <a:xfrm>
            <a:off x="838200" y="1329179"/>
            <a:ext cx="10515600" cy="4847784"/>
          </a:xfrm>
        </p:spPr>
        <p:txBody>
          <a:bodyPr>
            <a:normAutofit lnSpcReduction="10000"/>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Jacob was a schemer who tried to work his own way instead of trusting God. With the help of his mother Rebekah, he stole his twin brother Esau's birthright. Jacob fathered 12 sons who in turn founded the 12</a:t>
            </a:r>
            <a:r>
              <a:rPr lang="en-US" sz="2400" kern="0" dirty="0">
                <a:solidFill>
                  <a:srgbClr val="00000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tribes of Israel. As a father, however, he favored his son, Joseph, causing jealousy among the other brothers. The lesson from Jacob's life is that God works with our obedience and in spite of our disobedience to make his plan come to pass.</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Jacob</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wants us to trust him so we will benefit from his blessings.</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Fighting against God is a losing battle.</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We often worry about missing God's will for our life, but God works with our mistakes and bad decisions.</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God's will is sovereign; his plans cannot be undone.</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ADC7D01-1ECB-40EC-101A-BBDEFE88DA2E}"/>
              </a:ext>
            </a:extLst>
          </p:cNvPr>
          <p:cNvSpPr>
            <a:spLocks noGrp="1"/>
          </p:cNvSpPr>
          <p:nvPr>
            <p:ph type="sldNum" sz="quarter" idx="12"/>
          </p:nvPr>
        </p:nvSpPr>
        <p:spPr/>
        <p:txBody>
          <a:bodyPr/>
          <a:lstStyle/>
          <a:p>
            <a:fld id="{6ADEFDB5-A256-4618-BB1D-B7CF1AB6B6CF}" type="slidenum">
              <a:rPr lang="en-US" smtClean="0"/>
              <a:t>18</a:t>
            </a:fld>
            <a:endParaRPr lang="en-US"/>
          </a:p>
        </p:txBody>
      </p:sp>
    </p:spTree>
    <p:extLst>
      <p:ext uri="{BB962C8B-B14F-4D97-AF65-F5344CB8AC3E}">
        <p14:creationId xmlns:p14="http://schemas.microsoft.com/office/powerpoint/2010/main" val="3584889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D47FD-310D-4B9F-89E6-3EEE4DC8565F}"/>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Moses—Giver of the Law</a:t>
            </a:r>
            <a:endParaRPr lang="en-US" dirty="0"/>
          </a:p>
        </p:txBody>
      </p:sp>
      <p:sp>
        <p:nvSpPr>
          <p:cNvPr id="3" name="Content Placeholder 2">
            <a:extLst>
              <a:ext uri="{FF2B5EF4-FFF2-40B4-BE49-F238E27FC236}">
                <a16:creationId xmlns:a16="http://schemas.microsoft.com/office/drawing/2014/main" id="{B9468CEE-CE20-5CC7-EBD8-4226F73EF7E4}"/>
              </a:ext>
            </a:extLst>
          </p:cNvPr>
          <p:cNvSpPr>
            <a:spLocks noGrp="1"/>
          </p:cNvSpPr>
          <p:nvPr>
            <p:ph idx="1"/>
          </p:nvPr>
        </p:nvSpPr>
        <p:spPr/>
        <p:txBody>
          <a:bodyPr>
            <a:normAutofit fontScale="92500"/>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Moses was the father of two sons, Gershom and Eliezer, and he also served as a father figure to the entire Hebrew people as they escaped from slavery in Egypt. He loved them and helped discipline and provide for them on their 40-year journey to the Promised Land. At times Moses seemed to be a larger-than-life character, but he was only a man. He shows today's fathers that overwhelming tasks can be achieved when we stay close to God.</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Moses</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With God all things are possible.</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Sometimes we must delegate to be a good leader.</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desires intimate fellowship with every believer.</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 one can follow God's laws perfectly. We all need a Savior.</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F8FF08E-2888-D213-1914-FE39AAAFCD6D}"/>
              </a:ext>
            </a:extLst>
          </p:cNvPr>
          <p:cNvSpPr>
            <a:spLocks noGrp="1"/>
          </p:cNvSpPr>
          <p:nvPr>
            <p:ph type="sldNum" sz="quarter" idx="12"/>
          </p:nvPr>
        </p:nvSpPr>
        <p:spPr/>
        <p:txBody>
          <a:bodyPr/>
          <a:lstStyle/>
          <a:p>
            <a:fld id="{6ADEFDB5-A256-4618-BB1D-B7CF1AB6B6CF}" type="slidenum">
              <a:rPr lang="en-US" smtClean="0"/>
              <a:t>19</a:t>
            </a:fld>
            <a:endParaRPr lang="en-US"/>
          </a:p>
        </p:txBody>
      </p:sp>
    </p:spTree>
    <p:extLst>
      <p:ext uri="{BB962C8B-B14F-4D97-AF65-F5344CB8AC3E}">
        <p14:creationId xmlns:p14="http://schemas.microsoft.com/office/powerpoint/2010/main" val="3283131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EB33D-C8EF-74EC-7E18-01DDAA0EB065}"/>
              </a:ext>
            </a:extLst>
          </p:cNvPr>
          <p:cNvSpPr>
            <a:spLocks noGrp="1"/>
          </p:cNvSpPr>
          <p:nvPr>
            <p:ph type="title"/>
          </p:nvPr>
        </p:nvSpPr>
        <p:spPr/>
        <p:txBody>
          <a:bodyPr>
            <a:normAutofit/>
          </a:bodyPr>
          <a:lstStyle/>
          <a:p>
            <a:r>
              <a:rPr lang="en-US" sz="3600" b="1" kern="1800" dirty="0">
                <a:solidFill>
                  <a:srgbClr val="333333"/>
                </a:solidFill>
                <a:effectLst/>
                <a:latin typeface="Times New Roman" panose="02020603050405020304" pitchFamily="18" charset="0"/>
                <a:ea typeface="Times New Roman" panose="02020603050405020304" pitchFamily="18" charset="0"/>
              </a:rPr>
              <a:t>10 Things Scripture Says about Being a father</a:t>
            </a:r>
            <a:endParaRPr lang="en-US" sz="3600" dirty="0"/>
          </a:p>
        </p:txBody>
      </p:sp>
      <p:sp>
        <p:nvSpPr>
          <p:cNvPr id="3" name="Content Placeholder 2">
            <a:extLst>
              <a:ext uri="{FF2B5EF4-FFF2-40B4-BE49-F238E27FC236}">
                <a16:creationId xmlns:a16="http://schemas.microsoft.com/office/drawing/2014/main" id="{C68235CF-1335-E9F1-98FA-1247FB1F6668}"/>
              </a:ext>
            </a:extLst>
          </p:cNvPr>
          <p:cNvSpPr>
            <a:spLocks noGrp="1"/>
          </p:cNvSpPr>
          <p:nvPr>
            <p:ph idx="1"/>
          </p:nvPr>
        </p:nvSpPr>
        <p:spPr/>
        <p:txBody>
          <a:bodyPr>
            <a:normAutofit/>
          </a:bodyPr>
          <a:lstStyle/>
          <a:p>
            <a:pPr marL="0" marR="0">
              <a:lnSpc>
                <a:spcPct val="107000"/>
              </a:lnSpc>
              <a:spcBef>
                <a:spcPts val="0"/>
              </a:spcBef>
              <a:spcAft>
                <a:spcPts val="600"/>
              </a:spcAf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There is nothing easy about being a father, especially nowadays. But, an honest look at history reveals a comforting familiarity to the foundational premise. The fact is dads have been throwing their hands up in the air for literally thousands of years. Fortunately for us, this means we don’t have to reinvent the wheel.</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You may view Scripture as some ancient, out-of-date text that has nothing to say about modern day life. Think again. There is a lot to glean and it may actually change the way you parent.</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1CBBC0C-4A2A-C2CC-BC32-29B72009B283}"/>
              </a:ext>
            </a:extLst>
          </p:cNvPr>
          <p:cNvSpPr>
            <a:spLocks noGrp="1"/>
          </p:cNvSpPr>
          <p:nvPr>
            <p:ph type="sldNum" sz="quarter" idx="12"/>
          </p:nvPr>
        </p:nvSpPr>
        <p:spPr/>
        <p:txBody>
          <a:bodyPr/>
          <a:lstStyle/>
          <a:p>
            <a:fld id="{6ADEFDB5-A256-4618-BB1D-B7CF1AB6B6CF}" type="slidenum">
              <a:rPr lang="en-US" smtClean="0"/>
              <a:t>2</a:t>
            </a:fld>
            <a:endParaRPr lang="en-US"/>
          </a:p>
        </p:txBody>
      </p:sp>
    </p:spTree>
    <p:extLst>
      <p:ext uri="{BB962C8B-B14F-4D97-AF65-F5344CB8AC3E}">
        <p14:creationId xmlns:p14="http://schemas.microsoft.com/office/powerpoint/2010/main" val="510977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2A72C-888E-48A6-B1F5-3317F88AC245}"/>
              </a:ext>
            </a:extLst>
          </p:cNvPr>
          <p:cNvSpPr>
            <a:spLocks noGrp="1"/>
          </p:cNvSpPr>
          <p:nvPr>
            <p:ph type="title"/>
          </p:nvPr>
        </p:nvSpPr>
        <p:spPr/>
        <p:txBody>
          <a:bodyPr/>
          <a:lstStyle/>
          <a:p>
            <a:r>
              <a:rPr lang="en-US" sz="4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Joseph—Earthly Father of Jesus</a:t>
            </a:r>
            <a:endParaRPr lang="en-US" dirty="0"/>
          </a:p>
        </p:txBody>
      </p:sp>
      <p:sp>
        <p:nvSpPr>
          <p:cNvPr id="3" name="Content Placeholder 2">
            <a:extLst>
              <a:ext uri="{FF2B5EF4-FFF2-40B4-BE49-F238E27FC236}">
                <a16:creationId xmlns:a16="http://schemas.microsoft.com/office/drawing/2014/main" id="{9382CA68-E791-F723-D367-175C72A919C9}"/>
              </a:ext>
            </a:extLst>
          </p:cNvPr>
          <p:cNvSpPr>
            <a:spLocks noGrp="1"/>
          </p:cNvSpPr>
          <p:nvPr>
            <p:ph idx="1"/>
          </p:nvPr>
        </p:nvSpPr>
        <p:spPr/>
        <p:txBody>
          <a:bodyPr>
            <a:normAutofit lnSpcReduction="10000"/>
          </a:bodyPr>
          <a:lstStyle/>
          <a:p>
            <a:pPr marL="0" marR="0" fontAlgn="base">
              <a:lnSpc>
                <a:spcPct val="107000"/>
              </a:lnSpc>
              <a:spcBef>
                <a:spcPts val="0"/>
              </a:spcBef>
              <a:spcAft>
                <a:spcPts val="600"/>
              </a:spcAf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Surely one of the most underrated fathers in the Bible was Joseph, the foster father of Jesus Christ. He went through great difficulties to protect his wife Mary and their baby, then saw to Jesus' education and needs as he was growing up. Joseph taught Jesus the carpentry trade. The Bible calls Joseph a righteous man, and Jesus must have loved his guardian for his quiet strength, honesty, and kindness.</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2400" b="1"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Lessons to Learn from Joseph</a:t>
            </a:r>
            <a:endParaRPr lang="en-US" sz="2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 honors men of integrity and rewards them with his trust.</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Mercy always wins.</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600"/>
              </a:spcAft>
              <a:buSzPts val="1000"/>
              <a:buFont typeface="Symbol" panose="05050102010706020507" pitchFamily="18" charset="2"/>
              <a:buChar char=""/>
              <a:tabLst>
                <a:tab pos="457200" algn="l"/>
              </a:tabLst>
            </a:pPr>
            <a:r>
              <a:rPr lang="en-US" sz="2400" kern="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Obedience may result in humiliation and disgrace before men, but close friendship with God.</a:t>
            </a:r>
            <a:endParaRPr lang="en-US" sz="2400" kern="1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46B774F-8A5A-10C3-6F4C-F2944BD0080D}"/>
              </a:ext>
            </a:extLst>
          </p:cNvPr>
          <p:cNvSpPr>
            <a:spLocks noGrp="1"/>
          </p:cNvSpPr>
          <p:nvPr>
            <p:ph type="sldNum" sz="quarter" idx="12"/>
          </p:nvPr>
        </p:nvSpPr>
        <p:spPr/>
        <p:txBody>
          <a:bodyPr/>
          <a:lstStyle/>
          <a:p>
            <a:fld id="{6ADEFDB5-A256-4618-BB1D-B7CF1AB6B6CF}" type="slidenum">
              <a:rPr lang="en-US" smtClean="0"/>
              <a:t>20</a:t>
            </a:fld>
            <a:endParaRPr lang="en-US"/>
          </a:p>
        </p:txBody>
      </p:sp>
    </p:spTree>
    <p:extLst>
      <p:ext uri="{BB962C8B-B14F-4D97-AF65-F5344CB8AC3E}">
        <p14:creationId xmlns:p14="http://schemas.microsoft.com/office/powerpoint/2010/main" val="96608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92BDF-D1A8-0993-65D9-763007CBDC9B}"/>
              </a:ext>
            </a:extLst>
          </p:cNvPr>
          <p:cNvSpPr>
            <a:spLocks noGrp="1"/>
          </p:cNvSpPr>
          <p:nvPr>
            <p:ph type="title"/>
          </p:nvPr>
        </p:nvSpPr>
        <p:spPr/>
        <p:txBody>
          <a:bodyPr/>
          <a:lstStyle/>
          <a:p>
            <a:r>
              <a:rPr lang="en-US" sz="4400" b="1" kern="0" spc="25" dirty="0">
                <a:effectLst/>
                <a:latin typeface="Times New Roman" panose="02020603050405020304" pitchFamily="18" charset="0"/>
                <a:ea typeface="Times New Roman" panose="02020603050405020304" pitchFamily="18" charset="0"/>
              </a:rPr>
              <a:t>Paul and Timothy </a:t>
            </a:r>
            <a:endParaRPr lang="en-US" dirty="0"/>
          </a:p>
        </p:txBody>
      </p:sp>
      <p:sp>
        <p:nvSpPr>
          <p:cNvPr id="3" name="Content Placeholder 2">
            <a:extLst>
              <a:ext uri="{FF2B5EF4-FFF2-40B4-BE49-F238E27FC236}">
                <a16:creationId xmlns:a16="http://schemas.microsoft.com/office/drawing/2014/main" id="{B6702B59-51D5-18EF-2E78-037EFE9F6548}"/>
              </a:ext>
            </a:extLst>
          </p:cNvPr>
          <p:cNvSpPr>
            <a:spLocks noGrp="1"/>
          </p:cNvSpPr>
          <p:nvPr>
            <p:ph idx="1"/>
          </p:nvPr>
        </p:nvSpPr>
        <p:spPr/>
        <p:txBody>
          <a:bodyPr>
            <a:normAutofit/>
          </a:bodyPr>
          <a:lstStyle/>
          <a:p>
            <a:r>
              <a:rPr lang="en-US" sz="2400" kern="0" spc="25" dirty="0">
                <a:effectLst/>
                <a:latin typeface="Times New Roman" panose="02020603050405020304" pitchFamily="18" charset="0"/>
                <a:ea typeface="Times New Roman" panose="02020603050405020304" pitchFamily="18" charset="0"/>
              </a:rPr>
              <a:t>Some fathers and sons from the Bible weren’t related by blood, but they were united at the heart. That’s the case with Paul and Timothy. The great apostle considered this young pastor his spiritual son (</a:t>
            </a:r>
            <a:r>
              <a:rPr lang="en-US" sz="2400" b="1" kern="0" spc="25" dirty="0">
                <a:effectLst/>
                <a:latin typeface="Times New Roman" panose="02020603050405020304" pitchFamily="18" charset="0"/>
                <a:ea typeface="Times New Roman" panose="02020603050405020304" pitchFamily="18" charset="0"/>
              </a:rPr>
              <a:t>1 Timothy 1:1-2</a:t>
            </a:r>
            <a:r>
              <a:rPr lang="en-US" sz="2400" kern="0" spc="25" dirty="0">
                <a:effectLst/>
                <a:latin typeface="Times New Roman" panose="02020603050405020304" pitchFamily="18" charset="0"/>
                <a:ea typeface="Times New Roman" panose="02020603050405020304" pitchFamily="18" charset="0"/>
              </a:rPr>
              <a:t>). Peter felt the same way about Mark (</a:t>
            </a:r>
            <a:r>
              <a:rPr lang="en-US" sz="2400" b="1" kern="0" spc="25" dirty="0">
                <a:effectLst/>
                <a:latin typeface="Times New Roman" panose="02020603050405020304" pitchFamily="18" charset="0"/>
                <a:ea typeface="Times New Roman" panose="02020603050405020304" pitchFamily="18" charset="0"/>
              </a:rPr>
              <a:t>1 Peter 5:13</a:t>
            </a:r>
            <a:r>
              <a:rPr lang="en-US" sz="2400" kern="0" spc="25" dirty="0">
                <a:effectLst/>
                <a:latin typeface="Times New Roman" panose="02020603050405020304" pitchFamily="18" charset="0"/>
                <a:ea typeface="Times New Roman" panose="02020603050405020304" pitchFamily="18" charset="0"/>
              </a:rPr>
              <a:t>). That’s a reminder that it’s OK to invest in the lives of others. Our first priority is our flesh and bone, but we can also make an impact on “sons” who don’t live under our roof or share our DNA.</a:t>
            </a:r>
            <a:endParaRPr lang="en-US" sz="2400" dirty="0"/>
          </a:p>
        </p:txBody>
      </p:sp>
      <p:sp>
        <p:nvSpPr>
          <p:cNvPr id="4" name="Slide Number Placeholder 3">
            <a:extLst>
              <a:ext uri="{FF2B5EF4-FFF2-40B4-BE49-F238E27FC236}">
                <a16:creationId xmlns:a16="http://schemas.microsoft.com/office/drawing/2014/main" id="{4239784C-9F27-BB8F-CEC3-188B2DED1252}"/>
              </a:ext>
            </a:extLst>
          </p:cNvPr>
          <p:cNvSpPr>
            <a:spLocks noGrp="1"/>
          </p:cNvSpPr>
          <p:nvPr>
            <p:ph type="sldNum" sz="quarter" idx="12"/>
          </p:nvPr>
        </p:nvSpPr>
        <p:spPr/>
        <p:txBody>
          <a:bodyPr/>
          <a:lstStyle/>
          <a:p>
            <a:fld id="{6ADEFDB5-A256-4618-BB1D-B7CF1AB6B6CF}" type="slidenum">
              <a:rPr lang="en-US" smtClean="0"/>
              <a:t>21</a:t>
            </a:fld>
            <a:endParaRPr lang="en-US"/>
          </a:p>
        </p:txBody>
      </p:sp>
    </p:spTree>
    <p:extLst>
      <p:ext uri="{BB962C8B-B14F-4D97-AF65-F5344CB8AC3E}">
        <p14:creationId xmlns:p14="http://schemas.microsoft.com/office/powerpoint/2010/main" val="2136340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AC388-CAF1-092A-EF49-61EF9A2FD2CE}"/>
              </a:ext>
            </a:extLst>
          </p:cNvPr>
          <p:cNvSpPr>
            <a:spLocks noGrp="1"/>
          </p:cNvSpPr>
          <p:nvPr>
            <p:ph type="title"/>
          </p:nvPr>
        </p:nvSpPr>
        <p:spPr/>
        <p:txBody>
          <a:bodyPr/>
          <a:lstStyle/>
          <a:p>
            <a:r>
              <a:rPr lang="en-US" sz="4400" b="1" kern="0" spc="25" dirty="0">
                <a:effectLst/>
                <a:latin typeface="Times New Roman" panose="02020603050405020304" pitchFamily="18" charset="0"/>
                <a:ea typeface="Times New Roman" panose="02020603050405020304" pitchFamily="18" charset="0"/>
              </a:rPr>
              <a:t>God and Jesus. </a:t>
            </a:r>
            <a:endParaRPr lang="en-US" dirty="0"/>
          </a:p>
        </p:txBody>
      </p:sp>
      <p:sp>
        <p:nvSpPr>
          <p:cNvPr id="3" name="Content Placeholder 2">
            <a:extLst>
              <a:ext uri="{FF2B5EF4-FFF2-40B4-BE49-F238E27FC236}">
                <a16:creationId xmlns:a16="http://schemas.microsoft.com/office/drawing/2014/main" id="{80BE3F41-3F37-F9AF-EB16-3562D29B2B5F}"/>
              </a:ext>
            </a:extLst>
          </p:cNvPr>
          <p:cNvSpPr>
            <a:spLocks noGrp="1"/>
          </p:cNvSpPr>
          <p:nvPr>
            <p:ph idx="1"/>
          </p:nvPr>
        </p:nvSpPr>
        <p:spPr/>
        <p:txBody>
          <a:bodyPr>
            <a:normAutofit/>
          </a:bodyPr>
          <a:lstStyle/>
          <a:p>
            <a:r>
              <a:rPr lang="en-US" sz="2400" kern="0" spc="25" dirty="0">
                <a:effectLst/>
                <a:latin typeface="Times New Roman" panose="02020603050405020304" pitchFamily="18" charset="0"/>
                <a:ea typeface="Times New Roman" panose="02020603050405020304" pitchFamily="18" charset="0"/>
              </a:rPr>
              <a:t>Let’s get the most daunting father-son example out of the way. Obviously, the relationship between God the Father and God the Son is different from any father and son relationship we nurture here on earth. It’s literally impossible to duplicate or to live up to. Still, it gives us a goal for our fathering. It sets the standard for how we are called to treat our sons—and even others.</a:t>
            </a:r>
          </a:p>
          <a:p>
            <a:endParaRPr lang="en-US" sz="2400" dirty="0"/>
          </a:p>
        </p:txBody>
      </p:sp>
      <p:sp>
        <p:nvSpPr>
          <p:cNvPr id="4" name="Slide Number Placeholder 3">
            <a:extLst>
              <a:ext uri="{FF2B5EF4-FFF2-40B4-BE49-F238E27FC236}">
                <a16:creationId xmlns:a16="http://schemas.microsoft.com/office/drawing/2014/main" id="{599B4D4A-FF22-3FF1-8A46-99D5263E09C8}"/>
              </a:ext>
            </a:extLst>
          </p:cNvPr>
          <p:cNvSpPr>
            <a:spLocks noGrp="1"/>
          </p:cNvSpPr>
          <p:nvPr>
            <p:ph type="sldNum" sz="quarter" idx="12"/>
          </p:nvPr>
        </p:nvSpPr>
        <p:spPr/>
        <p:txBody>
          <a:bodyPr/>
          <a:lstStyle/>
          <a:p>
            <a:fld id="{6ADEFDB5-A256-4618-BB1D-B7CF1AB6B6CF}" type="slidenum">
              <a:rPr lang="en-US" smtClean="0"/>
              <a:t>22</a:t>
            </a:fld>
            <a:endParaRPr lang="en-US"/>
          </a:p>
        </p:txBody>
      </p:sp>
    </p:spTree>
    <p:extLst>
      <p:ext uri="{BB962C8B-B14F-4D97-AF65-F5344CB8AC3E}">
        <p14:creationId xmlns:p14="http://schemas.microsoft.com/office/powerpoint/2010/main" val="1473476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4E6A1-DDEE-C9C9-AD81-B56570399082}"/>
              </a:ext>
            </a:extLst>
          </p:cNvPr>
          <p:cNvSpPr>
            <a:spLocks noGrp="1"/>
          </p:cNvSpPr>
          <p:nvPr>
            <p:ph type="title"/>
          </p:nvPr>
        </p:nvSpPr>
        <p:spPr/>
        <p:txBody>
          <a:bodyPr>
            <a:normAutofit/>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1. Be your child’s “First Teacher”</a:t>
            </a:r>
            <a:endParaRPr lang="en-US" dirty="0"/>
          </a:p>
        </p:txBody>
      </p:sp>
      <p:sp>
        <p:nvSpPr>
          <p:cNvPr id="3" name="Content Placeholder 2">
            <a:extLst>
              <a:ext uri="{FF2B5EF4-FFF2-40B4-BE49-F238E27FC236}">
                <a16:creationId xmlns:a16="http://schemas.microsoft.com/office/drawing/2014/main" id="{078445C1-3D86-0C27-BB04-355DCE8F8EDC}"/>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Proverbs 22:6</a:t>
            </a:r>
            <a:endPar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Train up a child in the way he should go: and when he is old, he will not depart from it.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It’s our responsibility to “train up a child in the way he/she should go.” Not the school, not the government, but you—and that means dad.</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7122244-9C40-D175-F719-1EB6674F1479}"/>
              </a:ext>
            </a:extLst>
          </p:cNvPr>
          <p:cNvSpPr>
            <a:spLocks noGrp="1"/>
          </p:cNvSpPr>
          <p:nvPr>
            <p:ph type="sldNum" sz="quarter" idx="12"/>
          </p:nvPr>
        </p:nvSpPr>
        <p:spPr/>
        <p:txBody>
          <a:bodyPr/>
          <a:lstStyle/>
          <a:p>
            <a:fld id="{6ADEFDB5-A256-4618-BB1D-B7CF1AB6B6CF}" type="slidenum">
              <a:rPr lang="en-US" smtClean="0"/>
              <a:t>3</a:t>
            </a:fld>
            <a:endParaRPr lang="en-US"/>
          </a:p>
        </p:txBody>
      </p:sp>
    </p:spTree>
    <p:extLst>
      <p:ext uri="{BB962C8B-B14F-4D97-AF65-F5344CB8AC3E}">
        <p14:creationId xmlns:p14="http://schemas.microsoft.com/office/powerpoint/2010/main" val="2242273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78964-022B-010C-3847-3878A310D645}"/>
              </a:ext>
            </a:extLst>
          </p:cNvPr>
          <p:cNvSpPr>
            <a:spLocks noGrp="1"/>
          </p:cNvSpPr>
          <p:nvPr>
            <p:ph type="title"/>
          </p:nvPr>
        </p:nvSpPr>
        <p:spPr/>
        <p:txBody>
          <a:bodyPr>
            <a:normAutofit/>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2. Dads need to exemplify a good life</a:t>
            </a:r>
            <a:endParaRPr lang="en-US" dirty="0"/>
          </a:p>
        </p:txBody>
      </p:sp>
      <p:sp>
        <p:nvSpPr>
          <p:cNvPr id="3" name="Content Placeholder 2">
            <a:extLst>
              <a:ext uri="{FF2B5EF4-FFF2-40B4-BE49-F238E27FC236}">
                <a16:creationId xmlns:a16="http://schemas.microsoft.com/office/drawing/2014/main" id="{94235BE6-F2FB-9A6C-EE9A-1764B4C88DAA}"/>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2 Corinthians 3:2-3</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2 </a:t>
            </a:r>
            <a:r>
              <a:rPr lang="en-US" sz="2400" dirty="0">
                <a:solidFill>
                  <a:srgbClr val="000000"/>
                </a:solidFill>
                <a:effectLst/>
                <a:latin typeface="Times New Roman" panose="02020603050405020304" pitchFamily="18" charset="0"/>
                <a:ea typeface="Times New Roman" panose="02020603050405020304" pitchFamily="18" charset="0"/>
              </a:rPr>
              <a:t>Ye are our epistle written in our hearts, known and read of all men:</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3 </a:t>
            </a:r>
            <a:r>
              <a:rPr lang="en-US" sz="2400" dirty="0">
                <a:solidFill>
                  <a:srgbClr val="000000"/>
                </a:solidFill>
                <a:effectLst/>
                <a:latin typeface="Times New Roman" panose="02020603050405020304" pitchFamily="18" charset="0"/>
                <a:ea typeface="Times New Roman" panose="02020603050405020304" pitchFamily="18" charset="0"/>
              </a:rPr>
              <a:t>Forasmuch as ye are manifestly declared to be the epistle of Christ ministered by us, written not with ink, but with the Spirit of the living God; not in tables of stone, but in fleshy tables of the heart.</a:t>
            </a:r>
          </a:p>
          <a:p>
            <a:pPr marL="0" marR="0">
              <a:lnSpc>
                <a:spcPts val="2040"/>
              </a:lnSpc>
            </a:pPr>
            <a:endParaRPr lang="en-US" sz="2400" dirty="0">
              <a:solidFill>
                <a:srgbClr val="000000"/>
              </a:solidFill>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Scripture teaches that who we are and how we live is like a “letter from God.” Our kids read that letter, every day.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040"/>
              </a:lnSpc>
            </a:pP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C810CEB-2907-5C54-8A89-DADBEC7F37FA}"/>
              </a:ext>
            </a:extLst>
          </p:cNvPr>
          <p:cNvSpPr>
            <a:spLocks noGrp="1"/>
          </p:cNvSpPr>
          <p:nvPr>
            <p:ph type="sldNum" sz="quarter" idx="12"/>
          </p:nvPr>
        </p:nvSpPr>
        <p:spPr/>
        <p:txBody>
          <a:bodyPr/>
          <a:lstStyle/>
          <a:p>
            <a:fld id="{6ADEFDB5-A256-4618-BB1D-B7CF1AB6B6CF}" type="slidenum">
              <a:rPr lang="en-US" smtClean="0"/>
              <a:t>4</a:t>
            </a:fld>
            <a:endParaRPr lang="en-US"/>
          </a:p>
        </p:txBody>
      </p:sp>
    </p:spTree>
    <p:extLst>
      <p:ext uri="{BB962C8B-B14F-4D97-AF65-F5344CB8AC3E}">
        <p14:creationId xmlns:p14="http://schemas.microsoft.com/office/powerpoint/2010/main" val="3481221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88599-2B86-0892-82D1-9A2BD4F392B3}"/>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3. Provide for your family</a:t>
            </a:r>
            <a:endParaRPr lang="en-US" dirty="0"/>
          </a:p>
        </p:txBody>
      </p:sp>
      <p:sp>
        <p:nvSpPr>
          <p:cNvPr id="3" name="Content Placeholder 2">
            <a:extLst>
              <a:ext uri="{FF2B5EF4-FFF2-40B4-BE49-F238E27FC236}">
                <a16:creationId xmlns:a16="http://schemas.microsoft.com/office/drawing/2014/main" id="{D3B433BE-5A6A-1EF0-8211-015198789AB9}"/>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 Timothy 5:8</a:t>
            </a:r>
            <a:endParaRPr lang="en-US" sz="2400" b="1"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b="1" baseline="30000" dirty="0">
                <a:solidFill>
                  <a:srgbClr val="000000"/>
                </a:solidFill>
                <a:effectLst/>
                <a:latin typeface="Times New Roman" panose="02020603050405020304" pitchFamily="18" charset="0"/>
                <a:ea typeface="Times New Roman" panose="02020603050405020304" pitchFamily="18" charset="0"/>
              </a:rPr>
              <a:t>8 </a:t>
            </a:r>
            <a:r>
              <a:rPr lang="en-US" sz="2400" dirty="0">
                <a:solidFill>
                  <a:srgbClr val="000000"/>
                </a:solidFill>
                <a:effectLst/>
                <a:latin typeface="Times New Roman" panose="02020603050405020304" pitchFamily="18" charset="0"/>
                <a:ea typeface="Times New Roman" panose="02020603050405020304" pitchFamily="18" charset="0"/>
              </a:rPr>
              <a:t>But if any provide not for his own, and specially for those of his own house, he hath denied the faith, and is worse than an infidel.</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For those of you struggling to find work, don’t get down on yourself. This idea is more about your heart and desire. Being a father who provides covers more than rent and food. As dads, it’s our responsibility to make sure our family’s needs are addressed across the board. Be encouraged and look for ways to give to your family even when it is hard to financially.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17851BC-0A35-5E48-BDF0-ABF7A930DE2F}"/>
              </a:ext>
            </a:extLst>
          </p:cNvPr>
          <p:cNvSpPr>
            <a:spLocks noGrp="1"/>
          </p:cNvSpPr>
          <p:nvPr>
            <p:ph type="sldNum" sz="quarter" idx="12"/>
          </p:nvPr>
        </p:nvSpPr>
        <p:spPr/>
        <p:txBody>
          <a:bodyPr/>
          <a:lstStyle/>
          <a:p>
            <a:fld id="{6ADEFDB5-A256-4618-BB1D-B7CF1AB6B6CF}" type="slidenum">
              <a:rPr lang="en-US" smtClean="0"/>
              <a:t>5</a:t>
            </a:fld>
            <a:endParaRPr lang="en-US"/>
          </a:p>
        </p:txBody>
      </p:sp>
    </p:spTree>
    <p:extLst>
      <p:ext uri="{BB962C8B-B14F-4D97-AF65-F5344CB8AC3E}">
        <p14:creationId xmlns:p14="http://schemas.microsoft.com/office/powerpoint/2010/main" val="1459378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EEE8F-6EC7-885F-83BB-F64E3EFF2D27}"/>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4. Good dads discipline their children</a:t>
            </a:r>
            <a:endParaRPr lang="en-US" dirty="0"/>
          </a:p>
        </p:txBody>
      </p:sp>
      <p:sp>
        <p:nvSpPr>
          <p:cNvPr id="3" name="Content Placeholder 2">
            <a:extLst>
              <a:ext uri="{FF2B5EF4-FFF2-40B4-BE49-F238E27FC236}">
                <a16:creationId xmlns:a16="http://schemas.microsoft.com/office/drawing/2014/main" id="{203F835E-1D2D-59D7-02D1-7538A1AD921A}"/>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Proverbs 13:24</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24 </a:t>
            </a:r>
            <a:r>
              <a:rPr lang="en-US" sz="2400" dirty="0">
                <a:solidFill>
                  <a:srgbClr val="000000"/>
                </a:solidFill>
                <a:effectLst/>
                <a:latin typeface="Times New Roman" panose="02020603050405020304" pitchFamily="18" charset="0"/>
                <a:ea typeface="Times New Roman" panose="02020603050405020304" pitchFamily="18" charset="0"/>
              </a:rPr>
              <a:t>He that </a:t>
            </a:r>
            <a:r>
              <a:rPr lang="en-US" sz="2400" dirty="0" err="1">
                <a:solidFill>
                  <a:srgbClr val="000000"/>
                </a:solidFill>
                <a:effectLst/>
                <a:latin typeface="Times New Roman" panose="02020603050405020304" pitchFamily="18" charset="0"/>
                <a:ea typeface="Times New Roman" panose="02020603050405020304" pitchFamily="18" charset="0"/>
              </a:rPr>
              <a:t>spareth</a:t>
            </a:r>
            <a:r>
              <a:rPr lang="en-US" sz="2400" dirty="0">
                <a:solidFill>
                  <a:srgbClr val="000000"/>
                </a:solidFill>
                <a:effectLst/>
                <a:latin typeface="Times New Roman" panose="02020603050405020304" pitchFamily="18" charset="0"/>
                <a:ea typeface="Times New Roman" panose="02020603050405020304" pitchFamily="18" charset="0"/>
              </a:rPr>
              <a:t> his rod </a:t>
            </a:r>
            <a:r>
              <a:rPr lang="en-US" sz="2400" dirty="0" err="1">
                <a:solidFill>
                  <a:srgbClr val="000000"/>
                </a:solidFill>
                <a:effectLst/>
                <a:latin typeface="Times New Roman" panose="02020603050405020304" pitchFamily="18" charset="0"/>
                <a:ea typeface="Times New Roman" panose="02020603050405020304" pitchFamily="18" charset="0"/>
              </a:rPr>
              <a:t>hateth</a:t>
            </a:r>
            <a:r>
              <a:rPr lang="en-US" sz="2400" dirty="0">
                <a:solidFill>
                  <a:srgbClr val="000000"/>
                </a:solidFill>
                <a:effectLst/>
                <a:latin typeface="Times New Roman" panose="02020603050405020304" pitchFamily="18" charset="0"/>
                <a:ea typeface="Times New Roman" panose="02020603050405020304" pitchFamily="18" charset="0"/>
              </a:rPr>
              <a:t> his son: but he that loveth him </a:t>
            </a:r>
            <a:r>
              <a:rPr lang="en-US" sz="2400" dirty="0" err="1">
                <a:solidFill>
                  <a:srgbClr val="000000"/>
                </a:solidFill>
                <a:effectLst/>
                <a:latin typeface="Times New Roman" panose="02020603050405020304" pitchFamily="18" charset="0"/>
                <a:ea typeface="Times New Roman" panose="02020603050405020304" pitchFamily="18" charset="0"/>
              </a:rPr>
              <a:t>chasteneth</a:t>
            </a:r>
            <a:r>
              <a:rPr lang="en-US" sz="2400" dirty="0">
                <a:solidFill>
                  <a:srgbClr val="000000"/>
                </a:solidFill>
                <a:effectLst/>
                <a:latin typeface="Times New Roman" panose="02020603050405020304" pitchFamily="18" charset="0"/>
                <a:ea typeface="Times New Roman" panose="02020603050405020304" pitchFamily="18" charset="0"/>
              </a:rPr>
              <a:t> him betimes.</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The one who loves their children, Scripture says, “is careful to discipline them.” This is also about proactive leadership in our homes.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C2751ED-B81C-D1CF-9880-978A2C9047E9}"/>
              </a:ext>
            </a:extLst>
          </p:cNvPr>
          <p:cNvSpPr>
            <a:spLocks noGrp="1"/>
          </p:cNvSpPr>
          <p:nvPr>
            <p:ph type="sldNum" sz="quarter" idx="12"/>
          </p:nvPr>
        </p:nvSpPr>
        <p:spPr/>
        <p:txBody>
          <a:bodyPr/>
          <a:lstStyle/>
          <a:p>
            <a:fld id="{6ADEFDB5-A256-4618-BB1D-B7CF1AB6B6CF}" type="slidenum">
              <a:rPr lang="en-US" smtClean="0"/>
              <a:t>6</a:t>
            </a:fld>
            <a:endParaRPr lang="en-US"/>
          </a:p>
        </p:txBody>
      </p:sp>
    </p:spTree>
    <p:extLst>
      <p:ext uri="{BB962C8B-B14F-4D97-AF65-F5344CB8AC3E}">
        <p14:creationId xmlns:p14="http://schemas.microsoft.com/office/powerpoint/2010/main" val="404269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2F617-AB47-1564-B911-F15C7D808839}"/>
              </a:ext>
            </a:extLst>
          </p:cNvPr>
          <p:cNvSpPr>
            <a:spLocks noGrp="1"/>
          </p:cNvSpPr>
          <p:nvPr>
            <p:ph type="title"/>
          </p:nvPr>
        </p:nvSpPr>
        <p:spPr/>
        <p:txBody>
          <a:bodyPr>
            <a:normAutofit/>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5. Dads spend time with their children, and it’s not empty time</a:t>
            </a:r>
            <a:endParaRPr lang="en-US" dirty="0"/>
          </a:p>
        </p:txBody>
      </p:sp>
      <p:sp>
        <p:nvSpPr>
          <p:cNvPr id="3" name="Content Placeholder 2">
            <a:extLst>
              <a:ext uri="{FF2B5EF4-FFF2-40B4-BE49-F238E27FC236}">
                <a16:creationId xmlns:a16="http://schemas.microsoft.com/office/drawing/2014/main" id="{C6F19442-3B8C-76D7-A22B-01B27FFAF88B}"/>
              </a:ext>
            </a:extLst>
          </p:cNvPr>
          <p:cNvSpPr>
            <a:spLocks noGrp="1"/>
          </p:cNvSpPr>
          <p:nvPr>
            <p:ph idx="1"/>
          </p:nvPr>
        </p:nvSpPr>
        <p:spPr>
          <a:xfrm>
            <a:off x="556181" y="1611984"/>
            <a:ext cx="11001081" cy="4564979"/>
          </a:xfrm>
        </p:spPr>
        <p:txBody>
          <a:bodyPr>
            <a:no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Deuteronomy 6:6-9</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6 </a:t>
            </a:r>
            <a:r>
              <a:rPr lang="en-US" sz="2400" dirty="0">
                <a:solidFill>
                  <a:srgbClr val="000000"/>
                </a:solidFill>
                <a:effectLst/>
                <a:latin typeface="Times New Roman" panose="02020603050405020304" pitchFamily="18" charset="0"/>
                <a:ea typeface="Times New Roman" panose="02020603050405020304" pitchFamily="18" charset="0"/>
              </a:rPr>
              <a:t>And these words, which I command thee this day, shall be in thine heart:</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7 </a:t>
            </a:r>
            <a:r>
              <a:rPr lang="en-US" sz="2400" dirty="0">
                <a:solidFill>
                  <a:srgbClr val="000000"/>
                </a:solidFill>
                <a:effectLst/>
                <a:latin typeface="Times New Roman" panose="02020603050405020304" pitchFamily="18" charset="0"/>
                <a:ea typeface="Times New Roman" panose="02020603050405020304" pitchFamily="18" charset="0"/>
              </a:rPr>
              <a:t>And thou shalt teach them diligently unto thy children, and shalt talk of them when thou </a:t>
            </a:r>
            <a:r>
              <a:rPr lang="en-US" sz="2400" dirty="0" err="1">
                <a:solidFill>
                  <a:srgbClr val="000000"/>
                </a:solidFill>
                <a:effectLst/>
                <a:latin typeface="Times New Roman" panose="02020603050405020304" pitchFamily="18" charset="0"/>
                <a:ea typeface="Times New Roman" panose="02020603050405020304" pitchFamily="18" charset="0"/>
              </a:rPr>
              <a:t>sittest</a:t>
            </a:r>
            <a:r>
              <a:rPr lang="en-US" sz="2400" dirty="0">
                <a:solidFill>
                  <a:srgbClr val="000000"/>
                </a:solidFill>
                <a:effectLst/>
                <a:latin typeface="Times New Roman" panose="02020603050405020304" pitchFamily="18" charset="0"/>
                <a:ea typeface="Times New Roman" panose="02020603050405020304" pitchFamily="18" charset="0"/>
              </a:rPr>
              <a:t> in thine house, and when thou </a:t>
            </a:r>
            <a:r>
              <a:rPr lang="en-US" sz="2400" dirty="0" err="1">
                <a:solidFill>
                  <a:srgbClr val="000000"/>
                </a:solidFill>
                <a:effectLst/>
                <a:latin typeface="Times New Roman" panose="02020603050405020304" pitchFamily="18" charset="0"/>
                <a:ea typeface="Times New Roman" panose="02020603050405020304" pitchFamily="18" charset="0"/>
              </a:rPr>
              <a:t>walkest</a:t>
            </a:r>
            <a:r>
              <a:rPr lang="en-US" sz="2400" dirty="0">
                <a:solidFill>
                  <a:srgbClr val="000000"/>
                </a:solidFill>
                <a:effectLst/>
                <a:latin typeface="Times New Roman" panose="02020603050405020304" pitchFamily="18" charset="0"/>
                <a:ea typeface="Times New Roman" panose="02020603050405020304" pitchFamily="18" charset="0"/>
              </a:rPr>
              <a:t> by the way, and when thou </a:t>
            </a:r>
            <a:r>
              <a:rPr lang="en-US" sz="2400" dirty="0" err="1">
                <a:solidFill>
                  <a:srgbClr val="000000"/>
                </a:solidFill>
                <a:effectLst/>
                <a:latin typeface="Times New Roman" panose="02020603050405020304" pitchFamily="18" charset="0"/>
                <a:ea typeface="Times New Roman" panose="02020603050405020304" pitchFamily="18" charset="0"/>
              </a:rPr>
              <a:t>liest</a:t>
            </a:r>
            <a:r>
              <a:rPr lang="en-US" sz="2400" dirty="0">
                <a:solidFill>
                  <a:srgbClr val="000000"/>
                </a:solidFill>
                <a:effectLst/>
                <a:latin typeface="Times New Roman" panose="02020603050405020304" pitchFamily="18" charset="0"/>
                <a:ea typeface="Times New Roman" panose="02020603050405020304" pitchFamily="18" charset="0"/>
              </a:rPr>
              <a:t> down, and when thou </a:t>
            </a:r>
            <a:r>
              <a:rPr lang="en-US" sz="2400" dirty="0" err="1">
                <a:solidFill>
                  <a:srgbClr val="000000"/>
                </a:solidFill>
                <a:effectLst/>
                <a:latin typeface="Times New Roman" panose="02020603050405020304" pitchFamily="18" charset="0"/>
                <a:ea typeface="Times New Roman" panose="02020603050405020304" pitchFamily="18" charset="0"/>
              </a:rPr>
              <a:t>risest</a:t>
            </a:r>
            <a:r>
              <a:rPr lang="en-US" sz="2400" dirty="0">
                <a:solidFill>
                  <a:srgbClr val="000000"/>
                </a:solidFill>
                <a:effectLst/>
                <a:latin typeface="Times New Roman" panose="02020603050405020304" pitchFamily="18" charset="0"/>
                <a:ea typeface="Times New Roman" panose="02020603050405020304" pitchFamily="18" charset="0"/>
              </a:rPr>
              <a:t> up.</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8 </a:t>
            </a:r>
            <a:r>
              <a:rPr lang="en-US" sz="2400" dirty="0">
                <a:solidFill>
                  <a:srgbClr val="000000"/>
                </a:solidFill>
                <a:effectLst/>
                <a:latin typeface="Times New Roman" panose="02020603050405020304" pitchFamily="18" charset="0"/>
                <a:ea typeface="Times New Roman" panose="02020603050405020304" pitchFamily="18" charset="0"/>
              </a:rPr>
              <a:t>And thou shalt bind them for a sign upon thine hand, and they shall be as frontlets between thine eyes.</a:t>
            </a:r>
            <a:endParaRPr lang="en-US" sz="2400"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9 </a:t>
            </a:r>
            <a:r>
              <a:rPr lang="en-US" sz="2400" dirty="0">
                <a:solidFill>
                  <a:srgbClr val="000000"/>
                </a:solidFill>
                <a:effectLst/>
                <a:latin typeface="Times New Roman" panose="02020603050405020304" pitchFamily="18" charset="0"/>
                <a:ea typeface="Times New Roman" panose="02020603050405020304" pitchFamily="18" charset="0"/>
              </a:rPr>
              <a:t>And thou shalt write them upon the posts of thy house, and on thy gates.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Scriptures are clear that dads must engage their children in the kind of deep, heart-to-heart conversations that impart more than facts, but teach wisdom. Schedule some regular “conversational walks” with your children, one on one. Family time that counts.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A4C8463-D20B-A5D0-4E96-DE84E2D89CAA}"/>
              </a:ext>
            </a:extLst>
          </p:cNvPr>
          <p:cNvSpPr>
            <a:spLocks noGrp="1"/>
          </p:cNvSpPr>
          <p:nvPr>
            <p:ph type="sldNum" sz="quarter" idx="12"/>
          </p:nvPr>
        </p:nvSpPr>
        <p:spPr/>
        <p:txBody>
          <a:bodyPr/>
          <a:lstStyle/>
          <a:p>
            <a:fld id="{6ADEFDB5-A256-4618-BB1D-B7CF1AB6B6CF}" type="slidenum">
              <a:rPr lang="en-US" smtClean="0"/>
              <a:t>7</a:t>
            </a:fld>
            <a:endParaRPr lang="en-US"/>
          </a:p>
        </p:txBody>
      </p:sp>
    </p:spTree>
    <p:extLst>
      <p:ext uri="{BB962C8B-B14F-4D97-AF65-F5344CB8AC3E}">
        <p14:creationId xmlns:p14="http://schemas.microsoft.com/office/powerpoint/2010/main" val="2198178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DD907-2970-9447-B533-87295A21F04B}"/>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6. Compassion is a “dad” characteristic</a:t>
            </a:r>
            <a:endParaRPr lang="en-US" dirty="0"/>
          </a:p>
        </p:txBody>
      </p:sp>
      <p:sp>
        <p:nvSpPr>
          <p:cNvPr id="3" name="Content Placeholder 2">
            <a:extLst>
              <a:ext uri="{FF2B5EF4-FFF2-40B4-BE49-F238E27FC236}">
                <a16:creationId xmlns:a16="http://schemas.microsoft.com/office/drawing/2014/main" id="{3C45F9E7-E79C-8126-E2AB-D2F992C352BD}"/>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Psalm 103:13</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13 </a:t>
            </a:r>
            <a:r>
              <a:rPr lang="en-US" sz="2400" dirty="0">
                <a:solidFill>
                  <a:srgbClr val="000000"/>
                </a:solidFill>
                <a:effectLst/>
                <a:latin typeface="Times New Roman" panose="02020603050405020304" pitchFamily="18" charset="0"/>
                <a:ea typeface="Times New Roman" panose="02020603050405020304" pitchFamily="18" charset="0"/>
              </a:rPr>
              <a:t>Like as a father </a:t>
            </a:r>
            <a:r>
              <a:rPr lang="en-US" sz="2400" dirty="0" err="1">
                <a:solidFill>
                  <a:srgbClr val="000000"/>
                </a:solidFill>
                <a:effectLst/>
                <a:latin typeface="Times New Roman" panose="02020603050405020304" pitchFamily="18" charset="0"/>
                <a:ea typeface="Times New Roman" panose="02020603050405020304" pitchFamily="18" charset="0"/>
              </a:rPr>
              <a:t>pitieth</a:t>
            </a:r>
            <a:r>
              <a:rPr lang="en-US" sz="2400" dirty="0">
                <a:solidFill>
                  <a:srgbClr val="000000"/>
                </a:solidFill>
                <a:effectLst/>
                <a:latin typeface="Times New Roman" panose="02020603050405020304" pitchFamily="18" charset="0"/>
                <a:ea typeface="Times New Roman" panose="02020603050405020304" pitchFamily="18" charset="0"/>
              </a:rPr>
              <a:t> his children, so the </a:t>
            </a:r>
            <a:r>
              <a:rPr lang="en-US" sz="2400" cap="small" dirty="0">
                <a:solidFill>
                  <a:srgbClr val="000000"/>
                </a:solidFill>
                <a:effectLst/>
                <a:latin typeface="Times New Roman" panose="02020603050405020304" pitchFamily="18" charset="0"/>
                <a:ea typeface="Times New Roman" panose="02020603050405020304" pitchFamily="18" charset="0"/>
              </a:rPr>
              <a:t>Lord</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pitieth</a:t>
            </a:r>
            <a:r>
              <a:rPr lang="en-US" sz="2400" dirty="0">
                <a:solidFill>
                  <a:srgbClr val="000000"/>
                </a:solidFill>
                <a:effectLst/>
                <a:latin typeface="Times New Roman" panose="02020603050405020304" pitchFamily="18" charset="0"/>
                <a:ea typeface="Times New Roman" panose="02020603050405020304" pitchFamily="18" charset="0"/>
              </a:rPr>
              <a:t> them that fear him.</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 father has compassion for his children. </a:t>
            </a:r>
            <a:endParaRPr lang="en-US" sz="2400" dirty="0"/>
          </a:p>
        </p:txBody>
      </p:sp>
      <p:sp>
        <p:nvSpPr>
          <p:cNvPr id="4" name="Slide Number Placeholder 3">
            <a:extLst>
              <a:ext uri="{FF2B5EF4-FFF2-40B4-BE49-F238E27FC236}">
                <a16:creationId xmlns:a16="http://schemas.microsoft.com/office/drawing/2014/main" id="{E2C32299-94A5-0334-6677-1D96A8B535FB}"/>
              </a:ext>
            </a:extLst>
          </p:cNvPr>
          <p:cNvSpPr>
            <a:spLocks noGrp="1"/>
          </p:cNvSpPr>
          <p:nvPr>
            <p:ph type="sldNum" sz="quarter" idx="12"/>
          </p:nvPr>
        </p:nvSpPr>
        <p:spPr/>
        <p:txBody>
          <a:bodyPr/>
          <a:lstStyle/>
          <a:p>
            <a:fld id="{6ADEFDB5-A256-4618-BB1D-B7CF1AB6B6CF}" type="slidenum">
              <a:rPr lang="en-US" smtClean="0"/>
              <a:t>8</a:t>
            </a:fld>
            <a:endParaRPr lang="en-US"/>
          </a:p>
        </p:txBody>
      </p:sp>
    </p:spTree>
    <p:extLst>
      <p:ext uri="{BB962C8B-B14F-4D97-AF65-F5344CB8AC3E}">
        <p14:creationId xmlns:p14="http://schemas.microsoft.com/office/powerpoint/2010/main" val="2056108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81A68-34D6-0570-6A69-8C8E1F362994}"/>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7. “Put your money where your mouth is”</a:t>
            </a:r>
            <a:endParaRPr lang="en-US" dirty="0"/>
          </a:p>
        </p:txBody>
      </p:sp>
      <p:sp>
        <p:nvSpPr>
          <p:cNvPr id="3" name="Content Placeholder 2">
            <a:extLst>
              <a:ext uri="{FF2B5EF4-FFF2-40B4-BE49-F238E27FC236}">
                <a16:creationId xmlns:a16="http://schemas.microsoft.com/office/drawing/2014/main" id="{42E06C40-21EB-FF89-8157-981FDF1061BD}"/>
              </a:ext>
            </a:extLst>
          </p:cNvPr>
          <p:cNvSpPr>
            <a:spLocks noGrp="1"/>
          </p:cNvSpPr>
          <p:nvPr>
            <p:ph idx="1"/>
          </p:nvPr>
        </p:nvSpPr>
        <p:spPr/>
        <p:txBody>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James 1:22</a:t>
            </a:r>
            <a:endParaRPr lang="en-US" sz="2400" b="1" dirty="0">
              <a:effectLst/>
              <a:latin typeface="Times New Roman" panose="02020603050405020304" pitchFamily="18" charset="0"/>
              <a:ea typeface="Times New Roman" panose="02020603050405020304" pitchFamily="18" charset="0"/>
            </a:endParaRPr>
          </a:p>
          <a:p>
            <a:pPr marL="0" marR="0">
              <a:lnSpc>
                <a:spcPts val="2040"/>
              </a:lnSpc>
            </a:pPr>
            <a:r>
              <a:rPr lang="en-US" sz="2400" b="1" baseline="30000" dirty="0">
                <a:solidFill>
                  <a:srgbClr val="000000"/>
                </a:solidFill>
                <a:effectLst/>
                <a:latin typeface="Times New Roman" panose="02020603050405020304" pitchFamily="18" charset="0"/>
                <a:ea typeface="Times New Roman" panose="02020603050405020304" pitchFamily="18" charset="0"/>
              </a:rPr>
              <a:t>22 </a:t>
            </a:r>
            <a:r>
              <a:rPr lang="en-US" sz="2400" dirty="0">
                <a:solidFill>
                  <a:srgbClr val="000000"/>
                </a:solidFill>
                <a:effectLst/>
                <a:latin typeface="Times New Roman" panose="02020603050405020304" pitchFamily="18" charset="0"/>
                <a:ea typeface="Times New Roman" panose="02020603050405020304" pitchFamily="18" charset="0"/>
              </a:rPr>
              <a:t>But be ye doers of the word, and not hearers only, deceiving your own selves.</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Well, not in those exact words. But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James 1:22</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instructs us to not only be “hearers” of God’s word but “doers” also.</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3084D0E2-AC5E-0861-D154-822639D4D1D1}"/>
              </a:ext>
            </a:extLst>
          </p:cNvPr>
          <p:cNvSpPr>
            <a:spLocks noGrp="1"/>
          </p:cNvSpPr>
          <p:nvPr>
            <p:ph type="sldNum" sz="quarter" idx="12"/>
          </p:nvPr>
        </p:nvSpPr>
        <p:spPr/>
        <p:txBody>
          <a:bodyPr/>
          <a:lstStyle/>
          <a:p>
            <a:fld id="{6ADEFDB5-A256-4618-BB1D-B7CF1AB6B6CF}" type="slidenum">
              <a:rPr lang="en-US" smtClean="0"/>
              <a:t>9</a:t>
            </a:fld>
            <a:endParaRPr lang="en-US"/>
          </a:p>
        </p:txBody>
      </p:sp>
    </p:spTree>
    <p:extLst>
      <p:ext uri="{BB962C8B-B14F-4D97-AF65-F5344CB8AC3E}">
        <p14:creationId xmlns:p14="http://schemas.microsoft.com/office/powerpoint/2010/main" val="3558051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1176</TotalTime>
  <Words>2383</Words>
  <Application>Microsoft Office PowerPoint</Application>
  <PresentationFormat>Widescreen</PresentationFormat>
  <Paragraphs>138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Times New Roman</vt:lpstr>
      <vt:lpstr>Office Theme</vt:lpstr>
      <vt:lpstr>Father’s Day</vt:lpstr>
      <vt:lpstr>10 Things Scripture Says about Being a father</vt:lpstr>
      <vt:lpstr>1. Be your child’s “First Teacher”</vt:lpstr>
      <vt:lpstr>2. Dads need to exemplify a good life</vt:lpstr>
      <vt:lpstr>3. Provide for your family</vt:lpstr>
      <vt:lpstr>4. Good dads discipline their children</vt:lpstr>
      <vt:lpstr>5. Dads spend time with their children, and it’s not empty time</vt:lpstr>
      <vt:lpstr>6. Compassion is a “dad” characteristic</vt:lpstr>
      <vt:lpstr>7. “Put your money where your mouth is”</vt:lpstr>
      <vt:lpstr>8. Don’t provoke your children</vt:lpstr>
      <vt:lpstr>9. Dads never give up on their kids</vt:lpstr>
      <vt:lpstr>10. Dads pray for their children</vt:lpstr>
      <vt:lpstr>Fathers of the Bible</vt:lpstr>
      <vt:lpstr>Adam—The First Man</vt:lpstr>
      <vt:lpstr>Noah—A Righteous Man</vt:lpstr>
      <vt:lpstr>Abraham—Father of the Jewish Nation</vt:lpstr>
      <vt:lpstr>Isaac—Son of Abraham</vt:lpstr>
      <vt:lpstr>Jacob—Father of the 12 Tribes of Israel</vt:lpstr>
      <vt:lpstr>Moses—Giver of the Law</vt:lpstr>
      <vt:lpstr>Joseph—Earthly Father of Jesus</vt:lpstr>
      <vt:lpstr>Paul and Timothy </vt:lpstr>
      <vt:lpstr>God and Jesus.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Titus</dc:title>
  <dc:creator>Jerry Jazbec</dc:creator>
  <cp:lastModifiedBy>Jerry Jazbec</cp:lastModifiedBy>
  <cp:revision>20</cp:revision>
  <cp:lastPrinted>2024-06-09T14:11:15Z</cp:lastPrinted>
  <dcterms:created xsi:type="dcterms:W3CDTF">2024-04-21T04:41:04Z</dcterms:created>
  <dcterms:modified xsi:type="dcterms:W3CDTF">2024-06-13T16:42:35Z</dcterms:modified>
</cp:coreProperties>
</file>