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8" r:id="rId1"/>
  </p:sldMasterIdLst>
  <p:notesMasterIdLst>
    <p:notesMasterId r:id="rId14"/>
  </p:notes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Lst>
  <p:sldSz cx="9144000" cy="5143500" type="screen16x9"/>
  <p:notesSz cx="6858000" cy="9144000"/>
  <p:embeddedFontLst>
    <p:embeddedFont>
      <p:font typeface="Georgia" panose="02040502050405020303" pitchFamily="18"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592">
          <p15:clr>
            <a:srgbClr val="A4A3A4"/>
          </p15:clr>
        </p15:guide>
        <p15:guide id="3" orient="horz" pos="2376">
          <p15:clr>
            <a:srgbClr val="9AA0A6"/>
          </p15:clr>
        </p15:guide>
        <p15:guide id="4" orient="horz" pos="216">
          <p15:clr>
            <a:srgbClr val="9AA0A6"/>
          </p15:clr>
        </p15:guide>
        <p15:guide id="5" pos="144">
          <p15:clr>
            <a:srgbClr val="9AA0A6"/>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2" roundtripDataSignature="AMtx7mgUZ5KWeKhazOB3E4Ti3fdyPrVT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592"/>
        <p:guide orient="horz" pos="2376"/>
        <p:guide orient="horz" pos="216"/>
        <p:guide pos="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9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92"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2.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95" Type="http://schemas.openxmlformats.org/officeDocument/2006/relationships/theme" Target="theme/theme1.xml"/><Relationship Id="rId10" Type="http://schemas.openxmlformats.org/officeDocument/2006/relationships/slide" Target="slides/slide9.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f4df190f4b_2_2: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3f4df190f4b_2_2: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g3f4df190f4b_2_2: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f4df190f4b_2_113: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3f4df190f4b_2_113: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g3f4df190f4b_2_113: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f4df190f4b_2_122: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3f4df190f4b_2_122: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g3f4df190f4b_2_122: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f4df190f4b_2_130: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g3f4df190f4b_2_130: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g3f4df190f4b_2_130: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4df190f4b_2_13: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3f4df190f4b_2_13: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g3f4df190f4b_2_13: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f4df190f4b_2_22: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3f4df190f4b_2_22: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g3f4df190f4b_2_22: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f4df190f4b_2_34: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3f4df190f4b_2_34: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g3f4df190f4b_2_34: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f4df190f4b_2_43: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f4df190f4b_2_43: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g3f4df190f4b_2_43: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f4df190f4b_2_52: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3f4df190f4b_2_52: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g3f4df190f4b_2_52: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f4df190f4b_2_66: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3f4df190f4b_2_66: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g3f4df190f4b_2_66: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4df190f4b_2_89: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g3f4df190f4b_2_89: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g3f4df190f4b_2_89: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f4df190f4b_2_105:notes"/>
          <p:cNvSpPr>
            <a:spLocks noGrp="1" noRot="1" noChangeAspect="1"/>
          </p:cNvSpPr>
          <p:nvPr>
            <p:ph type="sldImg" idx="2"/>
          </p:nvPr>
        </p:nvSpPr>
        <p:spPr>
          <a:xfrm>
            <a:off x="685800" y="857250"/>
            <a:ext cx="54864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3f4df190f4b_2_105:notes"/>
          <p:cNvSpPr txBox="1">
            <a:spLocks noGrp="1"/>
          </p:cNvSpPr>
          <p:nvPr>
            <p:ph type="body" idx="1"/>
          </p:nvPr>
        </p:nvSpPr>
        <p:spPr>
          <a:xfrm>
            <a:off x="685800" y="3300413"/>
            <a:ext cx="54864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g3f4df190f4b_2_105:notes"/>
          <p:cNvSpPr txBox="1">
            <a:spLocks noGrp="1"/>
          </p:cNvSpPr>
          <p:nvPr>
            <p:ph type="sldNum" idx="12"/>
          </p:nvPr>
        </p:nvSpPr>
        <p:spPr>
          <a:xfrm>
            <a:off x="3884613" y="6513910"/>
            <a:ext cx="2971800" cy="344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23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23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0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435"/>
        <p:cNvGrpSpPr/>
        <p:nvPr/>
      </p:nvGrpSpPr>
      <p:grpSpPr>
        <a:xfrm>
          <a:off x="0" y="0"/>
          <a:ext cx="0" cy="0"/>
          <a:chOff x="0" y="0"/>
          <a:chExt cx="0" cy="0"/>
        </a:xfrm>
      </p:grpSpPr>
      <p:pic>
        <p:nvPicPr>
          <p:cNvPr id="436" name="Google Shape;436;g3f4df190f4b_2_2" descr="/home/claude/reign/crown_gold.png"/>
          <p:cNvPicPr preferRelativeResize="0"/>
          <p:nvPr/>
        </p:nvPicPr>
        <p:blipFill rotWithShape="1">
          <a:blip r:embed="rId3">
            <a:alphaModFix/>
          </a:blip>
          <a:srcRect/>
          <a:stretch/>
        </p:blipFill>
        <p:spPr>
          <a:xfrm>
            <a:off x="4194696" y="480060"/>
            <a:ext cx="754380" cy="754380"/>
          </a:xfrm>
          <a:prstGeom prst="rect">
            <a:avLst/>
          </a:prstGeom>
          <a:noFill/>
          <a:ln>
            <a:noFill/>
          </a:ln>
        </p:spPr>
      </p:pic>
      <p:sp>
        <p:nvSpPr>
          <p:cNvPr id="437" name="Google Shape;437;g3f4df190f4b_2_2"/>
          <p:cNvSpPr/>
          <p:nvPr/>
        </p:nvSpPr>
        <p:spPr>
          <a:xfrm>
            <a:off x="0" y="1405890"/>
            <a:ext cx="9143771" cy="27432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A9822C"/>
              </a:buClr>
              <a:buSzPts val="1100"/>
              <a:buFont typeface="Georgia"/>
              <a:buNone/>
            </a:pPr>
            <a:r>
              <a:rPr lang="en" sz="1100" b="1" i="0" u="none" strike="noStrike" cap="none">
                <a:solidFill>
                  <a:srgbClr val="A9822C"/>
                </a:solidFill>
                <a:latin typeface="Georgia"/>
                <a:ea typeface="Georgia"/>
                <a:cs typeface="Georgia"/>
                <a:sym typeface="Georgia"/>
              </a:rPr>
              <a:t>WHERE ARE WE IN TIME  •  PART FIVE</a:t>
            </a:r>
            <a:endParaRPr sz="1100" b="0" i="0" u="none" strike="noStrike" cap="none">
              <a:solidFill>
                <a:schemeClr val="dk1"/>
              </a:solidFill>
              <a:latin typeface="Calibri"/>
              <a:ea typeface="Calibri"/>
              <a:cs typeface="Calibri"/>
              <a:sym typeface="Calibri"/>
            </a:endParaRPr>
          </a:p>
        </p:txBody>
      </p:sp>
      <p:sp>
        <p:nvSpPr>
          <p:cNvPr id="438" name="Google Shape;438;g3f4df190f4b_2_2"/>
          <p:cNvSpPr/>
          <p:nvPr/>
        </p:nvSpPr>
        <p:spPr>
          <a:xfrm>
            <a:off x="342900" y="1748790"/>
            <a:ext cx="8457971" cy="89154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3600"/>
              <a:buFont typeface="Georgia"/>
              <a:buNone/>
            </a:pPr>
            <a:r>
              <a:rPr lang="en" sz="3600" b="1" i="0" u="none" strike="noStrike" cap="none">
                <a:solidFill>
                  <a:srgbClr val="FFFFFF"/>
                </a:solidFill>
                <a:latin typeface="Georgia"/>
                <a:ea typeface="Georgia"/>
                <a:cs typeface="Georgia"/>
                <a:sym typeface="Georgia"/>
              </a:rPr>
              <a:t>The Reign of Christ</a:t>
            </a:r>
            <a:endParaRPr sz="3600" b="0" i="0" u="none" strike="noStrike" cap="none">
              <a:solidFill>
                <a:schemeClr val="dk1"/>
              </a:solidFill>
              <a:latin typeface="Calibri"/>
              <a:ea typeface="Calibri"/>
              <a:cs typeface="Calibri"/>
              <a:sym typeface="Calibri"/>
            </a:endParaRPr>
          </a:p>
        </p:txBody>
      </p:sp>
      <p:sp>
        <p:nvSpPr>
          <p:cNvPr id="439" name="Google Shape;439;g3f4df190f4b_2_2"/>
          <p:cNvSpPr/>
          <p:nvPr/>
        </p:nvSpPr>
        <p:spPr>
          <a:xfrm>
            <a:off x="342900" y="2571750"/>
            <a:ext cx="8457971" cy="41148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D9C48A"/>
              </a:buClr>
              <a:buSzPts val="1700"/>
              <a:buFont typeface="Georgia"/>
              <a:buNone/>
            </a:pPr>
            <a:r>
              <a:rPr lang="en" sz="1700" b="0" i="1" u="none" strike="noStrike" cap="none">
                <a:solidFill>
                  <a:srgbClr val="D9C48A"/>
                </a:solidFill>
                <a:latin typeface="Georgia"/>
                <a:ea typeface="Georgia"/>
                <a:cs typeface="Georgia"/>
                <a:sym typeface="Georgia"/>
              </a:rPr>
              <a:t>The Kingdom That Will Never End</a:t>
            </a:r>
            <a:endParaRPr sz="1700" b="0" i="0" u="none" strike="noStrike" cap="none">
              <a:solidFill>
                <a:schemeClr val="dk1"/>
              </a:solidFill>
              <a:latin typeface="Calibri"/>
              <a:ea typeface="Calibri"/>
              <a:cs typeface="Calibri"/>
              <a:sym typeface="Calibri"/>
            </a:endParaRPr>
          </a:p>
        </p:txBody>
      </p:sp>
      <p:cxnSp>
        <p:nvCxnSpPr>
          <p:cNvPr id="440" name="Google Shape;440;g3f4df190f4b_2_2"/>
          <p:cNvCxnSpPr/>
          <p:nvPr/>
        </p:nvCxnSpPr>
        <p:spPr>
          <a:xfrm>
            <a:off x="3748926" y="3120390"/>
            <a:ext cx="1645920" cy="0"/>
          </a:xfrm>
          <a:prstGeom prst="straightConnector1">
            <a:avLst/>
          </a:prstGeom>
          <a:noFill/>
          <a:ln w="15875" cap="flat" cmpd="sng">
            <a:solidFill>
              <a:srgbClr val="A9822C"/>
            </a:solidFill>
            <a:prstDash val="solid"/>
            <a:round/>
            <a:headEnd type="none" w="sm" len="sm"/>
            <a:tailEnd type="none" w="sm" len="sm"/>
          </a:ln>
        </p:spPr>
      </p:cxnSp>
      <p:sp>
        <p:nvSpPr>
          <p:cNvPr id="441" name="Google Shape;441;g3f4df190f4b_2_2"/>
          <p:cNvSpPr/>
          <p:nvPr/>
        </p:nvSpPr>
        <p:spPr>
          <a:xfrm>
            <a:off x="0" y="3257550"/>
            <a:ext cx="9143771"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7F2E7"/>
              </a:buClr>
              <a:buSzPts val="1500"/>
              <a:buFont typeface="Georgia"/>
              <a:buNone/>
            </a:pPr>
            <a:r>
              <a:rPr lang="en" sz="1500" b="0" i="1" u="none" strike="noStrike" cap="none">
                <a:solidFill>
                  <a:srgbClr val="F7F2E7"/>
                </a:solidFill>
                <a:latin typeface="Georgia"/>
                <a:ea typeface="Georgia"/>
                <a:cs typeface="Georgia"/>
                <a:sym typeface="Georgia"/>
              </a:rPr>
              <a:t>Luke 1:32–33</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554"/>
        <p:cNvGrpSpPr/>
        <p:nvPr/>
      </p:nvGrpSpPr>
      <p:grpSpPr>
        <a:xfrm>
          <a:off x="0" y="0"/>
          <a:ext cx="0" cy="0"/>
          <a:chOff x="0" y="0"/>
          <a:chExt cx="0" cy="0"/>
        </a:xfrm>
      </p:grpSpPr>
      <p:sp>
        <p:nvSpPr>
          <p:cNvPr id="555" name="Google Shape;555;g3f4df190f4b_2_113"/>
          <p:cNvSpPr/>
          <p:nvPr/>
        </p:nvSpPr>
        <p:spPr>
          <a:xfrm>
            <a:off x="377190" y="377190"/>
            <a:ext cx="8389391" cy="4389120"/>
          </a:xfrm>
          <a:prstGeom prst="rect">
            <a:avLst/>
          </a:prstGeom>
          <a:solidFill>
            <a:srgbClr val="FFFFFF"/>
          </a:solidFill>
          <a:ln w="19050" cap="flat" cmpd="sng">
            <a:solidFill>
              <a:srgbClr val="A9822C"/>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56" name="Google Shape;556;g3f4df190f4b_2_113"/>
          <p:cNvSpPr/>
          <p:nvPr/>
        </p:nvSpPr>
        <p:spPr>
          <a:xfrm>
            <a:off x="377190" y="377190"/>
            <a:ext cx="82296" cy="4389120"/>
          </a:xfrm>
          <a:prstGeom prst="rect">
            <a:avLst/>
          </a:pr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57" name="Google Shape;557;g3f4df190f4b_2_113"/>
          <p:cNvSpPr/>
          <p:nvPr/>
        </p:nvSpPr>
        <p:spPr>
          <a:xfrm>
            <a:off x="754380" y="685800"/>
            <a:ext cx="7635011" cy="37719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400"/>
              <a:buFont typeface="Georgia"/>
              <a:buNone/>
            </a:pPr>
            <a:r>
              <a:rPr lang="en" sz="1400" b="1" i="0" u="none" strike="noStrike" cap="none">
                <a:solidFill>
                  <a:srgbClr val="8A6A20"/>
                </a:solidFill>
                <a:latin typeface="Georgia"/>
                <a:ea typeface="Georgia"/>
                <a:cs typeface="Georgia"/>
                <a:sym typeface="Georgia"/>
              </a:rPr>
              <a:t>1 CORINTHIANS 15:24–25</a:t>
            </a:r>
            <a:endParaRPr sz="1400" b="0" i="0" u="none" strike="noStrike" cap="none">
              <a:solidFill>
                <a:schemeClr val="dk1"/>
              </a:solidFill>
              <a:latin typeface="Calibri"/>
              <a:ea typeface="Calibri"/>
              <a:cs typeface="Calibri"/>
              <a:sym typeface="Calibri"/>
            </a:endParaRPr>
          </a:p>
        </p:txBody>
      </p:sp>
      <p:sp>
        <p:nvSpPr>
          <p:cNvPr id="558" name="Google Shape;558;g3f4df190f4b_2_113"/>
          <p:cNvSpPr/>
          <p:nvPr/>
        </p:nvSpPr>
        <p:spPr>
          <a:xfrm>
            <a:off x="754380" y="1131570"/>
            <a:ext cx="7635011" cy="3154680"/>
          </a:xfrm>
          <a:prstGeom prst="rect">
            <a:avLst/>
          </a:prstGeom>
          <a:noFill/>
          <a:ln>
            <a:noFill/>
          </a:ln>
        </p:spPr>
        <p:txBody>
          <a:bodyPr spcFirstLastPara="1" wrap="square" lIns="68575" tIns="34275" rIns="68575" bIns="34275" anchor="ctr" anchorCtr="0">
            <a:noAutofit/>
          </a:bodyPr>
          <a:lstStyle/>
          <a:p>
            <a:pPr marL="0" marR="0" lvl="0" indent="0" algn="l" rtl="0">
              <a:lnSpc>
                <a:spcPct val="144000"/>
              </a:lnSpc>
              <a:spcBef>
                <a:spcPts val="0"/>
              </a:spcBef>
              <a:spcAft>
                <a:spcPts val="0"/>
              </a:spcAft>
              <a:buClr>
                <a:srgbClr val="16294D"/>
              </a:buClr>
              <a:buSzPts val="1900"/>
              <a:buFont typeface="Georgia"/>
              <a:buNone/>
            </a:pPr>
            <a:r>
              <a:rPr lang="en" sz="1900" b="0" i="1" u="none" strike="noStrike" cap="none">
                <a:solidFill>
                  <a:srgbClr val="16294D"/>
                </a:solidFill>
                <a:latin typeface="Georgia"/>
                <a:ea typeface="Georgia"/>
                <a:cs typeface="Georgia"/>
                <a:sym typeface="Georgia"/>
              </a:rPr>
              <a:t>“Then the end will come, when he hands over the kingdom to God the Father... For he must reign until he has put all his enemies under his feet.”</a:t>
            </a:r>
            <a:endParaRPr sz="1900" b="0" i="0" u="none" strike="noStrike" cap="none">
              <a:solidFill>
                <a:schemeClr val="dk1"/>
              </a:solidFill>
              <a:latin typeface="Calibri"/>
              <a:ea typeface="Calibri"/>
              <a:cs typeface="Calibri"/>
              <a:sym typeface="Calibri"/>
            </a:endParaRPr>
          </a:p>
        </p:txBody>
      </p:sp>
      <p:sp>
        <p:nvSpPr>
          <p:cNvPr id="559" name="Google Shape;559;g3f4df190f4b_2_113"/>
          <p:cNvSpPr/>
          <p:nvPr/>
        </p:nvSpPr>
        <p:spPr>
          <a:xfrm>
            <a:off x="754380" y="4354830"/>
            <a:ext cx="7635011" cy="27432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2E4372"/>
              </a:buClr>
              <a:buSzPts val="1100"/>
              <a:buFont typeface="Georgia"/>
              <a:buNone/>
            </a:pPr>
            <a:r>
              <a:rPr lang="en" sz="1100" b="0" i="0" u="none" strike="noStrike" cap="none">
                <a:solidFill>
                  <a:srgbClr val="2E4372"/>
                </a:solidFill>
                <a:latin typeface="Georgia"/>
                <a:ea typeface="Georgia"/>
                <a:cs typeface="Georgia"/>
                <a:sym typeface="Georgia"/>
              </a:rPr>
              <a:t>NIV</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564"/>
        <p:cNvGrpSpPr/>
        <p:nvPr/>
      </p:nvGrpSpPr>
      <p:grpSpPr>
        <a:xfrm>
          <a:off x="0" y="0"/>
          <a:ext cx="0" cy="0"/>
          <a:chOff x="0" y="0"/>
          <a:chExt cx="0" cy="0"/>
        </a:xfrm>
      </p:grpSpPr>
      <p:pic>
        <p:nvPicPr>
          <p:cNvPr id="565" name="Google Shape;565;g3f4df190f4b_2_122" descr="/home/claude/reign/crown_gold.png"/>
          <p:cNvPicPr preferRelativeResize="0"/>
          <p:nvPr/>
        </p:nvPicPr>
        <p:blipFill rotWithShape="1">
          <a:blip r:embed="rId3">
            <a:alphaModFix/>
          </a:blip>
          <a:srcRect/>
          <a:stretch/>
        </p:blipFill>
        <p:spPr>
          <a:xfrm>
            <a:off x="4263276" y="582930"/>
            <a:ext cx="617220" cy="617220"/>
          </a:xfrm>
          <a:prstGeom prst="rect">
            <a:avLst/>
          </a:prstGeom>
          <a:noFill/>
          <a:ln>
            <a:noFill/>
          </a:ln>
        </p:spPr>
      </p:pic>
      <p:sp>
        <p:nvSpPr>
          <p:cNvPr id="566" name="Google Shape;566;g3f4df190f4b_2_122"/>
          <p:cNvSpPr/>
          <p:nvPr/>
        </p:nvSpPr>
        <p:spPr>
          <a:xfrm>
            <a:off x="685800" y="1440180"/>
            <a:ext cx="7772171" cy="2057400"/>
          </a:xfrm>
          <a:prstGeom prst="rect">
            <a:avLst/>
          </a:prstGeom>
          <a:noFill/>
          <a:ln>
            <a:noFill/>
          </a:ln>
        </p:spPr>
        <p:txBody>
          <a:bodyPr spcFirstLastPara="1" wrap="square" lIns="68575" tIns="34275" rIns="68575" bIns="34275" anchor="ctr" anchorCtr="0">
            <a:noAutofit/>
          </a:bodyPr>
          <a:lstStyle/>
          <a:p>
            <a:pPr marL="0" marR="0" lvl="0" indent="0" algn="ctr" rtl="0">
              <a:lnSpc>
                <a:spcPct val="123529"/>
              </a:lnSpc>
              <a:spcBef>
                <a:spcPts val="0"/>
              </a:spcBef>
              <a:spcAft>
                <a:spcPts val="0"/>
              </a:spcAft>
              <a:buClr>
                <a:srgbClr val="FFFFFF"/>
              </a:buClr>
              <a:buSzPts val="2600"/>
              <a:buFont typeface="Georgia"/>
              <a:buNone/>
            </a:pPr>
            <a:r>
              <a:rPr lang="en" sz="2600" b="1" i="1" u="none" strike="noStrike" cap="none">
                <a:solidFill>
                  <a:srgbClr val="FFFFFF"/>
                </a:solidFill>
                <a:latin typeface="Georgia"/>
                <a:ea typeface="Georgia"/>
                <a:cs typeface="Georgia"/>
                <a:sym typeface="Georgia"/>
              </a:rPr>
              <a:t>“His kingdom will never end.”</a:t>
            </a:r>
            <a:endParaRPr sz="2600" b="0" i="0" u="none" strike="noStrike" cap="none">
              <a:solidFill>
                <a:schemeClr val="dk1"/>
              </a:solidFill>
              <a:latin typeface="Calibri"/>
              <a:ea typeface="Calibri"/>
              <a:cs typeface="Calibri"/>
              <a:sym typeface="Calibri"/>
            </a:endParaRPr>
          </a:p>
        </p:txBody>
      </p:sp>
      <p:cxnSp>
        <p:nvCxnSpPr>
          <p:cNvPr id="567" name="Google Shape;567;g3f4df190f4b_2_122"/>
          <p:cNvCxnSpPr/>
          <p:nvPr/>
        </p:nvCxnSpPr>
        <p:spPr>
          <a:xfrm>
            <a:off x="3886086" y="3669030"/>
            <a:ext cx="1371600" cy="0"/>
          </a:xfrm>
          <a:prstGeom prst="straightConnector1">
            <a:avLst/>
          </a:prstGeom>
          <a:noFill/>
          <a:ln w="12700" cap="flat" cmpd="sng">
            <a:solidFill>
              <a:srgbClr val="A9822C"/>
            </a:solidFill>
            <a:prstDash val="solid"/>
            <a:round/>
            <a:headEnd type="none" w="sm" len="sm"/>
            <a:tailEnd type="none" w="sm" len="sm"/>
          </a:ln>
        </p:spPr>
      </p:cxnSp>
      <p:sp>
        <p:nvSpPr>
          <p:cNvPr id="568" name="Google Shape;568;g3f4df190f4b_2_122"/>
          <p:cNvSpPr/>
          <p:nvPr/>
        </p:nvSpPr>
        <p:spPr>
          <a:xfrm>
            <a:off x="0" y="3806190"/>
            <a:ext cx="9143771"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A9822C"/>
              </a:buClr>
              <a:buSzPts val="1400"/>
              <a:buFont typeface="Georgia"/>
              <a:buNone/>
            </a:pPr>
            <a:r>
              <a:rPr lang="en" sz="1400" b="0" i="1" u="none" strike="noStrike" cap="none">
                <a:solidFill>
                  <a:srgbClr val="A9822C"/>
                </a:solidFill>
                <a:latin typeface="Georgia"/>
                <a:ea typeface="Georgia"/>
                <a:cs typeface="Georgia"/>
                <a:sym typeface="Georgia"/>
              </a:rPr>
              <a:t>Luke 1:33</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573"/>
        <p:cNvGrpSpPr/>
        <p:nvPr/>
      </p:nvGrpSpPr>
      <p:grpSpPr>
        <a:xfrm>
          <a:off x="0" y="0"/>
          <a:ext cx="0" cy="0"/>
          <a:chOff x="0" y="0"/>
          <a:chExt cx="0" cy="0"/>
        </a:xfrm>
      </p:grpSpPr>
      <p:pic>
        <p:nvPicPr>
          <p:cNvPr id="574" name="Google Shape;574;g3f4df190f4b_2_130" descr="/home/claude/reign/crown_gold.png"/>
          <p:cNvPicPr preferRelativeResize="0"/>
          <p:nvPr/>
        </p:nvPicPr>
        <p:blipFill rotWithShape="1">
          <a:blip r:embed="rId3">
            <a:alphaModFix/>
          </a:blip>
          <a:srcRect/>
          <a:stretch/>
        </p:blipFill>
        <p:spPr>
          <a:xfrm>
            <a:off x="4160406" y="411480"/>
            <a:ext cx="822960" cy="822960"/>
          </a:xfrm>
          <a:prstGeom prst="rect">
            <a:avLst/>
          </a:prstGeom>
          <a:noFill/>
          <a:ln>
            <a:noFill/>
          </a:ln>
        </p:spPr>
      </p:pic>
      <p:sp>
        <p:nvSpPr>
          <p:cNvPr id="575" name="Google Shape;575;g3f4df190f4b_2_130"/>
          <p:cNvSpPr/>
          <p:nvPr/>
        </p:nvSpPr>
        <p:spPr>
          <a:xfrm>
            <a:off x="342900" y="1371600"/>
            <a:ext cx="8457971" cy="48006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D9C48A"/>
              </a:buClr>
              <a:buSzPts val="2000"/>
              <a:buFont typeface="Georgia"/>
              <a:buNone/>
            </a:pPr>
            <a:r>
              <a:rPr lang="en" sz="2000" b="0" i="1" u="none" strike="noStrike" cap="none">
                <a:solidFill>
                  <a:srgbClr val="D9C48A"/>
                </a:solidFill>
                <a:latin typeface="Georgia"/>
                <a:ea typeface="Georgia"/>
                <a:cs typeface="Georgia"/>
                <a:sym typeface="Georgia"/>
              </a:rPr>
              <a:t>Where Are We In Time?</a:t>
            </a:r>
            <a:endParaRPr sz="2000" b="0" i="0" u="none" strike="noStrike" cap="none">
              <a:solidFill>
                <a:schemeClr val="dk1"/>
              </a:solidFill>
              <a:latin typeface="Calibri"/>
              <a:ea typeface="Calibri"/>
              <a:cs typeface="Calibri"/>
              <a:sym typeface="Calibri"/>
            </a:endParaRPr>
          </a:p>
        </p:txBody>
      </p:sp>
      <p:sp>
        <p:nvSpPr>
          <p:cNvPr id="576" name="Google Shape;576;g3f4df190f4b_2_130"/>
          <p:cNvSpPr/>
          <p:nvPr/>
        </p:nvSpPr>
        <p:spPr>
          <a:xfrm>
            <a:off x="617220" y="1885950"/>
            <a:ext cx="7909331" cy="960120"/>
          </a:xfrm>
          <a:prstGeom prst="rect">
            <a:avLst/>
          </a:prstGeom>
          <a:noFill/>
          <a:ln>
            <a:noFill/>
          </a:ln>
        </p:spPr>
        <p:txBody>
          <a:bodyPr spcFirstLastPara="1" wrap="square" lIns="68575" tIns="34275" rIns="68575" bIns="34275" anchor="ctr" anchorCtr="0">
            <a:noAutofit/>
          </a:bodyPr>
          <a:lstStyle/>
          <a:p>
            <a:pPr marL="0" marR="0" lvl="0" indent="0" algn="ctr" rtl="0">
              <a:lnSpc>
                <a:spcPct val="125925"/>
              </a:lnSpc>
              <a:spcBef>
                <a:spcPts val="0"/>
              </a:spcBef>
              <a:spcAft>
                <a:spcPts val="0"/>
              </a:spcAft>
              <a:buClr>
                <a:srgbClr val="FFFFFF"/>
              </a:buClr>
              <a:buSzPts val="2000"/>
              <a:buFont typeface="Georgia"/>
              <a:buNone/>
            </a:pPr>
            <a:r>
              <a:rPr lang="en" sz="2000" b="1" i="0" u="none" strike="noStrike" cap="none">
                <a:solidFill>
                  <a:srgbClr val="FFFFFF"/>
                </a:solidFill>
                <a:latin typeface="Georgia"/>
                <a:ea typeface="Georgia"/>
                <a:cs typeface="Georgia"/>
                <a:sym typeface="Georgia"/>
              </a:rPr>
              <a:t>We live in the gap — after the promise, before the throne.</a:t>
            </a:r>
            <a:endParaRPr sz="2000" b="0" i="0" u="none" strike="noStrike" cap="none">
              <a:solidFill>
                <a:schemeClr val="dk1"/>
              </a:solidFill>
              <a:latin typeface="Calibri"/>
              <a:ea typeface="Calibri"/>
              <a:cs typeface="Calibri"/>
              <a:sym typeface="Calibri"/>
            </a:endParaRPr>
          </a:p>
        </p:txBody>
      </p:sp>
      <p:cxnSp>
        <p:nvCxnSpPr>
          <p:cNvPr id="577" name="Google Shape;577;g3f4df190f4b_2_130"/>
          <p:cNvCxnSpPr/>
          <p:nvPr/>
        </p:nvCxnSpPr>
        <p:spPr>
          <a:xfrm>
            <a:off x="3886086" y="2983230"/>
            <a:ext cx="1371600" cy="0"/>
          </a:xfrm>
          <a:prstGeom prst="straightConnector1">
            <a:avLst/>
          </a:prstGeom>
          <a:noFill/>
          <a:ln w="12700" cap="flat" cmpd="sng">
            <a:solidFill>
              <a:srgbClr val="A9822C"/>
            </a:solidFill>
            <a:prstDash val="solid"/>
            <a:round/>
            <a:headEnd type="none" w="sm" len="sm"/>
            <a:tailEnd type="none" w="sm" len="sm"/>
          </a:ln>
        </p:spPr>
      </p:cxnSp>
      <p:sp>
        <p:nvSpPr>
          <p:cNvPr id="578" name="Google Shape;578;g3f4df190f4b_2_130"/>
          <p:cNvSpPr/>
          <p:nvPr/>
        </p:nvSpPr>
        <p:spPr>
          <a:xfrm>
            <a:off x="0" y="3120390"/>
            <a:ext cx="9143771"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A9822C"/>
              </a:buClr>
              <a:buSzPts val="1400"/>
              <a:buFont typeface="Georgia"/>
              <a:buNone/>
            </a:pPr>
            <a:r>
              <a:rPr lang="en" sz="1400" b="0" i="1" u="none" strike="noStrike" cap="none">
                <a:solidFill>
                  <a:srgbClr val="A9822C"/>
                </a:solidFill>
                <a:latin typeface="Georgia"/>
                <a:ea typeface="Georgia"/>
                <a:cs typeface="Georgia"/>
                <a:sym typeface="Georgia"/>
              </a:rPr>
              <a:t>“His kingdom will never end.” — Luke 1:33</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446"/>
        <p:cNvGrpSpPr/>
        <p:nvPr/>
      </p:nvGrpSpPr>
      <p:grpSpPr>
        <a:xfrm>
          <a:off x="0" y="0"/>
          <a:ext cx="0" cy="0"/>
          <a:chOff x="0" y="0"/>
          <a:chExt cx="0" cy="0"/>
        </a:xfrm>
      </p:grpSpPr>
      <p:sp>
        <p:nvSpPr>
          <p:cNvPr id="447" name="Google Shape;447;g3f4df190f4b_2_13"/>
          <p:cNvSpPr/>
          <p:nvPr/>
        </p:nvSpPr>
        <p:spPr>
          <a:xfrm>
            <a:off x="377190" y="377190"/>
            <a:ext cx="8389391" cy="4389120"/>
          </a:xfrm>
          <a:prstGeom prst="rect">
            <a:avLst/>
          </a:prstGeom>
          <a:solidFill>
            <a:srgbClr val="FFFFFF"/>
          </a:solidFill>
          <a:ln w="19050" cap="flat" cmpd="sng">
            <a:solidFill>
              <a:srgbClr val="A9822C"/>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8" name="Google Shape;448;g3f4df190f4b_2_13"/>
          <p:cNvSpPr/>
          <p:nvPr/>
        </p:nvSpPr>
        <p:spPr>
          <a:xfrm>
            <a:off x="377190" y="377190"/>
            <a:ext cx="82296" cy="4389120"/>
          </a:xfrm>
          <a:prstGeom prst="rect">
            <a:avLst/>
          </a:pr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9" name="Google Shape;449;g3f4df190f4b_2_13"/>
          <p:cNvSpPr/>
          <p:nvPr/>
        </p:nvSpPr>
        <p:spPr>
          <a:xfrm>
            <a:off x="754380" y="685800"/>
            <a:ext cx="7635011" cy="37719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400"/>
              <a:buFont typeface="Georgia"/>
              <a:buNone/>
            </a:pPr>
            <a:r>
              <a:rPr lang="en" sz="1400" b="1" i="0" u="none" strike="noStrike" cap="none">
                <a:solidFill>
                  <a:srgbClr val="8A6A20"/>
                </a:solidFill>
                <a:latin typeface="Georgia"/>
                <a:ea typeface="Georgia"/>
                <a:cs typeface="Georgia"/>
                <a:sym typeface="Georgia"/>
              </a:rPr>
              <a:t>LUKE 1:32–33</a:t>
            </a:r>
            <a:endParaRPr sz="1400" b="0" i="0" u="none" strike="noStrike" cap="none">
              <a:solidFill>
                <a:schemeClr val="dk1"/>
              </a:solidFill>
              <a:latin typeface="Calibri"/>
              <a:ea typeface="Calibri"/>
              <a:cs typeface="Calibri"/>
              <a:sym typeface="Calibri"/>
            </a:endParaRPr>
          </a:p>
        </p:txBody>
      </p:sp>
      <p:sp>
        <p:nvSpPr>
          <p:cNvPr id="450" name="Google Shape;450;g3f4df190f4b_2_13"/>
          <p:cNvSpPr/>
          <p:nvPr/>
        </p:nvSpPr>
        <p:spPr>
          <a:xfrm>
            <a:off x="754380" y="1131570"/>
            <a:ext cx="7635011" cy="3154680"/>
          </a:xfrm>
          <a:prstGeom prst="rect">
            <a:avLst/>
          </a:prstGeom>
          <a:noFill/>
          <a:ln>
            <a:noFill/>
          </a:ln>
        </p:spPr>
        <p:txBody>
          <a:bodyPr spcFirstLastPara="1" wrap="square" lIns="68575" tIns="34275" rIns="68575" bIns="34275" anchor="ctr" anchorCtr="0">
            <a:noAutofit/>
          </a:bodyPr>
          <a:lstStyle/>
          <a:p>
            <a:pPr marL="0" marR="0" lvl="0" indent="0" algn="l" rtl="0">
              <a:lnSpc>
                <a:spcPct val="138461"/>
              </a:lnSpc>
              <a:spcBef>
                <a:spcPts val="0"/>
              </a:spcBef>
              <a:spcAft>
                <a:spcPts val="0"/>
              </a:spcAft>
              <a:buClr>
                <a:srgbClr val="16294D"/>
              </a:buClr>
              <a:buSzPts val="2000"/>
              <a:buFont typeface="Georgia"/>
              <a:buNone/>
            </a:pPr>
            <a:r>
              <a:rPr lang="en" sz="2000" b="0" i="1" u="none" strike="noStrike" cap="none">
                <a:solidFill>
                  <a:srgbClr val="16294D"/>
                </a:solidFill>
                <a:latin typeface="Georgia"/>
                <a:ea typeface="Georgia"/>
                <a:cs typeface="Georgia"/>
                <a:sym typeface="Georgia"/>
              </a:rPr>
              <a:t>“He will be great and will be called the Son of the Most High. The Lord God will give him the throne of his father David, and he will reign over Jacob's descendants forever; his kingdom will never end.”</a:t>
            </a:r>
            <a:endParaRPr sz="2000" b="0" i="0" u="none" strike="noStrike" cap="none">
              <a:solidFill>
                <a:schemeClr val="dk1"/>
              </a:solidFill>
              <a:latin typeface="Calibri"/>
              <a:ea typeface="Calibri"/>
              <a:cs typeface="Calibri"/>
              <a:sym typeface="Calibri"/>
            </a:endParaRPr>
          </a:p>
        </p:txBody>
      </p:sp>
      <p:sp>
        <p:nvSpPr>
          <p:cNvPr id="451" name="Google Shape;451;g3f4df190f4b_2_13"/>
          <p:cNvSpPr/>
          <p:nvPr/>
        </p:nvSpPr>
        <p:spPr>
          <a:xfrm>
            <a:off x="754380" y="4354830"/>
            <a:ext cx="7635011" cy="27432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2E4372"/>
              </a:buClr>
              <a:buSzPts val="1100"/>
              <a:buFont typeface="Georgia"/>
              <a:buNone/>
            </a:pPr>
            <a:r>
              <a:rPr lang="en" sz="1100" b="0" i="0" u="none" strike="noStrike" cap="none">
                <a:solidFill>
                  <a:srgbClr val="2E4372"/>
                </a:solidFill>
                <a:latin typeface="Georgia"/>
                <a:ea typeface="Georgia"/>
                <a:cs typeface="Georgia"/>
                <a:sym typeface="Georgia"/>
              </a:rPr>
              <a:t>NIV</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456"/>
        <p:cNvGrpSpPr/>
        <p:nvPr/>
      </p:nvGrpSpPr>
      <p:grpSpPr>
        <a:xfrm>
          <a:off x="0" y="0"/>
          <a:ext cx="0" cy="0"/>
          <a:chOff x="0" y="0"/>
          <a:chExt cx="0" cy="0"/>
        </a:xfrm>
      </p:grpSpPr>
      <p:sp>
        <p:nvSpPr>
          <p:cNvPr id="457" name="Google Shape;457;g3f4df190f4b_2_22"/>
          <p:cNvSpPr/>
          <p:nvPr/>
        </p:nvSpPr>
        <p:spPr>
          <a:xfrm>
            <a:off x="480060" y="308610"/>
            <a:ext cx="8183651"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100"/>
              <a:buFont typeface="Georgia"/>
              <a:buNone/>
            </a:pPr>
            <a:r>
              <a:rPr lang="en" sz="1100" b="1" i="0" u="none" strike="noStrike" cap="none">
                <a:solidFill>
                  <a:srgbClr val="8A6A20"/>
                </a:solidFill>
                <a:latin typeface="Georgia"/>
                <a:ea typeface="Georgia"/>
                <a:cs typeface="Georgia"/>
                <a:sym typeface="Georgia"/>
              </a:rPr>
              <a:t>POINT I — THE KING WHO WAS PROMISED</a:t>
            </a:r>
            <a:endParaRPr sz="1100" b="0" i="0" u="none" strike="noStrike" cap="none">
              <a:solidFill>
                <a:schemeClr val="dk1"/>
              </a:solidFill>
              <a:latin typeface="Calibri"/>
              <a:ea typeface="Calibri"/>
              <a:cs typeface="Calibri"/>
              <a:sym typeface="Calibri"/>
            </a:endParaRPr>
          </a:p>
        </p:txBody>
      </p:sp>
      <p:sp>
        <p:nvSpPr>
          <p:cNvPr id="458" name="Google Shape;458;g3f4df190f4b_2_22"/>
          <p:cNvSpPr/>
          <p:nvPr/>
        </p:nvSpPr>
        <p:spPr>
          <a:xfrm>
            <a:off x="480060" y="562356"/>
            <a:ext cx="8183651" cy="51435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2300"/>
              <a:buFont typeface="Georgia"/>
              <a:buNone/>
            </a:pPr>
            <a:r>
              <a:rPr lang="en" sz="2300" b="1" i="0" u="none" strike="noStrike" cap="none">
                <a:solidFill>
                  <a:srgbClr val="16294D"/>
                </a:solidFill>
                <a:latin typeface="Georgia"/>
                <a:ea typeface="Georgia"/>
                <a:cs typeface="Georgia"/>
                <a:sym typeface="Georgia"/>
              </a:rPr>
              <a:t>Six Hundred Years of Silence</a:t>
            </a:r>
            <a:endParaRPr sz="2300" b="0" i="0" u="none" strike="noStrike" cap="none">
              <a:solidFill>
                <a:schemeClr val="dk1"/>
              </a:solidFill>
              <a:latin typeface="Calibri"/>
              <a:ea typeface="Calibri"/>
              <a:cs typeface="Calibri"/>
              <a:sym typeface="Calibri"/>
            </a:endParaRPr>
          </a:p>
        </p:txBody>
      </p:sp>
      <p:cxnSp>
        <p:nvCxnSpPr>
          <p:cNvPr id="459" name="Google Shape;459;g3f4df190f4b_2_22"/>
          <p:cNvCxnSpPr/>
          <p:nvPr/>
        </p:nvCxnSpPr>
        <p:spPr>
          <a:xfrm>
            <a:off x="493776" y="1110996"/>
            <a:ext cx="960120" cy="0"/>
          </a:xfrm>
          <a:prstGeom prst="straightConnector1">
            <a:avLst/>
          </a:prstGeom>
          <a:noFill/>
          <a:ln w="25400" cap="flat" cmpd="sng">
            <a:solidFill>
              <a:srgbClr val="A9822C"/>
            </a:solidFill>
            <a:prstDash val="solid"/>
            <a:round/>
            <a:headEnd type="none" w="sm" len="sm"/>
            <a:tailEnd type="none" w="sm" len="sm"/>
          </a:ln>
        </p:spPr>
      </p:cxnSp>
      <p:sp>
        <p:nvSpPr>
          <p:cNvPr id="460" name="Google Shape;460;g3f4df190f4b_2_22"/>
          <p:cNvSpPr/>
          <p:nvPr/>
        </p:nvSpPr>
        <p:spPr>
          <a:xfrm>
            <a:off x="480060" y="1371600"/>
            <a:ext cx="8183651" cy="1165860"/>
          </a:xfrm>
          <a:prstGeom prst="roundRect">
            <a:avLst>
              <a:gd name="adj" fmla="val 3529"/>
            </a:avLst>
          </a:prstGeom>
          <a:solidFill>
            <a:srgbClr val="FFFFFF"/>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1" name="Google Shape;461;g3f4df190f4b_2_22"/>
          <p:cNvSpPr/>
          <p:nvPr/>
        </p:nvSpPr>
        <p:spPr>
          <a:xfrm>
            <a:off x="685800" y="1508760"/>
            <a:ext cx="7772171"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100"/>
              <a:buFont typeface="Georgia"/>
              <a:buNone/>
            </a:pPr>
            <a:r>
              <a:rPr lang="en" sz="1100" b="1" i="0" u="none" strike="noStrike" cap="none">
                <a:solidFill>
                  <a:srgbClr val="8A6A20"/>
                </a:solidFill>
                <a:latin typeface="Georgia"/>
                <a:ea typeface="Georgia"/>
                <a:cs typeface="Georgia"/>
                <a:sym typeface="Georgia"/>
              </a:rPr>
              <a:t>2 SAMUEL 7:13, 16</a:t>
            </a:r>
            <a:endParaRPr sz="1100" b="0" i="0" u="none" strike="noStrike" cap="none">
              <a:solidFill>
                <a:schemeClr val="dk1"/>
              </a:solidFill>
              <a:latin typeface="Calibri"/>
              <a:ea typeface="Calibri"/>
              <a:cs typeface="Calibri"/>
              <a:sym typeface="Calibri"/>
            </a:endParaRPr>
          </a:p>
        </p:txBody>
      </p:sp>
      <p:sp>
        <p:nvSpPr>
          <p:cNvPr id="462" name="Google Shape;462;g3f4df190f4b_2_22"/>
          <p:cNvSpPr/>
          <p:nvPr/>
        </p:nvSpPr>
        <p:spPr>
          <a:xfrm>
            <a:off x="685800" y="1783080"/>
            <a:ext cx="7772171" cy="685800"/>
          </a:xfrm>
          <a:prstGeom prst="rect">
            <a:avLst/>
          </a:prstGeom>
          <a:noFill/>
          <a:ln>
            <a:noFill/>
          </a:ln>
        </p:spPr>
        <p:txBody>
          <a:bodyPr spcFirstLastPara="1" wrap="square" lIns="68575" tIns="34275" rIns="68575" bIns="34275" anchor="ctr" anchorCtr="0">
            <a:noAutofit/>
          </a:bodyPr>
          <a:lstStyle/>
          <a:p>
            <a:pPr marL="0" marR="0" lvl="0" indent="0" algn="l" rtl="0">
              <a:lnSpc>
                <a:spcPct val="126315"/>
              </a:lnSpc>
              <a:spcBef>
                <a:spcPts val="0"/>
              </a:spcBef>
              <a:spcAft>
                <a:spcPts val="0"/>
              </a:spcAft>
              <a:buClr>
                <a:srgbClr val="16294D"/>
              </a:buClr>
              <a:buSzPts val="1400"/>
              <a:buFont typeface="Georgia"/>
              <a:buNone/>
            </a:pPr>
            <a:r>
              <a:rPr lang="en" sz="1400" b="0" i="1" u="none" strike="noStrike" cap="none">
                <a:solidFill>
                  <a:srgbClr val="16294D"/>
                </a:solidFill>
                <a:latin typeface="Georgia"/>
                <a:ea typeface="Georgia"/>
                <a:cs typeface="Georgia"/>
                <a:sym typeface="Georgia"/>
              </a:rPr>
              <a:t>“I will establish the throne of his kingdom forever... your throne will be established forever.”</a:t>
            </a:r>
            <a:endParaRPr sz="1400" b="0" i="0" u="none" strike="noStrike" cap="none">
              <a:solidFill>
                <a:schemeClr val="dk1"/>
              </a:solidFill>
              <a:latin typeface="Calibri"/>
              <a:ea typeface="Calibri"/>
              <a:cs typeface="Calibri"/>
              <a:sym typeface="Calibri"/>
            </a:endParaRPr>
          </a:p>
        </p:txBody>
      </p:sp>
      <p:sp>
        <p:nvSpPr>
          <p:cNvPr id="463" name="Google Shape;463;g3f4df190f4b_2_22"/>
          <p:cNvSpPr/>
          <p:nvPr/>
        </p:nvSpPr>
        <p:spPr>
          <a:xfrm>
            <a:off x="480060" y="2743200"/>
            <a:ext cx="8183651" cy="822960"/>
          </a:xfrm>
          <a:prstGeom prst="rect">
            <a:avLst/>
          </a:prstGeom>
          <a:noFill/>
          <a:ln>
            <a:noFill/>
          </a:ln>
        </p:spPr>
        <p:txBody>
          <a:bodyPr spcFirstLastPara="1" wrap="square" lIns="68575" tIns="34275" rIns="68575" bIns="34275" anchor="ctr" anchorCtr="0">
            <a:noAutofit/>
          </a:bodyPr>
          <a:lstStyle/>
          <a:p>
            <a:pPr marL="0" marR="0" lvl="0" indent="0" algn="l" rtl="0">
              <a:lnSpc>
                <a:spcPct val="135294"/>
              </a:lnSpc>
              <a:spcBef>
                <a:spcPts val="0"/>
              </a:spcBef>
              <a:spcAft>
                <a:spcPts val="0"/>
              </a:spcAft>
              <a:buClr>
                <a:srgbClr val="1F2833"/>
              </a:buClr>
              <a:buSzPts val="1300"/>
              <a:buFont typeface="Georgia"/>
              <a:buNone/>
            </a:pPr>
            <a:r>
              <a:rPr lang="en" sz="1300" b="0" i="0" u="none" strike="noStrike" cap="none">
                <a:solidFill>
                  <a:srgbClr val="1F2833"/>
                </a:solidFill>
                <a:latin typeface="Georgia"/>
                <a:ea typeface="Georgia"/>
                <a:cs typeface="Georgia"/>
                <a:sym typeface="Georgia"/>
              </a:rPr>
              <a:t>In 586 BC, Babylon burned the palace and dragged the last king out in chains. No descendant of David sat on that throne again — until an angel told a peasant girl in Nazareth it was hers to give.</a:t>
            </a:r>
            <a:endParaRPr sz="1300" b="0" i="0" u="none" strike="noStrike" cap="none">
              <a:solidFill>
                <a:schemeClr val="dk1"/>
              </a:solidFill>
              <a:latin typeface="Calibri"/>
              <a:ea typeface="Calibri"/>
              <a:cs typeface="Calibri"/>
              <a:sym typeface="Calibri"/>
            </a:endParaRPr>
          </a:p>
        </p:txBody>
      </p:sp>
      <p:pic>
        <p:nvPicPr>
          <p:cNvPr id="464" name="Google Shape;464;g3f4df190f4b_2_22" descr="/home/claude/reign/throne_gold.png"/>
          <p:cNvPicPr preferRelativeResize="0"/>
          <p:nvPr/>
        </p:nvPicPr>
        <p:blipFill rotWithShape="1">
          <a:blip r:embed="rId3">
            <a:alphaModFix amt="90000"/>
          </a:blip>
          <a:srcRect/>
          <a:stretch/>
        </p:blipFill>
        <p:spPr>
          <a:xfrm>
            <a:off x="7360691" y="3566160"/>
            <a:ext cx="1097280" cy="10972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469"/>
        <p:cNvGrpSpPr/>
        <p:nvPr/>
      </p:nvGrpSpPr>
      <p:grpSpPr>
        <a:xfrm>
          <a:off x="0" y="0"/>
          <a:ext cx="0" cy="0"/>
          <a:chOff x="0" y="0"/>
          <a:chExt cx="0" cy="0"/>
        </a:xfrm>
      </p:grpSpPr>
      <p:pic>
        <p:nvPicPr>
          <p:cNvPr id="470" name="Google Shape;470;g3f4df190f4b_2_34" descr="/home/claude/reign/crown_cream.png"/>
          <p:cNvPicPr preferRelativeResize="0"/>
          <p:nvPr/>
        </p:nvPicPr>
        <p:blipFill rotWithShape="1">
          <a:blip r:embed="rId3">
            <a:alphaModFix amt="45000"/>
          </a:blip>
          <a:srcRect/>
          <a:stretch/>
        </p:blipFill>
        <p:spPr>
          <a:xfrm>
            <a:off x="480060" y="2057400"/>
            <a:ext cx="1028700" cy="1028700"/>
          </a:xfrm>
          <a:prstGeom prst="rect">
            <a:avLst/>
          </a:prstGeom>
          <a:noFill/>
          <a:ln>
            <a:noFill/>
          </a:ln>
        </p:spPr>
      </p:pic>
      <p:sp>
        <p:nvSpPr>
          <p:cNvPr id="471" name="Google Shape;471;g3f4df190f4b_2_34"/>
          <p:cNvSpPr/>
          <p:nvPr/>
        </p:nvSpPr>
        <p:spPr>
          <a:xfrm>
            <a:off x="0" y="1028700"/>
            <a:ext cx="9143771" cy="75438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A9822C"/>
              </a:buClr>
              <a:buSzPts val="2300"/>
              <a:buFont typeface="Georgia"/>
              <a:buNone/>
            </a:pPr>
            <a:r>
              <a:rPr lang="en" sz="2300" b="1" i="0" u="none" strike="noStrike" cap="none">
                <a:solidFill>
                  <a:srgbClr val="A9822C"/>
                </a:solidFill>
                <a:latin typeface="Georgia"/>
                <a:ea typeface="Georgia"/>
                <a:cs typeface="Georgia"/>
                <a:sym typeface="Georgia"/>
              </a:rPr>
              <a:t>II</a:t>
            </a:r>
            <a:endParaRPr sz="2300" b="0" i="0" u="none" strike="noStrike" cap="none">
              <a:solidFill>
                <a:schemeClr val="dk1"/>
              </a:solidFill>
              <a:latin typeface="Calibri"/>
              <a:ea typeface="Calibri"/>
              <a:cs typeface="Calibri"/>
              <a:sym typeface="Calibri"/>
            </a:endParaRPr>
          </a:p>
        </p:txBody>
      </p:sp>
      <p:sp>
        <p:nvSpPr>
          <p:cNvPr id="472" name="Google Shape;472;g3f4df190f4b_2_34"/>
          <p:cNvSpPr/>
          <p:nvPr/>
        </p:nvSpPr>
        <p:spPr>
          <a:xfrm>
            <a:off x="548640" y="1783080"/>
            <a:ext cx="8046491" cy="109728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3000"/>
              <a:buFont typeface="Georgia"/>
              <a:buNone/>
            </a:pPr>
            <a:r>
              <a:rPr lang="en" sz="3000" b="1" i="0" u="none" strike="noStrike" cap="none">
                <a:solidFill>
                  <a:srgbClr val="FFFFFF"/>
                </a:solidFill>
                <a:latin typeface="Georgia"/>
                <a:ea typeface="Georgia"/>
                <a:cs typeface="Georgia"/>
                <a:sym typeface="Georgia"/>
              </a:rPr>
              <a:t>The Kingdom He Will Build</a:t>
            </a:r>
            <a:endParaRPr sz="3000" b="0" i="0" u="none" strike="noStrike" cap="none">
              <a:solidFill>
                <a:schemeClr val="dk1"/>
              </a:solidFill>
              <a:latin typeface="Calibri"/>
              <a:ea typeface="Calibri"/>
              <a:cs typeface="Calibri"/>
              <a:sym typeface="Calibri"/>
            </a:endParaRPr>
          </a:p>
        </p:txBody>
      </p:sp>
      <p:cxnSp>
        <p:nvCxnSpPr>
          <p:cNvPr id="473" name="Google Shape;473;g3f4df190f4b_2_34"/>
          <p:cNvCxnSpPr/>
          <p:nvPr/>
        </p:nvCxnSpPr>
        <p:spPr>
          <a:xfrm>
            <a:off x="3886086" y="2983230"/>
            <a:ext cx="1371600" cy="0"/>
          </a:xfrm>
          <a:prstGeom prst="straightConnector1">
            <a:avLst/>
          </a:prstGeom>
          <a:noFill/>
          <a:ln w="12700" cap="flat" cmpd="sng">
            <a:solidFill>
              <a:srgbClr val="A9822C"/>
            </a:solidFill>
            <a:prstDash val="solid"/>
            <a:round/>
            <a:headEnd type="none" w="sm" len="sm"/>
            <a:tailEnd type="none" w="sm" len="sm"/>
          </a:ln>
        </p:spPr>
      </p:cxnSp>
      <p:sp>
        <p:nvSpPr>
          <p:cNvPr id="474" name="Google Shape;474;g3f4df190f4b_2_34"/>
          <p:cNvSpPr/>
          <p:nvPr/>
        </p:nvSpPr>
        <p:spPr>
          <a:xfrm>
            <a:off x="548640" y="3120390"/>
            <a:ext cx="8046491" cy="41148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C9CEDD"/>
              </a:buClr>
              <a:buSzPts val="1400"/>
              <a:buFont typeface="Georgia"/>
              <a:buNone/>
            </a:pPr>
            <a:r>
              <a:rPr lang="en" sz="1400" b="0" i="1" u="none" strike="noStrike" cap="none">
                <a:solidFill>
                  <a:srgbClr val="C9CEDD"/>
                </a:solidFill>
                <a:latin typeface="Georgia"/>
                <a:ea typeface="Georgia"/>
                <a:cs typeface="Georgia"/>
                <a:sym typeface="Georgia"/>
              </a:rPr>
              <a:t>Isaiah 11; 65  •  Zechariah 14</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479"/>
        <p:cNvGrpSpPr/>
        <p:nvPr/>
      </p:nvGrpSpPr>
      <p:grpSpPr>
        <a:xfrm>
          <a:off x="0" y="0"/>
          <a:ext cx="0" cy="0"/>
          <a:chOff x="0" y="0"/>
          <a:chExt cx="0" cy="0"/>
        </a:xfrm>
      </p:grpSpPr>
      <p:sp>
        <p:nvSpPr>
          <p:cNvPr id="480" name="Google Shape;480;g3f4df190f4b_2_43"/>
          <p:cNvSpPr/>
          <p:nvPr/>
        </p:nvSpPr>
        <p:spPr>
          <a:xfrm>
            <a:off x="377190" y="377190"/>
            <a:ext cx="8389391" cy="4389120"/>
          </a:xfrm>
          <a:prstGeom prst="rect">
            <a:avLst/>
          </a:prstGeom>
          <a:solidFill>
            <a:srgbClr val="FFFFFF"/>
          </a:solidFill>
          <a:ln w="19050" cap="flat" cmpd="sng">
            <a:solidFill>
              <a:srgbClr val="A9822C"/>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1" name="Google Shape;481;g3f4df190f4b_2_43"/>
          <p:cNvSpPr/>
          <p:nvPr/>
        </p:nvSpPr>
        <p:spPr>
          <a:xfrm>
            <a:off x="377190" y="377190"/>
            <a:ext cx="82296" cy="4389120"/>
          </a:xfrm>
          <a:prstGeom prst="rect">
            <a:avLst/>
          </a:pr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2" name="Google Shape;482;g3f4df190f4b_2_43"/>
          <p:cNvSpPr/>
          <p:nvPr/>
        </p:nvSpPr>
        <p:spPr>
          <a:xfrm>
            <a:off x="754380" y="685800"/>
            <a:ext cx="7635011" cy="37719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400"/>
              <a:buFont typeface="Georgia"/>
              <a:buNone/>
            </a:pPr>
            <a:r>
              <a:rPr lang="en" sz="1400" b="1" i="0" u="none" strike="noStrike" cap="none">
                <a:solidFill>
                  <a:srgbClr val="8A6A20"/>
                </a:solidFill>
                <a:latin typeface="Georgia"/>
                <a:ea typeface="Georgia"/>
                <a:cs typeface="Georgia"/>
                <a:sym typeface="Georgia"/>
              </a:rPr>
              <a:t>ISAIAH 11:6, 9</a:t>
            </a:r>
            <a:endParaRPr sz="1400" b="0" i="0" u="none" strike="noStrike" cap="none">
              <a:solidFill>
                <a:schemeClr val="dk1"/>
              </a:solidFill>
              <a:latin typeface="Calibri"/>
              <a:ea typeface="Calibri"/>
              <a:cs typeface="Calibri"/>
              <a:sym typeface="Calibri"/>
            </a:endParaRPr>
          </a:p>
        </p:txBody>
      </p:sp>
      <p:sp>
        <p:nvSpPr>
          <p:cNvPr id="483" name="Google Shape;483;g3f4df190f4b_2_43"/>
          <p:cNvSpPr/>
          <p:nvPr/>
        </p:nvSpPr>
        <p:spPr>
          <a:xfrm>
            <a:off x="754380" y="1131570"/>
            <a:ext cx="7635011" cy="3154680"/>
          </a:xfrm>
          <a:prstGeom prst="rect">
            <a:avLst/>
          </a:prstGeom>
          <a:noFill/>
          <a:ln>
            <a:noFill/>
          </a:ln>
        </p:spPr>
        <p:txBody>
          <a:bodyPr spcFirstLastPara="1" wrap="square" lIns="68575" tIns="34275" rIns="68575" bIns="34275" anchor="ctr" anchorCtr="0">
            <a:noAutofit/>
          </a:bodyPr>
          <a:lstStyle/>
          <a:p>
            <a:pPr marL="0" marR="0" lvl="0" indent="0" algn="l" rtl="0">
              <a:lnSpc>
                <a:spcPct val="144000"/>
              </a:lnSpc>
              <a:spcBef>
                <a:spcPts val="0"/>
              </a:spcBef>
              <a:spcAft>
                <a:spcPts val="0"/>
              </a:spcAft>
              <a:buClr>
                <a:srgbClr val="16294D"/>
              </a:buClr>
              <a:buSzPts val="1900"/>
              <a:buFont typeface="Georgia"/>
              <a:buNone/>
            </a:pPr>
            <a:r>
              <a:rPr lang="en" sz="1900" b="0" i="1" u="none" strike="noStrike" cap="none">
                <a:solidFill>
                  <a:srgbClr val="16294D"/>
                </a:solidFill>
                <a:latin typeface="Georgia"/>
                <a:ea typeface="Georgia"/>
                <a:cs typeface="Georgia"/>
                <a:sym typeface="Georgia"/>
              </a:rPr>
              <a:t>“The wolf will live with the lamb, the leopard will lie down with the goat... the earth will be full of the knowledge of the LORD as the waters cover the sea.”</a:t>
            </a:r>
            <a:endParaRPr sz="1900" b="0" i="0" u="none" strike="noStrike" cap="none">
              <a:solidFill>
                <a:schemeClr val="dk1"/>
              </a:solidFill>
              <a:latin typeface="Calibri"/>
              <a:ea typeface="Calibri"/>
              <a:cs typeface="Calibri"/>
              <a:sym typeface="Calibri"/>
            </a:endParaRPr>
          </a:p>
        </p:txBody>
      </p:sp>
      <p:sp>
        <p:nvSpPr>
          <p:cNvPr id="484" name="Google Shape;484;g3f4df190f4b_2_43"/>
          <p:cNvSpPr/>
          <p:nvPr/>
        </p:nvSpPr>
        <p:spPr>
          <a:xfrm>
            <a:off x="754380" y="4354830"/>
            <a:ext cx="7635011" cy="27432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2E4372"/>
              </a:buClr>
              <a:buSzPts val="1100"/>
              <a:buFont typeface="Georgia"/>
              <a:buNone/>
            </a:pPr>
            <a:r>
              <a:rPr lang="en" sz="1100" b="0" i="0" u="none" strike="noStrike" cap="none">
                <a:solidFill>
                  <a:srgbClr val="2E4372"/>
                </a:solidFill>
                <a:latin typeface="Georgia"/>
                <a:ea typeface="Georgia"/>
                <a:cs typeface="Georgia"/>
                <a:sym typeface="Georgia"/>
              </a:rPr>
              <a:t>NIV</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489"/>
        <p:cNvGrpSpPr/>
        <p:nvPr/>
      </p:nvGrpSpPr>
      <p:grpSpPr>
        <a:xfrm>
          <a:off x="0" y="0"/>
          <a:ext cx="0" cy="0"/>
          <a:chOff x="0" y="0"/>
          <a:chExt cx="0" cy="0"/>
        </a:xfrm>
      </p:grpSpPr>
      <p:sp>
        <p:nvSpPr>
          <p:cNvPr id="490" name="Google Shape;490;g3f4df190f4b_2_52"/>
          <p:cNvSpPr/>
          <p:nvPr/>
        </p:nvSpPr>
        <p:spPr>
          <a:xfrm>
            <a:off x="480060" y="308610"/>
            <a:ext cx="8183651"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100"/>
              <a:buFont typeface="Georgia"/>
              <a:buNone/>
            </a:pPr>
            <a:r>
              <a:rPr lang="en" sz="1100" b="1" i="0" u="none" strike="noStrike" cap="none">
                <a:solidFill>
                  <a:srgbClr val="8A6A20"/>
                </a:solidFill>
                <a:latin typeface="Georgia"/>
                <a:ea typeface="Georgia"/>
                <a:cs typeface="Georgia"/>
                <a:sym typeface="Georgia"/>
              </a:rPr>
              <a:t>POINT II — THE KINGDOM HE WILL BUILD</a:t>
            </a:r>
            <a:endParaRPr sz="1100" b="0" i="0" u="none" strike="noStrike" cap="none">
              <a:solidFill>
                <a:schemeClr val="dk1"/>
              </a:solidFill>
              <a:latin typeface="Calibri"/>
              <a:ea typeface="Calibri"/>
              <a:cs typeface="Calibri"/>
              <a:sym typeface="Calibri"/>
            </a:endParaRPr>
          </a:p>
        </p:txBody>
      </p:sp>
      <p:sp>
        <p:nvSpPr>
          <p:cNvPr id="491" name="Google Shape;491;g3f4df190f4b_2_52"/>
          <p:cNvSpPr/>
          <p:nvPr/>
        </p:nvSpPr>
        <p:spPr>
          <a:xfrm>
            <a:off x="480060" y="562356"/>
            <a:ext cx="8183651" cy="51435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2300"/>
              <a:buFont typeface="Georgia"/>
              <a:buNone/>
            </a:pPr>
            <a:r>
              <a:rPr lang="en" sz="2300" b="1" i="0" u="none" strike="noStrike" cap="none">
                <a:solidFill>
                  <a:srgbClr val="16294D"/>
                </a:solidFill>
                <a:latin typeface="Georgia"/>
                <a:ea typeface="Georgia"/>
                <a:cs typeface="Georgia"/>
                <a:sym typeface="Georgia"/>
              </a:rPr>
              <a:t>Real Justice, Real Peace</a:t>
            </a:r>
            <a:endParaRPr sz="2300" b="0" i="0" u="none" strike="noStrike" cap="none">
              <a:solidFill>
                <a:schemeClr val="dk1"/>
              </a:solidFill>
              <a:latin typeface="Calibri"/>
              <a:ea typeface="Calibri"/>
              <a:cs typeface="Calibri"/>
              <a:sym typeface="Calibri"/>
            </a:endParaRPr>
          </a:p>
        </p:txBody>
      </p:sp>
      <p:cxnSp>
        <p:nvCxnSpPr>
          <p:cNvPr id="492" name="Google Shape;492;g3f4df190f4b_2_52"/>
          <p:cNvCxnSpPr/>
          <p:nvPr/>
        </p:nvCxnSpPr>
        <p:spPr>
          <a:xfrm>
            <a:off x="493776" y="1110996"/>
            <a:ext cx="960120" cy="0"/>
          </a:xfrm>
          <a:prstGeom prst="straightConnector1">
            <a:avLst/>
          </a:prstGeom>
          <a:noFill/>
          <a:ln w="25400" cap="flat" cmpd="sng">
            <a:solidFill>
              <a:srgbClr val="A9822C"/>
            </a:solidFill>
            <a:prstDash val="solid"/>
            <a:round/>
            <a:headEnd type="none" w="sm" len="sm"/>
            <a:tailEnd type="none" w="sm" len="sm"/>
          </a:ln>
        </p:spPr>
      </p:cxnSp>
      <p:sp>
        <p:nvSpPr>
          <p:cNvPr id="493" name="Google Shape;493;g3f4df190f4b_2_52"/>
          <p:cNvSpPr/>
          <p:nvPr/>
        </p:nvSpPr>
        <p:spPr>
          <a:xfrm>
            <a:off x="514350" y="1453896"/>
            <a:ext cx="96012" cy="96012"/>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4" name="Google Shape;494;g3f4df190f4b_2_52"/>
          <p:cNvSpPr/>
          <p:nvPr/>
        </p:nvSpPr>
        <p:spPr>
          <a:xfrm>
            <a:off x="720090" y="1371600"/>
            <a:ext cx="5474741" cy="685800"/>
          </a:xfrm>
          <a:prstGeom prst="rect">
            <a:avLst/>
          </a:prstGeom>
          <a:noFill/>
          <a:ln>
            <a:noFill/>
          </a:ln>
        </p:spPr>
        <p:txBody>
          <a:bodyPr spcFirstLastPara="1" wrap="square" lIns="68575" tIns="34275" rIns="68575" bIns="34275" anchor="ctr" anchorCtr="0">
            <a:noAutofit/>
          </a:bodyPr>
          <a:lstStyle/>
          <a:p>
            <a:pPr marL="0" marR="0" lvl="0" indent="0" algn="l" rtl="0">
              <a:lnSpc>
                <a:spcPct val="127272"/>
              </a:lnSpc>
              <a:spcBef>
                <a:spcPts val="0"/>
              </a:spcBef>
              <a:spcAft>
                <a:spcPts val="0"/>
              </a:spcAft>
              <a:buClr>
                <a:srgbClr val="16294D"/>
              </a:buClr>
              <a:buSzPts val="1200"/>
              <a:buFont typeface="Georgia"/>
              <a:buNone/>
            </a:pPr>
            <a:r>
              <a:rPr lang="en" sz="1200" b="1" i="0" u="none" strike="noStrike" cap="none">
                <a:solidFill>
                  <a:srgbClr val="16294D"/>
                </a:solidFill>
                <a:latin typeface="Georgia"/>
                <a:ea typeface="Georgia"/>
                <a:cs typeface="Georgia"/>
                <a:sym typeface="Georgia"/>
              </a:rPr>
              <a:t>Real houses, real vineyards —  </a:t>
            </a:r>
            <a:r>
              <a:rPr lang="en" sz="1200" b="0" i="0" u="none" strike="noStrike" cap="none">
                <a:solidFill>
                  <a:srgbClr val="1F2833"/>
                </a:solidFill>
                <a:latin typeface="Georgia"/>
                <a:ea typeface="Georgia"/>
                <a:cs typeface="Georgia"/>
                <a:sym typeface="Georgia"/>
              </a:rPr>
              <a:t>Isaiah 65:21–22, no one else eats what you plant.</a:t>
            </a:r>
            <a:endParaRPr sz="1200" b="0" i="0" u="none" strike="noStrike" cap="none">
              <a:solidFill>
                <a:schemeClr val="dk1"/>
              </a:solidFill>
              <a:latin typeface="Calibri"/>
              <a:ea typeface="Calibri"/>
              <a:cs typeface="Calibri"/>
              <a:sym typeface="Calibri"/>
            </a:endParaRPr>
          </a:p>
        </p:txBody>
      </p:sp>
      <p:sp>
        <p:nvSpPr>
          <p:cNvPr id="495" name="Google Shape;495;g3f4df190f4b_2_52"/>
          <p:cNvSpPr/>
          <p:nvPr/>
        </p:nvSpPr>
        <p:spPr>
          <a:xfrm>
            <a:off x="514350" y="2139696"/>
            <a:ext cx="96012" cy="96012"/>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6" name="Google Shape;496;g3f4df190f4b_2_52"/>
          <p:cNvSpPr/>
          <p:nvPr/>
        </p:nvSpPr>
        <p:spPr>
          <a:xfrm>
            <a:off x="720090" y="2057400"/>
            <a:ext cx="5474741" cy="685800"/>
          </a:xfrm>
          <a:prstGeom prst="rect">
            <a:avLst/>
          </a:prstGeom>
          <a:noFill/>
          <a:ln>
            <a:noFill/>
          </a:ln>
        </p:spPr>
        <p:txBody>
          <a:bodyPr spcFirstLastPara="1" wrap="square" lIns="68575" tIns="34275" rIns="68575" bIns="34275" anchor="ctr" anchorCtr="0">
            <a:noAutofit/>
          </a:bodyPr>
          <a:lstStyle/>
          <a:p>
            <a:pPr marL="0" marR="0" lvl="0" indent="0" algn="l" rtl="0">
              <a:lnSpc>
                <a:spcPct val="127272"/>
              </a:lnSpc>
              <a:spcBef>
                <a:spcPts val="0"/>
              </a:spcBef>
              <a:spcAft>
                <a:spcPts val="0"/>
              </a:spcAft>
              <a:buClr>
                <a:srgbClr val="16294D"/>
              </a:buClr>
              <a:buSzPts val="1200"/>
              <a:buFont typeface="Georgia"/>
              <a:buNone/>
            </a:pPr>
            <a:r>
              <a:rPr lang="en" sz="1200" b="1" i="0" u="none" strike="noStrike" cap="none">
                <a:solidFill>
                  <a:srgbClr val="16294D"/>
                </a:solidFill>
                <a:latin typeface="Georgia"/>
                <a:ea typeface="Georgia"/>
                <a:cs typeface="Georgia"/>
                <a:sym typeface="Georgia"/>
              </a:rPr>
              <a:t>Real justice —  </a:t>
            </a:r>
            <a:r>
              <a:rPr lang="en" sz="1200" b="0" i="0" u="none" strike="noStrike" cap="none">
                <a:solidFill>
                  <a:srgbClr val="1F2833"/>
                </a:solidFill>
                <a:latin typeface="Georgia"/>
                <a:ea typeface="Georgia"/>
                <a:cs typeface="Georgia"/>
                <a:sym typeface="Georgia"/>
              </a:rPr>
              <a:t>Jeremiah 23:5–6, a King who reigns wisely and does what is right.</a:t>
            </a:r>
            <a:endParaRPr sz="1200" b="0" i="0" u="none" strike="noStrike" cap="none">
              <a:solidFill>
                <a:schemeClr val="dk1"/>
              </a:solidFill>
              <a:latin typeface="Calibri"/>
              <a:ea typeface="Calibri"/>
              <a:cs typeface="Calibri"/>
              <a:sym typeface="Calibri"/>
            </a:endParaRPr>
          </a:p>
        </p:txBody>
      </p:sp>
      <p:sp>
        <p:nvSpPr>
          <p:cNvPr id="497" name="Google Shape;497;g3f4df190f4b_2_52"/>
          <p:cNvSpPr/>
          <p:nvPr/>
        </p:nvSpPr>
        <p:spPr>
          <a:xfrm>
            <a:off x="514350" y="2825496"/>
            <a:ext cx="96012" cy="96012"/>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solidFill>
            <a:srgbClr val="A9822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8" name="Google Shape;498;g3f4df190f4b_2_52"/>
          <p:cNvSpPr/>
          <p:nvPr/>
        </p:nvSpPr>
        <p:spPr>
          <a:xfrm>
            <a:off x="720090" y="2743200"/>
            <a:ext cx="5474741" cy="891540"/>
          </a:xfrm>
          <a:prstGeom prst="rect">
            <a:avLst/>
          </a:prstGeom>
          <a:noFill/>
          <a:ln>
            <a:noFill/>
          </a:ln>
        </p:spPr>
        <p:txBody>
          <a:bodyPr spcFirstLastPara="1" wrap="square" lIns="68575" tIns="34275" rIns="68575" bIns="34275" anchor="ctr" anchorCtr="0">
            <a:noAutofit/>
          </a:bodyPr>
          <a:lstStyle/>
          <a:p>
            <a:pPr marL="0" marR="0" lvl="0" indent="0" algn="l" rtl="0">
              <a:lnSpc>
                <a:spcPct val="127272"/>
              </a:lnSpc>
              <a:spcBef>
                <a:spcPts val="0"/>
              </a:spcBef>
              <a:spcAft>
                <a:spcPts val="0"/>
              </a:spcAft>
              <a:buClr>
                <a:srgbClr val="16294D"/>
              </a:buClr>
              <a:buSzPts val="1200"/>
              <a:buFont typeface="Georgia"/>
              <a:buNone/>
            </a:pPr>
            <a:r>
              <a:rPr lang="en" sz="1200" b="1" i="0" u="none" strike="noStrike" cap="none">
                <a:solidFill>
                  <a:srgbClr val="16294D"/>
                </a:solidFill>
                <a:latin typeface="Georgia"/>
                <a:ea typeface="Georgia"/>
                <a:cs typeface="Georgia"/>
                <a:sym typeface="Georgia"/>
              </a:rPr>
              <a:t>Real peace —  </a:t>
            </a:r>
            <a:r>
              <a:rPr lang="en" sz="1200" b="0" i="0" u="none" strike="noStrike" cap="none">
                <a:solidFill>
                  <a:srgbClr val="1F2833"/>
                </a:solidFill>
                <a:latin typeface="Georgia"/>
                <a:ea typeface="Georgia"/>
                <a:cs typeface="Georgia"/>
                <a:sym typeface="Georgia"/>
              </a:rPr>
              <a:t>Isaiah 2:4, swords beaten into plowshares; Zechariah 14:9, one LORD over the whole earth.</a:t>
            </a:r>
            <a:endParaRPr sz="1200" b="0" i="0" u="none" strike="noStrike" cap="none">
              <a:solidFill>
                <a:schemeClr val="dk1"/>
              </a:solidFill>
              <a:latin typeface="Calibri"/>
              <a:ea typeface="Calibri"/>
              <a:cs typeface="Calibri"/>
              <a:sym typeface="Calibri"/>
            </a:endParaRPr>
          </a:p>
        </p:txBody>
      </p:sp>
      <p:pic>
        <p:nvPicPr>
          <p:cNvPr id="499" name="Google Shape;499;g3f4df190f4b_2_52" descr="/home/claude/reign/scroll_gold.png"/>
          <p:cNvPicPr preferRelativeResize="0"/>
          <p:nvPr/>
        </p:nvPicPr>
        <p:blipFill rotWithShape="1">
          <a:blip r:embed="rId3">
            <a:alphaModFix amt="92000"/>
          </a:blip>
          <a:srcRect/>
          <a:stretch/>
        </p:blipFill>
        <p:spPr>
          <a:xfrm>
            <a:off x="7154951" y="1714500"/>
            <a:ext cx="1371600" cy="137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2E7"/>
        </a:solidFill>
        <a:effectLst/>
      </p:bgPr>
    </p:bg>
    <p:spTree>
      <p:nvGrpSpPr>
        <p:cNvPr id="1" name="Shape 504"/>
        <p:cNvGrpSpPr/>
        <p:nvPr/>
      </p:nvGrpSpPr>
      <p:grpSpPr>
        <a:xfrm>
          <a:off x="0" y="0"/>
          <a:ext cx="0" cy="0"/>
          <a:chOff x="0" y="0"/>
          <a:chExt cx="0" cy="0"/>
        </a:xfrm>
      </p:grpSpPr>
      <p:sp>
        <p:nvSpPr>
          <p:cNvPr id="505" name="Google Shape;505;g3f4df190f4b_2_66"/>
          <p:cNvSpPr/>
          <p:nvPr/>
        </p:nvSpPr>
        <p:spPr>
          <a:xfrm>
            <a:off x="480060" y="308610"/>
            <a:ext cx="8183651"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6A20"/>
              </a:buClr>
              <a:buSzPts val="1100"/>
              <a:buFont typeface="Georgia"/>
              <a:buNone/>
            </a:pPr>
            <a:r>
              <a:rPr lang="en" sz="1100" b="1" i="0" u="none" strike="noStrike" cap="none">
                <a:solidFill>
                  <a:srgbClr val="8A6A20"/>
                </a:solidFill>
                <a:latin typeface="Georgia"/>
                <a:ea typeface="Georgia"/>
                <a:cs typeface="Georgia"/>
                <a:sym typeface="Georgia"/>
              </a:rPr>
              <a:t>POINT III — THE PEOPLE WHO REIGN WITH HIM</a:t>
            </a:r>
            <a:endParaRPr sz="1100" b="0" i="0" u="none" strike="noStrike" cap="none">
              <a:solidFill>
                <a:schemeClr val="dk1"/>
              </a:solidFill>
              <a:latin typeface="Calibri"/>
              <a:ea typeface="Calibri"/>
              <a:cs typeface="Calibri"/>
              <a:sym typeface="Calibri"/>
            </a:endParaRPr>
          </a:p>
        </p:txBody>
      </p:sp>
      <p:sp>
        <p:nvSpPr>
          <p:cNvPr id="506" name="Google Shape;506;g3f4df190f4b_2_66"/>
          <p:cNvSpPr/>
          <p:nvPr/>
        </p:nvSpPr>
        <p:spPr>
          <a:xfrm>
            <a:off x="480060" y="562356"/>
            <a:ext cx="8183651" cy="51435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2300"/>
              <a:buFont typeface="Georgia"/>
              <a:buNone/>
            </a:pPr>
            <a:r>
              <a:rPr lang="en" sz="2300" b="1" i="0" u="none" strike="noStrike" cap="none">
                <a:solidFill>
                  <a:srgbClr val="16294D"/>
                </a:solidFill>
                <a:latin typeface="Georgia"/>
                <a:ea typeface="Georgia"/>
                <a:cs typeface="Georgia"/>
                <a:sym typeface="Georgia"/>
              </a:rPr>
              <a:t>A Shared Throne</a:t>
            </a:r>
            <a:endParaRPr sz="2300" b="0" i="0" u="none" strike="noStrike" cap="none">
              <a:solidFill>
                <a:schemeClr val="dk1"/>
              </a:solidFill>
              <a:latin typeface="Calibri"/>
              <a:ea typeface="Calibri"/>
              <a:cs typeface="Calibri"/>
              <a:sym typeface="Calibri"/>
            </a:endParaRPr>
          </a:p>
        </p:txBody>
      </p:sp>
      <p:cxnSp>
        <p:nvCxnSpPr>
          <p:cNvPr id="507" name="Google Shape;507;g3f4df190f4b_2_66"/>
          <p:cNvCxnSpPr/>
          <p:nvPr/>
        </p:nvCxnSpPr>
        <p:spPr>
          <a:xfrm>
            <a:off x="493776" y="1110996"/>
            <a:ext cx="960120" cy="0"/>
          </a:xfrm>
          <a:prstGeom prst="straightConnector1">
            <a:avLst/>
          </a:prstGeom>
          <a:noFill/>
          <a:ln w="25400" cap="flat" cmpd="sng">
            <a:solidFill>
              <a:srgbClr val="A9822C"/>
            </a:solidFill>
            <a:prstDash val="solid"/>
            <a:round/>
            <a:headEnd type="none" w="sm" len="sm"/>
            <a:tailEnd type="none" w="sm" len="sm"/>
          </a:ln>
        </p:spPr>
      </p:cxnSp>
      <p:sp>
        <p:nvSpPr>
          <p:cNvPr id="508" name="Google Shape;508;g3f4df190f4b_2_66"/>
          <p:cNvSpPr/>
          <p:nvPr/>
        </p:nvSpPr>
        <p:spPr>
          <a:xfrm>
            <a:off x="480060" y="1371600"/>
            <a:ext cx="8183651" cy="534924"/>
          </a:xfrm>
          <a:prstGeom prst="roundRect">
            <a:avLst>
              <a:gd name="adj" fmla="val 6410"/>
            </a:avLst>
          </a:prstGeom>
          <a:solidFill>
            <a:srgbClr val="FFFFFF"/>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9" name="Google Shape;509;g3f4df190f4b_2_66"/>
          <p:cNvSpPr/>
          <p:nvPr/>
        </p:nvSpPr>
        <p:spPr>
          <a:xfrm>
            <a:off x="685800" y="1371600"/>
            <a:ext cx="4114800" cy="534924"/>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1400"/>
              <a:buFont typeface="Georgia"/>
              <a:buNone/>
            </a:pPr>
            <a:r>
              <a:rPr lang="en" sz="1400" b="1" i="0" u="none" strike="noStrike" cap="none">
                <a:solidFill>
                  <a:srgbClr val="16294D"/>
                </a:solidFill>
                <a:latin typeface="Georgia"/>
                <a:ea typeface="Georgia"/>
                <a:cs typeface="Georgia"/>
                <a:sym typeface="Georgia"/>
              </a:rPr>
              <a:t>Tribulation martyrs</a:t>
            </a:r>
            <a:endParaRPr sz="1400" b="0" i="0" u="none" strike="noStrike" cap="none">
              <a:solidFill>
                <a:schemeClr val="dk1"/>
              </a:solidFill>
              <a:latin typeface="Calibri"/>
              <a:ea typeface="Calibri"/>
              <a:cs typeface="Calibri"/>
              <a:sym typeface="Calibri"/>
            </a:endParaRPr>
          </a:p>
        </p:txBody>
      </p:sp>
      <p:sp>
        <p:nvSpPr>
          <p:cNvPr id="510" name="Google Shape;510;g3f4df190f4b_2_66"/>
          <p:cNvSpPr/>
          <p:nvPr/>
        </p:nvSpPr>
        <p:spPr>
          <a:xfrm>
            <a:off x="5006340" y="1371600"/>
            <a:ext cx="3657371" cy="53492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8A6A20"/>
              </a:buClr>
              <a:buSzPts val="1200"/>
              <a:buFont typeface="Georgia"/>
              <a:buNone/>
            </a:pPr>
            <a:r>
              <a:rPr lang="en" sz="1200" b="0" i="1" u="none" strike="noStrike" cap="none">
                <a:solidFill>
                  <a:srgbClr val="8A6A20"/>
                </a:solidFill>
                <a:latin typeface="Georgia"/>
                <a:ea typeface="Georgia"/>
                <a:cs typeface="Georgia"/>
                <a:sym typeface="Georgia"/>
              </a:rPr>
              <a:t>Revelation 20:4</a:t>
            </a:r>
            <a:endParaRPr sz="1200" b="0" i="0" u="none" strike="noStrike" cap="none">
              <a:solidFill>
                <a:schemeClr val="dk1"/>
              </a:solidFill>
              <a:latin typeface="Calibri"/>
              <a:ea typeface="Calibri"/>
              <a:cs typeface="Calibri"/>
              <a:sym typeface="Calibri"/>
            </a:endParaRPr>
          </a:p>
        </p:txBody>
      </p:sp>
      <p:sp>
        <p:nvSpPr>
          <p:cNvPr id="511" name="Google Shape;511;g3f4df190f4b_2_66"/>
          <p:cNvSpPr/>
          <p:nvPr/>
        </p:nvSpPr>
        <p:spPr>
          <a:xfrm>
            <a:off x="480060" y="2002536"/>
            <a:ext cx="8183651" cy="534924"/>
          </a:xfrm>
          <a:prstGeom prst="roundRect">
            <a:avLst>
              <a:gd name="adj" fmla="val 6410"/>
            </a:avLst>
          </a:prstGeom>
          <a:solidFill>
            <a:srgbClr val="EFE8D6"/>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2" name="Google Shape;512;g3f4df190f4b_2_66"/>
          <p:cNvSpPr/>
          <p:nvPr/>
        </p:nvSpPr>
        <p:spPr>
          <a:xfrm>
            <a:off x="685800" y="2002536"/>
            <a:ext cx="4114800" cy="534924"/>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1400"/>
              <a:buFont typeface="Georgia"/>
              <a:buNone/>
            </a:pPr>
            <a:r>
              <a:rPr lang="en" sz="1400" b="1" i="0" u="none" strike="noStrike" cap="none">
                <a:solidFill>
                  <a:srgbClr val="16294D"/>
                </a:solidFill>
                <a:latin typeface="Georgia"/>
                <a:ea typeface="Georgia"/>
                <a:cs typeface="Georgia"/>
                <a:sym typeface="Georgia"/>
              </a:rPr>
              <a:t>The Twelve Apostles</a:t>
            </a:r>
            <a:endParaRPr sz="1400" b="0" i="0" u="none" strike="noStrike" cap="none">
              <a:solidFill>
                <a:schemeClr val="dk1"/>
              </a:solidFill>
              <a:latin typeface="Calibri"/>
              <a:ea typeface="Calibri"/>
              <a:cs typeface="Calibri"/>
              <a:sym typeface="Calibri"/>
            </a:endParaRPr>
          </a:p>
        </p:txBody>
      </p:sp>
      <p:sp>
        <p:nvSpPr>
          <p:cNvPr id="513" name="Google Shape;513;g3f4df190f4b_2_66"/>
          <p:cNvSpPr/>
          <p:nvPr/>
        </p:nvSpPr>
        <p:spPr>
          <a:xfrm>
            <a:off x="5006340" y="2002536"/>
            <a:ext cx="3657371" cy="53492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8A6A20"/>
              </a:buClr>
              <a:buSzPts val="1200"/>
              <a:buFont typeface="Georgia"/>
              <a:buNone/>
            </a:pPr>
            <a:r>
              <a:rPr lang="en" sz="1200" b="0" i="1" u="none" strike="noStrike" cap="none">
                <a:solidFill>
                  <a:srgbClr val="8A6A20"/>
                </a:solidFill>
                <a:latin typeface="Georgia"/>
                <a:ea typeface="Georgia"/>
                <a:cs typeface="Georgia"/>
                <a:sym typeface="Georgia"/>
              </a:rPr>
              <a:t>Matthew 19:28</a:t>
            </a:r>
            <a:endParaRPr sz="1200" b="0" i="0" u="none" strike="noStrike" cap="none">
              <a:solidFill>
                <a:schemeClr val="dk1"/>
              </a:solidFill>
              <a:latin typeface="Calibri"/>
              <a:ea typeface="Calibri"/>
              <a:cs typeface="Calibri"/>
              <a:sym typeface="Calibri"/>
            </a:endParaRPr>
          </a:p>
        </p:txBody>
      </p:sp>
      <p:sp>
        <p:nvSpPr>
          <p:cNvPr id="514" name="Google Shape;514;g3f4df190f4b_2_66"/>
          <p:cNvSpPr/>
          <p:nvPr/>
        </p:nvSpPr>
        <p:spPr>
          <a:xfrm>
            <a:off x="480060" y="2633472"/>
            <a:ext cx="8183651" cy="534924"/>
          </a:xfrm>
          <a:prstGeom prst="roundRect">
            <a:avLst>
              <a:gd name="adj" fmla="val 6410"/>
            </a:avLst>
          </a:prstGeom>
          <a:solidFill>
            <a:srgbClr val="FFFFFF"/>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5" name="Google Shape;515;g3f4df190f4b_2_66"/>
          <p:cNvSpPr/>
          <p:nvPr/>
        </p:nvSpPr>
        <p:spPr>
          <a:xfrm>
            <a:off x="685800" y="2633472"/>
            <a:ext cx="4114800" cy="534924"/>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1400"/>
              <a:buFont typeface="Georgia"/>
              <a:buNone/>
            </a:pPr>
            <a:r>
              <a:rPr lang="en" sz="1400" b="1" i="0" u="none" strike="noStrike" cap="none">
                <a:solidFill>
                  <a:srgbClr val="16294D"/>
                </a:solidFill>
                <a:latin typeface="Georgia"/>
                <a:ea typeface="Georgia"/>
                <a:cs typeface="Georgia"/>
                <a:sym typeface="Georgia"/>
              </a:rPr>
              <a:t>Overcoming believers</a:t>
            </a:r>
            <a:endParaRPr sz="1400" b="0" i="0" u="none" strike="noStrike" cap="none">
              <a:solidFill>
                <a:schemeClr val="dk1"/>
              </a:solidFill>
              <a:latin typeface="Calibri"/>
              <a:ea typeface="Calibri"/>
              <a:cs typeface="Calibri"/>
              <a:sym typeface="Calibri"/>
            </a:endParaRPr>
          </a:p>
        </p:txBody>
      </p:sp>
      <p:sp>
        <p:nvSpPr>
          <p:cNvPr id="516" name="Google Shape;516;g3f4df190f4b_2_66"/>
          <p:cNvSpPr/>
          <p:nvPr/>
        </p:nvSpPr>
        <p:spPr>
          <a:xfrm>
            <a:off x="5006340" y="2633472"/>
            <a:ext cx="3657371" cy="53492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8A6A20"/>
              </a:buClr>
              <a:buSzPts val="1200"/>
              <a:buFont typeface="Georgia"/>
              <a:buNone/>
            </a:pPr>
            <a:r>
              <a:rPr lang="en" sz="1200" b="0" i="1" u="none" strike="noStrike" cap="none">
                <a:solidFill>
                  <a:srgbClr val="8A6A20"/>
                </a:solidFill>
                <a:latin typeface="Georgia"/>
                <a:ea typeface="Georgia"/>
                <a:cs typeface="Georgia"/>
                <a:sym typeface="Georgia"/>
              </a:rPr>
              <a:t>Revelation 3:21</a:t>
            </a:r>
            <a:endParaRPr sz="1200" b="0" i="0" u="none" strike="noStrike" cap="none">
              <a:solidFill>
                <a:schemeClr val="dk1"/>
              </a:solidFill>
              <a:latin typeface="Calibri"/>
              <a:ea typeface="Calibri"/>
              <a:cs typeface="Calibri"/>
              <a:sym typeface="Calibri"/>
            </a:endParaRPr>
          </a:p>
        </p:txBody>
      </p:sp>
      <p:sp>
        <p:nvSpPr>
          <p:cNvPr id="517" name="Google Shape;517;g3f4df190f4b_2_66"/>
          <p:cNvSpPr/>
          <p:nvPr/>
        </p:nvSpPr>
        <p:spPr>
          <a:xfrm>
            <a:off x="480060" y="3264408"/>
            <a:ext cx="8183651" cy="534924"/>
          </a:xfrm>
          <a:prstGeom prst="roundRect">
            <a:avLst>
              <a:gd name="adj" fmla="val 6410"/>
            </a:avLst>
          </a:prstGeom>
          <a:solidFill>
            <a:srgbClr val="EFE8D6"/>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8" name="Google Shape;518;g3f4df190f4b_2_66"/>
          <p:cNvSpPr/>
          <p:nvPr/>
        </p:nvSpPr>
        <p:spPr>
          <a:xfrm>
            <a:off x="685800" y="3264408"/>
            <a:ext cx="4114800" cy="534924"/>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1400"/>
              <a:buFont typeface="Georgia"/>
              <a:buNone/>
            </a:pPr>
            <a:r>
              <a:rPr lang="en" sz="1400" b="1" i="0" u="none" strike="noStrike" cap="none">
                <a:solidFill>
                  <a:srgbClr val="16294D"/>
                </a:solidFill>
                <a:latin typeface="Georgia"/>
                <a:ea typeface="Georgia"/>
                <a:cs typeface="Georgia"/>
                <a:sym typeface="Georgia"/>
              </a:rPr>
              <a:t>The enduring Church</a:t>
            </a:r>
            <a:endParaRPr sz="1400" b="0" i="0" u="none" strike="noStrike" cap="none">
              <a:solidFill>
                <a:schemeClr val="dk1"/>
              </a:solidFill>
              <a:latin typeface="Calibri"/>
              <a:ea typeface="Calibri"/>
              <a:cs typeface="Calibri"/>
              <a:sym typeface="Calibri"/>
            </a:endParaRPr>
          </a:p>
        </p:txBody>
      </p:sp>
      <p:sp>
        <p:nvSpPr>
          <p:cNvPr id="519" name="Google Shape;519;g3f4df190f4b_2_66"/>
          <p:cNvSpPr/>
          <p:nvPr/>
        </p:nvSpPr>
        <p:spPr>
          <a:xfrm>
            <a:off x="5006340" y="3264408"/>
            <a:ext cx="3657371" cy="53492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8A6A20"/>
              </a:buClr>
              <a:buSzPts val="1200"/>
              <a:buFont typeface="Georgia"/>
              <a:buNone/>
            </a:pPr>
            <a:r>
              <a:rPr lang="en" sz="1200" b="0" i="1" u="none" strike="noStrike" cap="none">
                <a:solidFill>
                  <a:srgbClr val="8A6A20"/>
                </a:solidFill>
                <a:latin typeface="Georgia"/>
                <a:ea typeface="Georgia"/>
                <a:cs typeface="Georgia"/>
                <a:sym typeface="Georgia"/>
              </a:rPr>
              <a:t>2 Timothy 2:12; Rev 5:10</a:t>
            </a:r>
            <a:endParaRPr sz="1200" b="0" i="0" u="none" strike="noStrike" cap="none">
              <a:solidFill>
                <a:schemeClr val="dk1"/>
              </a:solidFill>
              <a:latin typeface="Calibri"/>
              <a:ea typeface="Calibri"/>
              <a:cs typeface="Calibri"/>
              <a:sym typeface="Calibri"/>
            </a:endParaRPr>
          </a:p>
        </p:txBody>
      </p:sp>
      <p:sp>
        <p:nvSpPr>
          <p:cNvPr id="520" name="Google Shape;520;g3f4df190f4b_2_66"/>
          <p:cNvSpPr/>
          <p:nvPr/>
        </p:nvSpPr>
        <p:spPr>
          <a:xfrm>
            <a:off x="480060" y="3895344"/>
            <a:ext cx="8183651" cy="534924"/>
          </a:xfrm>
          <a:prstGeom prst="roundRect">
            <a:avLst>
              <a:gd name="adj" fmla="val 6410"/>
            </a:avLst>
          </a:prstGeom>
          <a:solidFill>
            <a:srgbClr val="FFFFFF"/>
          </a:solidFill>
          <a:ln w="9525" cap="flat" cmpd="sng">
            <a:solidFill>
              <a:srgbClr val="C9B481"/>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1" name="Google Shape;521;g3f4df190f4b_2_66"/>
          <p:cNvSpPr/>
          <p:nvPr/>
        </p:nvSpPr>
        <p:spPr>
          <a:xfrm>
            <a:off x="685800" y="3895344"/>
            <a:ext cx="4114800" cy="534924"/>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6294D"/>
              </a:buClr>
              <a:buSzPts val="1400"/>
              <a:buFont typeface="Georgia"/>
              <a:buNone/>
            </a:pPr>
            <a:r>
              <a:rPr lang="en" sz="1400" b="1" i="0" u="none" strike="noStrike" cap="none">
                <a:solidFill>
                  <a:srgbClr val="16294D"/>
                </a:solidFill>
                <a:latin typeface="Georgia"/>
                <a:ea typeface="Georgia"/>
                <a:cs typeface="Georgia"/>
                <a:sym typeface="Georgia"/>
              </a:rPr>
              <a:t>Old Testament saints</a:t>
            </a:r>
            <a:endParaRPr sz="1400" b="0" i="0" u="none" strike="noStrike" cap="none">
              <a:solidFill>
                <a:schemeClr val="dk1"/>
              </a:solidFill>
              <a:latin typeface="Calibri"/>
              <a:ea typeface="Calibri"/>
              <a:cs typeface="Calibri"/>
              <a:sym typeface="Calibri"/>
            </a:endParaRPr>
          </a:p>
        </p:txBody>
      </p:sp>
      <p:sp>
        <p:nvSpPr>
          <p:cNvPr id="522" name="Google Shape;522;g3f4df190f4b_2_66"/>
          <p:cNvSpPr/>
          <p:nvPr/>
        </p:nvSpPr>
        <p:spPr>
          <a:xfrm>
            <a:off x="5006340" y="3895344"/>
            <a:ext cx="3657371" cy="53492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rgbClr val="8A6A20"/>
              </a:buClr>
              <a:buSzPts val="1200"/>
              <a:buFont typeface="Georgia"/>
              <a:buNone/>
            </a:pPr>
            <a:r>
              <a:rPr lang="en" sz="1200" b="0" i="1" u="none" strike="noStrike" cap="none">
                <a:solidFill>
                  <a:srgbClr val="8A6A20"/>
                </a:solidFill>
                <a:latin typeface="Georgia"/>
                <a:ea typeface="Georgia"/>
                <a:cs typeface="Georgia"/>
                <a:sym typeface="Georgia"/>
              </a:rPr>
              <a:t>Daniel 7:18, 27</a:t>
            </a:r>
            <a:endParaRPr sz="1200" b="0" i="0" u="none" strike="noStrike" cap="none">
              <a:solidFill>
                <a:schemeClr val="dk1"/>
              </a:solidFill>
              <a:latin typeface="Calibri"/>
              <a:ea typeface="Calibri"/>
              <a:cs typeface="Calibri"/>
              <a:sym typeface="Calibri"/>
            </a:endParaRPr>
          </a:p>
        </p:txBody>
      </p:sp>
      <p:sp>
        <p:nvSpPr>
          <p:cNvPr id="523" name="Google Shape;523;g3f4df190f4b_2_66"/>
          <p:cNvSpPr/>
          <p:nvPr/>
        </p:nvSpPr>
        <p:spPr>
          <a:xfrm>
            <a:off x="480060" y="4629150"/>
            <a:ext cx="8183651" cy="41148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2E4372"/>
              </a:buClr>
              <a:buSzPts val="1100"/>
              <a:buFont typeface="Georgia"/>
              <a:buNone/>
            </a:pPr>
            <a:r>
              <a:rPr lang="en" sz="1100" b="0" i="1" u="none" strike="noStrike" cap="none">
                <a:solidFill>
                  <a:srgbClr val="2E4372"/>
                </a:solidFill>
                <a:latin typeface="Georgia"/>
                <a:ea typeface="Georgia"/>
                <a:cs typeface="Georgia"/>
                <a:sym typeface="Georgia"/>
              </a:rPr>
              <a:t>Not because we earned it — because the King chose, from the beginning, to reign in fellowship with the people He redeemed.</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528"/>
        <p:cNvGrpSpPr/>
        <p:nvPr/>
      </p:nvGrpSpPr>
      <p:grpSpPr>
        <a:xfrm>
          <a:off x="0" y="0"/>
          <a:ext cx="0" cy="0"/>
          <a:chOff x="0" y="0"/>
          <a:chExt cx="0" cy="0"/>
        </a:xfrm>
      </p:grpSpPr>
      <p:sp>
        <p:nvSpPr>
          <p:cNvPr id="529" name="Google Shape;529;g3f4df190f4b_2_89"/>
          <p:cNvSpPr/>
          <p:nvPr/>
        </p:nvSpPr>
        <p:spPr>
          <a:xfrm>
            <a:off x="480060" y="342900"/>
            <a:ext cx="8183651"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A9822C"/>
              </a:buClr>
              <a:buSzPts val="1100"/>
              <a:buFont typeface="Georgia"/>
              <a:buNone/>
            </a:pPr>
            <a:r>
              <a:rPr lang="en" sz="1100" b="1" i="0" u="none" strike="noStrike" cap="none">
                <a:solidFill>
                  <a:srgbClr val="A9822C"/>
                </a:solidFill>
                <a:latin typeface="Georgia"/>
                <a:ea typeface="Georgia"/>
                <a:cs typeface="Georgia"/>
                <a:sym typeface="Georgia"/>
              </a:rPr>
              <a:t>POINT IV — THE LAW HE RULES BY</a:t>
            </a:r>
            <a:endParaRPr sz="1100" b="0" i="0" u="none" strike="noStrike" cap="none">
              <a:solidFill>
                <a:schemeClr val="dk1"/>
              </a:solidFill>
              <a:latin typeface="Calibri"/>
              <a:ea typeface="Calibri"/>
              <a:cs typeface="Calibri"/>
              <a:sym typeface="Calibri"/>
            </a:endParaRPr>
          </a:p>
        </p:txBody>
      </p:sp>
      <p:sp>
        <p:nvSpPr>
          <p:cNvPr id="530" name="Google Shape;530;g3f4df190f4b_2_89"/>
          <p:cNvSpPr/>
          <p:nvPr/>
        </p:nvSpPr>
        <p:spPr>
          <a:xfrm>
            <a:off x="480060" y="603504"/>
            <a:ext cx="8183651" cy="48006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FFFFF"/>
              </a:buClr>
              <a:buSzPts val="2100"/>
              <a:buFont typeface="Georgia"/>
              <a:buNone/>
            </a:pPr>
            <a:r>
              <a:rPr lang="en" sz="2100" b="1" i="0" u="none" strike="noStrike" cap="none">
                <a:solidFill>
                  <a:srgbClr val="FFFFFF"/>
                </a:solidFill>
                <a:latin typeface="Georgia"/>
                <a:ea typeface="Georgia"/>
                <a:cs typeface="Georgia"/>
                <a:sym typeface="Georgia"/>
              </a:rPr>
              <a:t>The Standard of His Reign</a:t>
            </a:r>
            <a:endParaRPr sz="2100" b="0" i="0" u="none" strike="noStrike" cap="none">
              <a:solidFill>
                <a:schemeClr val="dk1"/>
              </a:solidFill>
              <a:latin typeface="Calibri"/>
              <a:ea typeface="Calibri"/>
              <a:cs typeface="Calibri"/>
              <a:sym typeface="Calibri"/>
            </a:endParaRPr>
          </a:p>
        </p:txBody>
      </p:sp>
      <p:sp>
        <p:nvSpPr>
          <p:cNvPr id="531" name="Google Shape;531;g3f4df190f4b_2_89"/>
          <p:cNvSpPr/>
          <p:nvPr/>
        </p:nvSpPr>
        <p:spPr>
          <a:xfrm>
            <a:off x="480060" y="1303020"/>
            <a:ext cx="3920376" cy="3154680"/>
          </a:xfrm>
          <a:prstGeom prst="roundRect">
            <a:avLst>
              <a:gd name="adj" fmla="val 1739"/>
            </a:avLst>
          </a:prstGeom>
          <a:solidFill>
            <a:srgbClr val="2E4372"/>
          </a:solidFill>
          <a:ln w="12700" cap="flat" cmpd="sng">
            <a:solidFill>
              <a:srgbClr val="A9822C"/>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32" name="Google Shape;532;g3f4df190f4b_2_89"/>
          <p:cNvSpPr/>
          <p:nvPr/>
        </p:nvSpPr>
        <p:spPr>
          <a:xfrm>
            <a:off x="651510" y="1440180"/>
            <a:ext cx="3577476"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A9822C"/>
              </a:buClr>
              <a:buSzPts val="1000"/>
              <a:buFont typeface="Georgia"/>
              <a:buNone/>
            </a:pPr>
            <a:r>
              <a:rPr lang="en" sz="1000" b="1" i="0" u="none" strike="noStrike" cap="none">
                <a:solidFill>
                  <a:srgbClr val="A9822C"/>
                </a:solidFill>
                <a:latin typeface="Georgia"/>
                <a:ea typeface="Georgia"/>
                <a:cs typeface="Georgia"/>
                <a:sym typeface="Georgia"/>
              </a:rPr>
              <a:t>HEBREW</a:t>
            </a:r>
            <a:endParaRPr sz="1000" b="0" i="0" u="none" strike="noStrike" cap="none">
              <a:solidFill>
                <a:schemeClr val="dk1"/>
              </a:solidFill>
              <a:latin typeface="Calibri"/>
              <a:ea typeface="Calibri"/>
              <a:cs typeface="Calibri"/>
              <a:sym typeface="Calibri"/>
            </a:endParaRPr>
          </a:p>
        </p:txBody>
      </p:sp>
      <p:sp>
        <p:nvSpPr>
          <p:cNvPr id="533" name="Google Shape;533;g3f4df190f4b_2_89"/>
          <p:cNvSpPr/>
          <p:nvPr/>
        </p:nvSpPr>
        <p:spPr>
          <a:xfrm>
            <a:off x="651510" y="1748790"/>
            <a:ext cx="3577476" cy="44577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FFFFF"/>
              </a:buClr>
              <a:buSzPts val="2400"/>
              <a:buFont typeface="Georgia"/>
              <a:buNone/>
            </a:pPr>
            <a:r>
              <a:rPr lang="en" sz="2400" b="1" i="0" u="none" strike="noStrike" cap="none">
                <a:solidFill>
                  <a:srgbClr val="FFFFFF"/>
                </a:solidFill>
                <a:latin typeface="Georgia"/>
                <a:ea typeface="Georgia"/>
                <a:cs typeface="Georgia"/>
                <a:sym typeface="Georgia"/>
              </a:rPr>
              <a:t>תוֹרה</a:t>
            </a:r>
            <a:endParaRPr sz="2400" b="0" i="0" u="none" strike="noStrike" cap="none">
              <a:solidFill>
                <a:schemeClr val="dk1"/>
              </a:solidFill>
              <a:latin typeface="Calibri"/>
              <a:ea typeface="Calibri"/>
              <a:cs typeface="Calibri"/>
              <a:sym typeface="Calibri"/>
            </a:endParaRPr>
          </a:p>
        </p:txBody>
      </p:sp>
      <p:sp>
        <p:nvSpPr>
          <p:cNvPr id="534" name="Google Shape;534;g3f4df190f4b_2_89"/>
          <p:cNvSpPr/>
          <p:nvPr/>
        </p:nvSpPr>
        <p:spPr>
          <a:xfrm>
            <a:off x="651510" y="2194560"/>
            <a:ext cx="3577476"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C9CEDD"/>
              </a:buClr>
              <a:buSzPts val="1100"/>
              <a:buFont typeface="Georgia"/>
              <a:buNone/>
            </a:pPr>
            <a:r>
              <a:rPr lang="en" sz="1100" b="0" i="1" u="none" strike="noStrike" cap="none">
                <a:solidFill>
                  <a:srgbClr val="C9CEDD"/>
                </a:solidFill>
                <a:latin typeface="Georgia"/>
                <a:ea typeface="Georgia"/>
                <a:cs typeface="Georgia"/>
                <a:sym typeface="Georgia"/>
              </a:rPr>
              <a:t>(torah)</a:t>
            </a:r>
            <a:endParaRPr sz="1100" b="0" i="0" u="none" strike="noStrike" cap="none">
              <a:solidFill>
                <a:schemeClr val="dk1"/>
              </a:solidFill>
              <a:latin typeface="Calibri"/>
              <a:ea typeface="Calibri"/>
              <a:cs typeface="Calibri"/>
              <a:sym typeface="Calibri"/>
            </a:endParaRPr>
          </a:p>
        </p:txBody>
      </p:sp>
      <p:sp>
        <p:nvSpPr>
          <p:cNvPr id="535" name="Google Shape;535;g3f4df190f4b_2_89"/>
          <p:cNvSpPr/>
          <p:nvPr/>
        </p:nvSpPr>
        <p:spPr>
          <a:xfrm>
            <a:off x="651510" y="2537460"/>
            <a:ext cx="3577476" cy="1851660"/>
          </a:xfrm>
          <a:prstGeom prst="rect">
            <a:avLst/>
          </a:prstGeom>
          <a:noFill/>
          <a:ln>
            <a:noFill/>
          </a:ln>
        </p:spPr>
        <p:txBody>
          <a:bodyPr spcFirstLastPara="1" wrap="square" lIns="68575" tIns="34275" rIns="68575" bIns="34275" anchor="ctr" anchorCtr="0">
            <a:noAutofit/>
          </a:bodyPr>
          <a:lstStyle/>
          <a:p>
            <a:pPr marL="0" marR="0" lvl="0" indent="0" algn="l" rtl="0">
              <a:lnSpc>
                <a:spcPct val="140740"/>
              </a:lnSpc>
              <a:spcBef>
                <a:spcPts val="0"/>
              </a:spcBef>
              <a:spcAft>
                <a:spcPts val="0"/>
              </a:spcAft>
              <a:buClr>
                <a:srgbClr val="F7F2E7"/>
              </a:buClr>
              <a:buSzPts val="1000"/>
              <a:buFont typeface="Georgia"/>
              <a:buNone/>
            </a:pPr>
            <a:r>
              <a:rPr lang="en" sz="1000" b="0" i="0" u="none" strike="noStrike" cap="none">
                <a:solidFill>
                  <a:srgbClr val="F7F2E7"/>
                </a:solidFill>
                <a:latin typeface="Georgia"/>
                <a:ea typeface="Georgia"/>
                <a:cs typeface="Georgia"/>
                <a:sym typeface="Georgia"/>
              </a:rPr>
              <a:t>Law or instruction, flowing outward from its source. In the Kingdom, the source is Zion — and the King Himself is the Word made flesh. (Isaiah 2:3)</a:t>
            </a:r>
            <a:endParaRPr sz="1000" b="0" i="0" u="none" strike="noStrike" cap="none">
              <a:solidFill>
                <a:schemeClr val="dk1"/>
              </a:solidFill>
              <a:latin typeface="Calibri"/>
              <a:ea typeface="Calibri"/>
              <a:cs typeface="Calibri"/>
              <a:sym typeface="Calibri"/>
            </a:endParaRPr>
          </a:p>
        </p:txBody>
      </p:sp>
      <p:sp>
        <p:nvSpPr>
          <p:cNvPr id="536" name="Google Shape;536;g3f4df190f4b_2_89"/>
          <p:cNvSpPr/>
          <p:nvPr/>
        </p:nvSpPr>
        <p:spPr>
          <a:xfrm>
            <a:off x="4743336" y="1303020"/>
            <a:ext cx="3920376" cy="3154680"/>
          </a:xfrm>
          <a:prstGeom prst="roundRect">
            <a:avLst>
              <a:gd name="adj" fmla="val 1739"/>
            </a:avLst>
          </a:prstGeom>
          <a:solidFill>
            <a:srgbClr val="2E4372"/>
          </a:solidFill>
          <a:ln w="12700" cap="flat" cmpd="sng">
            <a:solidFill>
              <a:srgbClr val="A9822C"/>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37" name="Google Shape;537;g3f4df190f4b_2_89"/>
          <p:cNvSpPr/>
          <p:nvPr/>
        </p:nvSpPr>
        <p:spPr>
          <a:xfrm>
            <a:off x="4914786" y="1440180"/>
            <a:ext cx="3577476"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A9822C"/>
              </a:buClr>
              <a:buSzPts val="1000"/>
              <a:buFont typeface="Georgia"/>
              <a:buNone/>
            </a:pPr>
            <a:r>
              <a:rPr lang="en" sz="1000" b="1" i="0" u="none" strike="noStrike" cap="none">
                <a:solidFill>
                  <a:srgbClr val="A9822C"/>
                </a:solidFill>
                <a:latin typeface="Georgia"/>
                <a:ea typeface="Georgia"/>
                <a:cs typeface="Georgia"/>
                <a:sym typeface="Georgia"/>
              </a:rPr>
              <a:t>GREEK</a:t>
            </a:r>
            <a:endParaRPr sz="1000" b="0" i="0" u="none" strike="noStrike" cap="none">
              <a:solidFill>
                <a:schemeClr val="dk1"/>
              </a:solidFill>
              <a:latin typeface="Calibri"/>
              <a:ea typeface="Calibri"/>
              <a:cs typeface="Calibri"/>
              <a:sym typeface="Calibri"/>
            </a:endParaRPr>
          </a:p>
        </p:txBody>
      </p:sp>
      <p:sp>
        <p:nvSpPr>
          <p:cNvPr id="538" name="Google Shape;538;g3f4df190f4b_2_89"/>
          <p:cNvSpPr/>
          <p:nvPr/>
        </p:nvSpPr>
        <p:spPr>
          <a:xfrm>
            <a:off x="4914786" y="1748790"/>
            <a:ext cx="3577476" cy="44577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FFFFF"/>
              </a:buClr>
              <a:buSzPts val="2400"/>
              <a:buFont typeface="Georgia"/>
              <a:buNone/>
            </a:pPr>
            <a:r>
              <a:rPr lang="en" sz="2400" b="1" i="0" u="none" strike="noStrike" cap="none">
                <a:solidFill>
                  <a:srgbClr val="FFFFFF"/>
                </a:solidFill>
                <a:latin typeface="Georgia"/>
                <a:ea typeface="Georgia"/>
                <a:cs typeface="Georgia"/>
                <a:sym typeface="Georgia"/>
              </a:rPr>
              <a:t>ῥάβδος σιδηρᾶ</a:t>
            </a:r>
            <a:endParaRPr sz="2400" b="0" i="0" u="none" strike="noStrike" cap="none">
              <a:solidFill>
                <a:schemeClr val="dk1"/>
              </a:solidFill>
              <a:latin typeface="Calibri"/>
              <a:ea typeface="Calibri"/>
              <a:cs typeface="Calibri"/>
              <a:sym typeface="Calibri"/>
            </a:endParaRPr>
          </a:p>
        </p:txBody>
      </p:sp>
      <p:sp>
        <p:nvSpPr>
          <p:cNvPr id="539" name="Google Shape;539;g3f4df190f4b_2_89"/>
          <p:cNvSpPr/>
          <p:nvPr/>
        </p:nvSpPr>
        <p:spPr>
          <a:xfrm>
            <a:off x="4914786" y="2194560"/>
            <a:ext cx="3577476"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C9CEDD"/>
              </a:buClr>
              <a:buSzPts val="1100"/>
              <a:buFont typeface="Georgia"/>
              <a:buNone/>
            </a:pPr>
            <a:r>
              <a:rPr lang="en" sz="1100" b="0" i="1" u="none" strike="noStrike" cap="none">
                <a:solidFill>
                  <a:srgbClr val="C9CEDD"/>
                </a:solidFill>
                <a:latin typeface="Georgia"/>
                <a:ea typeface="Georgia"/>
                <a:cs typeface="Georgia"/>
                <a:sym typeface="Georgia"/>
              </a:rPr>
              <a:t>(rhabdos sidera)</a:t>
            </a:r>
            <a:endParaRPr sz="1100" b="0" i="0" u="none" strike="noStrike" cap="none">
              <a:solidFill>
                <a:schemeClr val="dk1"/>
              </a:solidFill>
              <a:latin typeface="Calibri"/>
              <a:ea typeface="Calibri"/>
              <a:cs typeface="Calibri"/>
              <a:sym typeface="Calibri"/>
            </a:endParaRPr>
          </a:p>
        </p:txBody>
      </p:sp>
      <p:sp>
        <p:nvSpPr>
          <p:cNvPr id="540" name="Google Shape;540;g3f4df190f4b_2_89"/>
          <p:cNvSpPr/>
          <p:nvPr/>
        </p:nvSpPr>
        <p:spPr>
          <a:xfrm>
            <a:off x="4914786" y="2537460"/>
            <a:ext cx="3577476" cy="1851660"/>
          </a:xfrm>
          <a:prstGeom prst="rect">
            <a:avLst/>
          </a:prstGeom>
          <a:noFill/>
          <a:ln>
            <a:noFill/>
          </a:ln>
        </p:spPr>
        <p:txBody>
          <a:bodyPr spcFirstLastPara="1" wrap="square" lIns="68575" tIns="34275" rIns="68575" bIns="34275" anchor="ctr" anchorCtr="0">
            <a:noAutofit/>
          </a:bodyPr>
          <a:lstStyle/>
          <a:p>
            <a:pPr marL="0" marR="0" lvl="0" indent="0" algn="l" rtl="0">
              <a:lnSpc>
                <a:spcPct val="140740"/>
              </a:lnSpc>
              <a:spcBef>
                <a:spcPts val="0"/>
              </a:spcBef>
              <a:spcAft>
                <a:spcPts val="0"/>
              </a:spcAft>
              <a:buClr>
                <a:srgbClr val="F7F2E7"/>
              </a:buClr>
              <a:buSzPts val="1000"/>
              <a:buFont typeface="Georgia"/>
              <a:buNone/>
            </a:pPr>
            <a:r>
              <a:rPr lang="en" sz="1000" b="0" i="0" u="none" strike="noStrike" cap="none">
                <a:solidFill>
                  <a:srgbClr val="F7F2E7"/>
                </a:solidFill>
                <a:latin typeface="Georgia"/>
                <a:ea typeface="Georgia"/>
                <a:cs typeface="Georgia"/>
                <a:sym typeface="Georgia"/>
              </a:rPr>
              <a:t>“Rod of iron” — quoted from Psalm 2:9, repeated three times in Revelation. Rule that cannot be bent, bribed, or worn down.</a:t>
            </a:r>
            <a:endParaRPr sz="10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6294D"/>
        </a:solidFill>
        <a:effectLst/>
      </p:bgPr>
    </p:bg>
    <p:spTree>
      <p:nvGrpSpPr>
        <p:cNvPr id="1" name="Shape 545"/>
        <p:cNvGrpSpPr/>
        <p:nvPr/>
      </p:nvGrpSpPr>
      <p:grpSpPr>
        <a:xfrm>
          <a:off x="0" y="0"/>
          <a:ext cx="0" cy="0"/>
          <a:chOff x="0" y="0"/>
          <a:chExt cx="0" cy="0"/>
        </a:xfrm>
      </p:grpSpPr>
      <p:pic>
        <p:nvPicPr>
          <p:cNvPr id="546" name="Google Shape;546;g3f4df190f4b_2_105" descr="/home/claude/reign/crown_gold.png"/>
          <p:cNvPicPr preferRelativeResize="0"/>
          <p:nvPr/>
        </p:nvPicPr>
        <p:blipFill rotWithShape="1">
          <a:blip r:embed="rId3">
            <a:alphaModFix/>
          </a:blip>
          <a:srcRect/>
          <a:stretch/>
        </p:blipFill>
        <p:spPr>
          <a:xfrm>
            <a:off x="4263276" y="582930"/>
            <a:ext cx="617220" cy="617220"/>
          </a:xfrm>
          <a:prstGeom prst="rect">
            <a:avLst/>
          </a:prstGeom>
          <a:noFill/>
          <a:ln>
            <a:noFill/>
          </a:ln>
        </p:spPr>
      </p:pic>
      <p:sp>
        <p:nvSpPr>
          <p:cNvPr id="547" name="Google Shape;547;g3f4df190f4b_2_105"/>
          <p:cNvSpPr/>
          <p:nvPr/>
        </p:nvSpPr>
        <p:spPr>
          <a:xfrm>
            <a:off x="685800" y="1440180"/>
            <a:ext cx="7772171" cy="2057400"/>
          </a:xfrm>
          <a:prstGeom prst="rect">
            <a:avLst/>
          </a:prstGeom>
          <a:noFill/>
          <a:ln>
            <a:noFill/>
          </a:ln>
        </p:spPr>
        <p:txBody>
          <a:bodyPr spcFirstLastPara="1" wrap="square" lIns="68575" tIns="34275" rIns="68575" bIns="34275" anchor="ctr" anchorCtr="0">
            <a:noAutofit/>
          </a:bodyPr>
          <a:lstStyle/>
          <a:p>
            <a:pPr marL="0" marR="0" lvl="0" indent="0" algn="ctr" rtl="0">
              <a:lnSpc>
                <a:spcPct val="123529"/>
              </a:lnSpc>
              <a:spcBef>
                <a:spcPts val="0"/>
              </a:spcBef>
              <a:spcAft>
                <a:spcPts val="0"/>
              </a:spcAft>
              <a:buClr>
                <a:srgbClr val="FFFFFF"/>
              </a:buClr>
              <a:buSzPts val="2600"/>
              <a:buFont typeface="Georgia"/>
              <a:buNone/>
            </a:pPr>
            <a:r>
              <a:rPr lang="en" sz="2600" b="1" i="1" u="none" strike="noStrike" cap="none">
                <a:solidFill>
                  <a:srgbClr val="FFFFFF"/>
                </a:solidFill>
                <a:latin typeface="Georgia"/>
                <a:ea typeface="Georgia"/>
                <a:cs typeface="Georgia"/>
                <a:sym typeface="Georgia"/>
              </a:rPr>
              <a:t>“Perfect justice, from a perfect King, that cannot be bent or bought.”</a:t>
            </a:r>
            <a:endParaRPr sz="2600" b="0" i="0" u="none" strike="noStrike" cap="none">
              <a:solidFill>
                <a:schemeClr val="dk1"/>
              </a:solidFill>
              <a:latin typeface="Calibri"/>
              <a:ea typeface="Calibri"/>
              <a:cs typeface="Calibri"/>
              <a:sym typeface="Calibri"/>
            </a:endParaRPr>
          </a:p>
        </p:txBody>
      </p:sp>
      <p:cxnSp>
        <p:nvCxnSpPr>
          <p:cNvPr id="548" name="Google Shape;548;g3f4df190f4b_2_105"/>
          <p:cNvCxnSpPr/>
          <p:nvPr/>
        </p:nvCxnSpPr>
        <p:spPr>
          <a:xfrm>
            <a:off x="3886086" y="3669030"/>
            <a:ext cx="1371600" cy="0"/>
          </a:xfrm>
          <a:prstGeom prst="straightConnector1">
            <a:avLst/>
          </a:prstGeom>
          <a:noFill/>
          <a:ln w="12700" cap="flat" cmpd="sng">
            <a:solidFill>
              <a:srgbClr val="A9822C"/>
            </a:solidFill>
            <a:prstDash val="solid"/>
            <a:round/>
            <a:headEnd type="none" w="sm" len="sm"/>
            <a:tailEnd type="none" w="sm" len="sm"/>
          </a:ln>
        </p:spPr>
      </p:cxnSp>
      <p:sp>
        <p:nvSpPr>
          <p:cNvPr id="549" name="Google Shape;549;g3f4df190f4b_2_105"/>
          <p:cNvSpPr/>
          <p:nvPr/>
        </p:nvSpPr>
        <p:spPr>
          <a:xfrm>
            <a:off x="0" y="3806190"/>
            <a:ext cx="9143771"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A9822C"/>
              </a:buClr>
              <a:buSzPts val="1400"/>
              <a:buFont typeface="Georgia"/>
              <a:buNone/>
            </a:pPr>
            <a:r>
              <a:rPr lang="en" sz="1400" b="0" i="1" u="none" strike="noStrike" cap="none">
                <a:solidFill>
                  <a:srgbClr val="A9822C"/>
                </a:solidFill>
                <a:latin typeface="Georgia"/>
                <a:ea typeface="Georgia"/>
                <a:cs typeface="Georgia"/>
                <a:sym typeface="Georgia"/>
              </a:rPr>
              <a:t>Psalm 2:9  •  Isaiah 11:3–4</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529</Words>
  <Application>Microsoft Office PowerPoint</Application>
  <PresentationFormat>On-screen Show (16:9)</PresentationFormat>
  <Paragraphs>68</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Georgia</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ccc media</cp:lastModifiedBy>
  <cp:revision>2</cp:revision>
  <dcterms:modified xsi:type="dcterms:W3CDTF">2026-07-12T22:36:42Z</dcterms:modified>
</cp:coreProperties>
</file>