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214DE-9267-01A3-2055-25293E0CD0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0125CB-CE17-3862-8413-095F7D4ED5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CB13C5-3C7D-DBD8-4E53-94E6628F3513}"/>
              </a:ext>
            </a:extLst>
          </p:cNvPr>
          <p:cNvSpPr>
            <a:spLocks noGrp="1"/>
          </p:cNvSpPr>
          <p:nvPr>
            <p:ph type="dt" sz="half" idx="10"/>
          </p:nvPr>
        </p:nvSpPr>
        <p:spPr/>
        <p:txBody>
          <a:bodyPr/>
          <a:lstStyle/>
          <a:p>
            <a:fld id="{801ED652-ECC0-43A1-955F-5151531F05BF}" type="datetimeFigureOut">
              <a:rPr lang="en-US" smtClean="0"/>
              <a:t>1/27/2024</a:t>
            </a:fld>
            <a:endParaRPr lang="en-US"/>
          </a:p>
        </p:txBody>
      </p:sp>
      <p:sp>
        <p:nvSpPr>
          <p:cNvPr id="5" name="Footer Placeholder 4">
            <a:extLst>
              <a:ext uri="{FF2B5EF4-FFF2-40B4-BE49-F238E27FC236}">
                <a16:creationId xmlns:a16="http://schemas.microsoft.com/office/drawing/2014/main" id="{E483E7BB-3141-FDBF-398A-4FC3242170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815630-69D1-DC54-9D82-AD98F8FFCB54}"/>
              </a:ext>
            </a:extLst>
          </p:cNvPr>
          <p:cNvSpPr>
            <a:spLocks noGrp="1"/>
          </p:cNvSpPr>
          <p:nvPr>
            <p:ph type="sldNum" sz="quarter" idx="12"/>
          </p:nvPr>
        </p:nvSpPr>
        <p:spPr/>
        <p:txBody>
          <a:bodyPr/>
          <a:lstStyle/>
          <a:p>
            <a:fld id="{973E83D3-4451-4E25-A49F-9A09A63500FE}" type="slidenum">
              <a:rPr lang="en-US" smtClean="0"/>
              <a:t>‹#›</a:t>
            </a:fld>
            <a:endParaRPr lang="en-US"/>
          </a:p>
        </p:txBody>
      </p:sp>
    </p:spTree>
    <p:extLst>
      <p:ext uri="{BB962C8B-B14F-4D97-AF65-F5344CB8AC3E}">
        <p14:creationId xmlns:p14="http://schemas.microsoft.com/office/powerpoint/2010/main" val="2949954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1B613-64F8-A94E-3AC0-A758A01CE26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FE2DCF-4D47-43E6-9CA0-70EFAA9B83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7AD5E3-7BDA-5448-4E35-15C770B5D8FC}"/>
              </a:ext>
            </a:extLst>
          </p:cNvPr>
          <p:cNvSpPr>
            <a:spLocks noGrp="1"/>
          </p:cNvSpPr>
          <p:nvPr>
            <p:ph type="dt" sz="half" idx="10"/>
          </p:nvPr>
        </p:nvSpPr>
        <p:spPr/>
        <p:txBody>
          <a:bodyPr/>
          <a:lstStyle/>
          <a:p>
            <a:fld id="{801ED652-ECC0-43A1-955F-5151531F05BF}" type="datetimeFigureOut">
              <a:rPr lang="en-US" smtClean="0"/>
              <a:t>1/27/2024</a:t>
            </a:fld>
            <a:endParaRPr lang="en-US"/>
          </a:p>
        </p:txBody>
      </p:sp>
      <p:sp>
        <p:nvSpPr>
          <p:cNvPr id="5" name="Footer Placeholder 4">
            <a:extLst>
              <a:ext uri="{FF2B5EF4-FFF2-40B4-BE49-F238E27FC236}">
                <a16:creationId xmlns:a16="http://schemas.microsoft.com/office/drawing/2014/main" id="{952EADF8-80C1-B954-6498-CCC06FA36D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E589AC-9D24-F376-C50B-0E7E6E989495}"/>
              </a:ext>
            </a:extLst>
          </p:cNvPr>
          <p:cNvSpPr>
            <a:spLocks noGrp="1"/>
          </p:cNvSpPr>
          <p:nvPr>
            <p:ph type="sldNum" sz="quarter" idx="12"/>
          </p:nvPr>
        </p:nvSpPr>
        <p:spPr/>
        <p:txBody>
          <a:bodyPr/>
          <a:lstStyle/>
          <a:p>
            <a:fld id="{973E83D3-4451-4E25-A49F-9A09A63500FE}" type="slidenum">
              <a:rPr lang="en-US" smtClean="0"/>
              <a:t>‹#›</a:t>
            </a:fld>
            <a:endParaRPr lang="en-US"/>
          </a:p>
        </p:txBody>
      </p:sp>
    </p:spTree>
    <p:extLst>
      <p:ext uri="{BB962C8B-B14F-4D97-AF65-F5344CB8AC3E}">
        <p14:creationId xmlns:p14="http://schemas.microsoft.com/office/powerpoint/2010/main" val="505466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ED0F0A-E149-DBA4-AE5A-EAFB9FBB2A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107CCA4-0AA2-1C03-2A23-293CB3F6F4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41391F-CC9F-A241-080A-A72018A03ED0}"/>
              </a:ext>
            </a:extLst>
          </p:cNvPr>
          <p:cNvSpPr>
            <a:spLocks noGrp="1"/>
          </p:cNvSpPr>
          <p:nvPr>
            <p:ph type="dt" sz="half" idx="10"/>
          </p:nvPr>
        </p:nvSpPr>
        <p:spPr/>
        <p:txBody>
          <a:bodyPr/>
          <a:lstStyle/>
          <a:p>
            <a:fld id="{801ED652-ECC0-43A1-955F-5151531F05BF}" type="datetimeFigureOut">
              <a:rPr lang="en-US" smtClean="0"/>
              <a:t>1/27/2024</a:t>
            </a:fld>
            <a:endParaRPr lang="en-US"/>
          </a:p>
        </p:txBody>
      </p:sp>
      <p:sp>
        <p:nvSpPr>
          <p:cNvPr id="5" name="Footer Placeholder 4">
            <a:extLst>
              <a:ext uri="{FF2B5EF4-FFF2-40B4-BE49-F238E27FC236}">
                <a16:creationId xmlns:a16="http://schemas.microsoft.com/office/drawing/2014/main" id="{C43423FF-69E0-9C21-6A15-FEB7C6A2C1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D9BCFE-03E3-F10D-8EA1-AD14538E8273}"/>
              </a:ext>
            </a:extLst>
          </p:cNvPr>
          <p:cNvSpPr>
            <a:spLocks noGrp="1"/>
          </p:cNvSpPr>
          <p:nvPr>
            <p:ph type="sldNum" sz="quarter" idx="12"/>
          </p:nvPr>
        </p:nvSpPr>
        <p:spPr/>
        <p:txBody>
          <a:bodyPr/>
          <a:lstStyle/>
          <a:p>
            <a:fld id="{973E83D3-4451-4E25-A49F-9A09A63500FE}" type="slidenum">
              <a:rPr lang="en-US" smtClean="0"/>
              <a:t>‹#›</a:t>
            </a:fld>
            <a:endParaRPr lang="en-US"/>
          </a:p>
        </p:txBody>
      </p:sp>
    </p:spTree>
    <p:extLst>
      <p:ext uri="{BB962C8B-B14F-4D97-AF65-F5344CB8AC3E}">
        <p14:creationId xmlns:p14="http://schemas.microsoft.com/office/powerpoint/2010/main" val="2797757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CB14F-C01C-5077-96F7-70D311D59E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DDAE3D-3A6B-378D-5D7B-02EE71BDEB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A05106-E192-7766-08CD-35841D1E8EAE}"/>
              </a:ext>
            </a:extLst>
          </p:cNvPr>
          <p:cNvSpPr>
            <a:spLocks noGrp="1"/>
          </p:cNvSpPr>
          <p:nvPr>
            <p:ph type="dt" sz="half" idx="10"/>
          </p:nvPr>
        </p:nvSpPr>
        <p:spPr/>
        <p:txBody>
          <a:bodyPr/>
          <a:lstStyle/>
          <a:p>
            <a:fld id="{801ED652-ECC0-43A1-955F-5151531F05BF}" type="datetimeFigureOut">
              <a:rPr lang="en-US" smtClean="0"/>
              <a:t>1/27/2024</a:t>
            </a:fld>
            <a:endParaRPr lang="en-US"/>
          </a:p>
        </p:txBody>
      </p:sp>
      <p:sp>
        <p:nvSpPr>
          <p:cNvPr id="5" name="Footer Placeholder 4">
            <a:extLst>
              <a:ext uri="{FF2B5EF4-FFF2-40B4-BE49-F238E27FC236}">
                <a16:creationId xmlns:a16="http://schemas.microsoft.com/office/drawing/2014/main" id="{9C587C06-2C87-8316-112C-1CFDF5C6C8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725129-40F1-1DCE-45CA-62FDC894A010}"/>
              </a:ext>
            </a:extLst>
          </p:cNvPr>
          <p:cNvSpPr>
            <a:spLocks noGrp="1"/>
          </p:cNvSpPr>
          <p:nvPr>
            <p:ph type="sldNum" sz="quarter" idx="12"/>
          </p:nvPr>
        </p:nvSpPr>
        <p:spPr/>
        <p:txBody>
          <a:bodyPr/>
          <a:lstStyle/>
          <a:p>
            <a:fld id="{973E83D3-4451-4E25-A49F-9A09A63500FE}" type="slidenum">
              <a:rPr lang="en-US" smtClean="0"/>
              <a:t>‹#›</a:t>
            </a:fld>
            <a:endParaRPr lang="en-US"/>
          </a:p>
        </p:txBody>
      </p:sp>
    </p:spTree>
    <p:extLst>
      <p:ext uri="{BB962C8B-B14F-4D97-AF65-F5344CB8AC3E}">
        <p14:creationId xmlns:p14="http://schemas.microsoft.com/office/powerpoint/2010/main" val="1003272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04DA-A56E-51EC-78BA-C706AF3228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A6AC3C-528C-F36C-14E2-0ECC671763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F3C25F2-26F8-BA94-7150-79AC32E491E6}"/>
              </a:ext>
            </a:extLst>
          </p:cNvPr>
          <p:cNvSpPr>
            <a:spLocks noGrp="1"/>
          </p:cNvSpPr>
          <p:nvPr>
            <p:ph type="dt" sz="half" idx="10"/>
          </p:nvPr>
        </p:nvSpPr>
        <p:spPr/>
        <p:txBody>
          <a:bodyPr/>
          <a:lstStyle/>
          <a:p>
            <a:fld id="{801ED652-ECC0-43A1-955F-5151531F05BF}" type="datetimeFigureOut">
              <a:rPr lang="en-US" smtClean="0"/>
              <a:t>1/27/2024</a:t>
            </a:fld>
            <a:endParaRPr lang="en-US"/>
          </a:p>
        </p:txBody>
      </p:sp>
      <p:sp>
        <p:nvSpPr>
          <p:cNvPr id="5" name="Footer Placeholder 4">
            <a:extLst>
              <a:ext uri="{FF2B5EF4-FFF2-40B4-BE49-F238E27FC236}">
                <a16:creationId xmlns:a16="http://schemas.microsoft.com/office/drawing/2014/main" id="{6B9797B3-FF6A-414A-4445-D842F5F9F6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0FB130-10AD-3F87-8345-B09226AF6802}"/>
              </a:ext>
            </a:extLst>
          </p:cNvPr>
          <p:cNvSpPr>
            <a:spLocks noGrp="1"/>
          </p:cNvSpPr>
          <p:nvPr>
            <p:ph type="sldNum" sz="quarter" idx="12"/>
          </p:nvPr>
        </p:nvSpPr>
        <p:spPr/>
        <p:txBody>
          <a:bodyPr/>
          <a:lstStyle/>
          <a:p>
            <a:fld id="{973E83D3-4451-4E25-A49F-9A09A63500FE}" type="slidenum">
              <a:rPr lang="en-US" smtClean="0"/>
              <a:t>‹#›</a:t>
            </a:fld>
            <a:endParaRPr lang="en-US"/>
          </a:p>
        </p:txBody>
      </p:sp>
    </p:spTree>
    <p:extLst>
      <p:ext uri="{BB962C8B-B14F-4D97-AF65-F5344CB8AC3E}">
        <p14:creationId xmlns:p14="http://schemas.microsoft.com/office/powerpoint/2010/main" val="47394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9EF9C-01B1-C252-1D69-0DEB8E3A56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700D41-1B72-9E5C-778D-19A384FB5EE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DC8EEC-0E80-8A5E-933C-1B216B47A33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EB4D1B-D844-6C64-DBE5-BD1CA3E85750}"/>
              </a:ext>
            </a:extLst>
          </p:cNvPr>
          <p:cNvSpPr>
            <a:spLocks noGrp="1"/>
          </p:cNvSpPr>
          <p:nvPr>
            <p:ph type="dt" sz="half" idx="10"/>
          </p:nvPr>
        </p:nvSpPr>
        <p:spPr/>
        <p:txBody>
          <a:bodyPr/>
          <a:lstStyle/>
          <a:p>
            <a:fld id="{801ED652-ECC0-43A1-955F-5151531F05BF}" type="datetimeFigureOut">
              <a:rPr lang="en-US" smtClean="0"/>
              <a:t>1/27/2024</a:t>
            </a:fld>
            <a:endParaRPr lang="en-US"/>
          </a:p>
        </p:txBody>
      </p:sp>
      <p:sp>
        <p:nvSpPr>
          <p:cNvPr id="6" name="Footer Placeholder 5">
            <a:extLst>
              <a:ext uri="{FF2B5EF4-FFF2-40B4-BE49-F238E27FC236}">
                <a16:creationId xmlns:a16="http://schemas.microsoft.com/office/drawing/2014/main" id="{BB2CB87B-55F4-AD61-2289-BD7BD46548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9E4F23-3ED7-D684-E531-CFD6128D5222}"/>
              </a:ext>
            </a:extLst>
          </p:cNvPr>
          <p:cNvSpPr>
            <a:spLocks noGrp="1"/>
          </p:cNvSpPr>
          <p:nvPr>
            <p:ph type="sldNum" sz="quarter" idx="12"/>
          </p:nvPr>
        </p:nvSpPr>
        <p:spPr/>
        <p:txBody>
          <a:bodyPr/>
          <a:lstStyle/>
          <a:p>
            <a:fld id="{973E83D3-4451-4E25-A49F-9A09A63500FE}" type="slidenum">
              <a:rPr lang="en-US" smtClean="0"/>
              <a:t>‹#›</a:t>
            </a:fld>
            <a:endParaRPr lang="en-US"/>
          </a:p>
        </p:txBody>
      </p:sp>
    </p:spTree>
    <p:extLst>
      <p:ext uri="{BB962C8B-B14F-4D97-AF65-F5344CB8AC3E}">
        <p14:creationId xmlns:p14="http://schemas.microsoft.com/office/powerpoint/2010/main" val="3110240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5FE08-09D4-1334-253A-E29B770558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CAD2871-D964-AD7E-A82F-A8C361773C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00D8DB-574D-5889-52EE-EA01502CE7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B61D593-EA4A-3BDC-FEEA-16A322D2FF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AFC58D-4DA6-12A0-9814-B06152DEE9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146D0B7-8B1B-3A0D-83DB-6376D465980F}"/>
              </a:ext>
            </a:extLst>
          </p:cNvPr>
          <p:cNvSpPr>
            <a:spLocks noGrp="1"/>
          </p:cNvSpPr>
          <p:nvPr>
            <p:ph type="dt" sz="half" idx="10"/>
          </p:nvPr>
        </p:nvSpPr>
        <p:spPr/>
        <p:txBody>
          <a:bodyPr/>
          <a:lstStyle/>
          <a:p>
            <a:fld id="{801ED652-ECC0-43A1-955F-5151531F05BF}" type="datetimeFigureOut">
              <a:rPr lang="en-US" smtClean="0"/>
              <a:t>1/27/2024</a:t>
            </a:fld>
            <a:endParaRPr lang="en-US"/>
          </a:p>
        </p:txBody>
      </p:sp>
      <p:sp>
        <p:nvSpPr>
          <p:cNvPr id="8" name="Footer Placeholder 7">
            <a:extLst>
              <a:ext uri="{FF2B5EF4-FFF2-40B4-BE49-F238E27FC236}">
                <a16:creationId xmlns:a16="http://schemas.microsoft.com/office/drawing/2014/main" id="{7919B677-65F8-8A27-0508-593A974D120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6D9D6C7-1F46-DE47-9C2A-2202831EAF0A}"/>
              </a:ext>
            </a:extLst>
          </p:cNvPr>
          <p:cNvSpPr>
            <a:spLocks noGrp="1"/>
          </p:cNvSpPr>
          <p:nvPr>
            <p:ph type="sldNum" sz="quarter" idx="12"/>
          </p:nvPr>
        </p:nvSpPr>
        <p:spPr/>
        <p:txBody>
          <a:bodyPr/>
          <a:lstStyle/>
          <a:p>
            <a:fld id="{973E83D3-4451-4E25-A49F-9A09A63500FE}" type="slidenum">
              <a:rPr lang="en-US" smtClean="0"/>
              <a:t>‹#›</a:t>
            </a:fld>
            <a:endParaRPr lang="en-US"/>
          </a:p>
        </p:txBody>
      </p:sp>
    </p:spTree>
    <p:extLst>
      <p:ext uri="{BB962C8B-B14F-4D97-AF65-F5344CB8AC3E}">
        <p14:creationId xmlns:p14="http://schemas.microsoft.com/office/powerpoint/2010/main" val="2212729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8880C-9F09-956B-F9CF-40DEC585AC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DE85FBD-34D3-963F-CB0A-9FA8E1097A8C}"/>
              </a:ext>
            </a:extLst>
          </p:cNvPr>
          <p:cNvSpPr>
            <a:spLocks noGrp="1"/>
          </p:cNvSpPr>
          <p:nvPr>
            <p:ph type="dt" sz="half" idx="10"/>
          </p:nvPr>
        </p:nvSpPr>
        <p:spPr/>
        <p:txBody>
          <a:bodyPr/>
          <a:lstStyle/>
          <a:p>
            <a:fld id="{801ED652-ECC0-43A1-955F-5151531F05BF}" type="datetimeFigureOut">
              <a:rPr lang="en-US" smtClean="0"/>
              <a:t>1/27/2024</a:t>
            </a:fld>
            <a:endParaRPr lang="en-US"/>
          </a:p>
        </p:txBody>
      </p:sp>
      <p:sp>
        <p:nvSpPr>
          <p:cNvPr id="4" name="Footer Placeholder 3">
            <a:extLst>
              <a:ext uri="{FF2B5EF4-FFF2-40B4-BE49-F238E27FC236}">
                <a16:creationId xmlns:a16="http://schemas.microsoft.com/office/drawing/2014/main" id="{0B11231C-A07F-90DE-8EA9-B893ABC095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47CA9F-B538-9461-9CB1-3A417FB6559F}"/>
              </a:ext>
            </a:extLst>
          </p:cNvPr>
          <p:cNvSpPr>
            <a:spLocks noGrp="1"/>
          </p:cNvSpPr>
          <p:nvPr>
            <p:ph type="sldNum" sz="quarter" idx="12"/>
          </p:nvPr>
        </p:nvSpPr>
        <p:spPr/>
        <p:txBody>
          <a:bodyPr/>
          <a:lstStyle/>
          <a:p>
            <a:fld id="{973E83D3-4451-4E25-A49F-9A09A63500FE}" type="slidenum">
              <a:rPr lang="en-US" smtClean="0"/>
              <a:t>‹#›</a:t>
            </a:fld>
            <a:endParaRPr lang="en-US"/>
          </a:p>
        </p:txBody>
      </p:sp>
    </p:spTree>
    <p:extLst>
      <p:ext uri="{BB962C8B-B14F-4D97-AF65-F5344CB8AC3E}">
        <p14:creationId xmlns:p14="http://schemas.microsoft.com/office/powerpoint/2010/main" val="490175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58A2BA-45F2-1AE9-341F-DF6DE1902D5A}"/>
              </a:ext>
            </a:extLst>
          </p:cNvPr>
          <p:cNvSpPr>
            <a:spLocks noGrp="1"/>
          </p:cNvSpPr>
          <p:nvPr>
            <p:ph type="dt" sz="half" idx="10"/>
          </p:nvPr>
        </p:nvSpPr>
        <p:spPr/>
        <p:txBody>
          <a:bodyPr/>
          <a:lstStyle/>
          <a:p>
            <a:fld id="{801ED652-ECC0-43A1-955F-5151531F05BF}" type="datetimeFigureOut">
              <a:rPr lang="en-US" smtClean="0"/>
              <a:t>1/27/2024</a:t>
            </a:fld>
            <a:endParaRPr lang="en-US"/>
          </a:p>
        </p:txBody>
      </p:sp>
      <p:sp>
        <p:nvSpPr>
          <p:cNvPr id="3" name="Footer Placeholder 2">
            <a:extLst>
              <a:ext uri="{FF2B5EF4-FFF2-40B4-BE49-F238E27FC236}">
                <a16:creationId xmlns:a16="http://schemas.microsoft.com/office/drawing/2014/main" id="{60D3DAB4-7C29-21C4-335D-B2C490BB55E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0A2395B-0C50-355A-8FFD-8D0B6038B477}"/>
              </a:ext>
            </a:extLst>
          </p:cNvPr>
          <p:cNvSpPr>
            <a:spLocks noGrp="1"/>
          </p:cNvSpPr>
          <p:nvPr>
            <p:ph type="sldNum" sz="quarter" idx="12"/>
          </p:nvPr>
        </p:nvSpPr>
        <p:spPr/>
        <p:txBody>
          <a:bodyPr/>
          <a:lstStyle/>
          <a:p>
            <a:fld id="{973E83D3-4451-4E25-A49F-9A09A63500FE}" type="slidenum">
              <a:rPr lang="en-US" smtClean="0"/>
              <a:t>‹#›</a:t>
            </a:fld>
            <a:endParaRPr lang="en-US"/>
          </a:p>
        </p:txBody>
      </p:sp>
    </p:spTree>
    <p:extLst>
      <p:ext uri="{BB962C8B-B14F-4D97-AF65-F5344CB8AC3E}">
        <p14:creationId xmlns:p14="http://schemas.microsoft.com/office/powerpoint/2010/main" val="1430826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4CAA8-C685-B7C1-263B-C0BDFF39C7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2605F89-5372-C3D1-9B44-BBB0D72D19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50BAA70-5B17-9AD8-3F76-53CB720448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58E9EA-04BF-CA79-D414-72A931E73D12}"/>
              </a:ext>
            </a:extLst>
          </p:cNvPr>
          <p:cNvSpPr>
            <a:spLocks noGrp="1"/>
          </p:cNvSpPr>
          <p:nvPr>
            <p:ph type="dt" sz="half" idx="10"/>
          </p:nvPr>
        </p:nvSpPr>
        <p:spPr/>
        <p:txBody>
          <a:bodyPr/>
          <a:lstStyle/>
          <a:p>
            <a:fld id="{801ED652-ECC0-43A1-955F-5151531F05BF}" type="datetimeFigureOut">
              <a:rPr lang="en-US" smtClean="0"/>
              <a:t>1/27/2024</a:t>
            </a:fld>
            <a:endParaRPr lang="en-US"/>
          </a:p>
        </p:txBody>
      </p:sp>
      <p:sp>
        <p:nvSpPr>
          <p:cNvPr id="6" name="Footer Placeholder 5">
            <a:extLst>
              <a:ext uri="{FF2B5EF4-FFF2-40B4-BE49-F238E27FC236}">
                <a16:creationId xmlns:a16="http://schemas.microsoft.com/office/drawing/2014/main" id="{AD165D60-F75C-1CE1-E05E-8AA52D83F4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F9FFD1-D276-684B-361B-DC195C434890}"/>
              </a:ext>
            </a:extLst>
          </p:cNvPr>
          <p:cNvSpPr>
            <a:spLocks noGrp="1"/>
          </p:cNvSpPr>
          <p:nvPr>
            <p:ph type="sldNum" sz="quarter" idx="12"/>
          </p:nvPr>
        </p:nvSpPr>
        <p:spPr/>
        <p:txBody>
          <a:bodyPr/>
          <a:lstStyle/>
          <a:p>
            <a:fld id="{973E83D3-4451-4E25-A49F-9A09A63500FE}" type="slidenum">
              <a:rPr lang="en-US" smtClean="0"/>
              <a:t>‹#›</a:t>
            </a:fld>
            <a:endParaRPr lang="en-US"/>
          </a:p>
        </p:txBody>
      </p:sp>
    </p:spTree>
    <p:extLst>
      <p:ext uri="{BB962C8B-B14F-4D97-AF65-F5344CB8AC3E}">
        <p14:creationId xmlns:p14="http://schemas.microsoft.com/office/powerpoint/2010/main" val="2858689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268C5-7785-6A89-2B29-A7C22D251F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21068E9-3F4A-1277-05B8-D7CC1426C9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FE50B5D-EAC9-A7CE-CFDF-45660F6210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E3F641-FC79-04FD-03FB-ABE300B674F2}"/>
              </a:ext>
            </a:extLst>
          </p:cNvPr>
          <p:cNvSpPr>
            <a:spLocks noGrp="1"/>
          </p:cNvSpPr>
          <p:nvPr>
            <p:ph type="dt" sz="half" idx="10"/>
          </p:nvPr>
        </p:nvSpPr>
        <p:spPr/>
        <p:txBody>
          <a:bodyPr/>
          <a:lstStyle/>
          <a:p>
            <a:fld id="{801ED652-ECC0-43A1-955F-5151531F05BF}" type="datetimeFigureOut">
              <a:rPr lang="en-US" smtClean="0"/>
              <a:t>1/27/2024</a:t>
            </a:fld>
            <a:endParaRPr lang="en-US"/>
          </a:p>
        </p:txBody>
      </p:sp>
      <p:sp>
        <p:nvSpPr>
          <p:cNvPr id="6" name="Footer Placeholder 5">
            <a:extLst>
              <a:ext uri="{FF2B5EF4-FFF2-40B4-BE49-F238E27FC236}">
                <a16:creationId xmlns:a16="http://schemas.microsoft.com/office/drawing/2014/main" id="{5AD8B005-2AF0-FDDB-A429-0309CDA56E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3B86F6-1DFC-09D3-0789-DA5574FFC934}"/>
              </a:ext>
            </a:extLst>
          </p:cNvPr>
          <p:cNvSpPr>
            <a:spLocks noGrp="1"/>
          </p:cNvSpPr>
          <p:nvPr>
            <p:ph type="sldNum" sz="quarter" idx="12"/>
          </p:nvPr>
        </p:nvSpPr>
        <p:spPr/>
        <p:txBody>
          <a:bodyPr/>
          <a:lstStyle/>
          <a:p>
            <a:fld id="{973E83D3-4451-4E25-A49F-9A09A63500FE}" type="slidenum">
              <a:rPr lang="en-US" smtClean="0"/>
              <a:t>‹#›</a:t>
            </a:fld>
            <a:endParaRPr lang="en-US"/>
          </a:p>
        </p:txBody>
      </p:sp>
    </p:spTree>
    <p:extLst>
      <p:ext uri="{BB962C8B-B14F-4D97-AF65-F5344CB8AC3E}">
        <p14:creationId xmlns:p14="http://schemas.microsoft.com/office/powerpoint/2010/main" val="595985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F42B37-8FD1-2028-D884-506CFAAB84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1F89290-465B-1071-088F-71CC8F86A4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04488D-BC5C-8640-2E5E-C74E84EF52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1ED652-ECC0-43A1-955F-5151531F05BF}" type="datetimeFigureOut">
              <a:rPr lang="en-US" smtClean="0"/>
              <a:t>1/27/2024</a:t>
            </a:fld>
            <a:endParaRPr lang="en-US"/>
          </a:p>
        </p:txBody>
      </p:sp>
      <p:sp>
        <p:nvSpPr>
          <p:cNvPr id="5" name="Footer Placeholder 4">
            <a:extLst>
              <a:ext uri="{FF2B5EF4-FFF2-40B4-BE49-F238E27FC236}">
                <a16:creationId xmlns:a16="http://schemas.microsoft.com/office/drawing/2014/main" id="{9D9DA86A-2F1E-1800-AB91-678C989F5B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54F4BD4-02AF-E8C4-ACCE-CAAE96858E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E83D3-4451-4E25-A49F-9A09A63500FE}" type="slidenum">
              <a:rPr lang="en-US" smtClean="0"/>
              <a:t>‹#›</a:t>
            </a:fld>
            <a:endParaRPr lang="en-US"/>
          </a:p>
        </p:txBody>
      </p:sp>
    </p:spTree>
    <p:extLst>
      <p:ext uri="{BB962C8B-B14F-4D97-AF65-F5344CB8AC3E}">
        <p14:creationId xmlns:p14="http://schemas.microsoft.com/office/powerpoint/2010/main" val="288579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4B565-82F0-1713-4514-06CA45F09537}"/>
              </a:ext>
            </a:extLst>
          </p:cNvPr>
          <p:cNvSpPr>
            <a:spLocks noGrp="1"/>
          </p:cNvSpPr>
          <p:nvPr>
            <p:ph type="ctrTitle"/>
          </p:nvPr>
        </p:nvSpPr>
        <p:spPr>
          <a:xfrm>
            <a:off x="1524000" y="1122363"/>
            <a:ext cx="9144000" cy="1655762"/>
          </a:xfrm>
        </p:spPr>
        <p:txBody>
          <a:bodyPr/>
          <a:lstStyle/>
          <a:p>
            <a:r>
              <a:rPr lang="en-US" dirty="0">
                <a:latin typeface="Algerian" panose="04020705040A02060702" pitchFamily="82" charset="0"/>
              </a:rPr>
              <a:t>1</a:t>
            </a:r>
            <a:r>
              <a:rPr lang="en-US" baseline="30000" dirty="0">
                <a:latin typeface="Algerian" panose="04020705040A02060702" pitchFamily="82" charset="0"/>
              </a:rPr>
              <a:t>st</a:t>
            </a:r>
            <a:r>
              <a:rPr lang="en-US" dirty="0">
                <a:latin typeface="Algerian" panose="04020705040A02060702" pitchFamily="82" charset="0"/>
              </a:rPr>
              <a:t> Timothy</a:t>
            </a:r>
            <a:endParaRPr lang="en-US" dirty="0"/>
          </a:p>
        </p:txBody>
      </p:sp>
      <p:sp>
        <p:nvSpPr>
          <p:cNvPr id="3" name="Subtitle 2">
            <a:extLst>
              <a:ext uri="{FF2B5EF4-FFF2-40B4-BE49-F238E27FC236}">
                <a16:creationId xmlns:a16="http://schemas.microsoft.com/office/drawing/2014/main" id="{8BE4A0D0-875C-0D38-4896-D4306402CEF9}"/>
              </a:ext>
            </a:extLst>
          </p:cNvPr>
          <p:cNvSpPr>
            <a:spLocks noGrp="1"/>
          </p:cNvSpPr>
          <p:nvPr>
            <p:ph type="subTitle" idx="1"/>
          </p:nvPr>
        </p:nvSpPr>
        <p:spPr>
          <a:xfrm>
            <a:off x="1524000" y="2922494"/>
            <a:ext cx="9144000" cy="2335306"/>
          </a:xfrm>
        </p:spPr>
        <p:txBody>
          <a:bodyPr/>
          <a:lstStyle/>
          <a:p>
            <a:r>
              <a:rPr lang="en-US" sz="3200" dirty="0"/>
              <a:t>Bible Study</a:t>
            </a:r>
          </a:p>
          <a:p>
            <a:r>
              <a:rPr lang="en-US" sz="3200" dirty="0"/>
              <a:t>Day 4</a:t>
            </a:r>
          </a:p>
          <a:p>
            <a:r>
              <a:rPr lang="en-US" sz="3200" dirty="0"/>
              <a:t>Chapter 3</a:t>
            </a:r>
          </a:p>
          <a:p>
            <a:endParaRPr lang="en-US" dirty="0"/>
          </a:p>
        </p:txBody>
      </p:sp>
    </p:spTree>
    <p:extLst>
      <p:ext uri="{BB962C8B-B14F-4D97-AF65-F5344CB8AC3E}">
        <p14:creationId xmlns:p14="http://schemas.microsoft.com/office/powerpoint/2010/main" val="3094205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3:1-7 Bishops</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p:txBody>
          <a:bodyPr/>
          <a:lstStyle/>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bishop then must be blameless, the husband of one wife, vigilant, sober, of good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behaviour</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given to hospitality, </a:t>
            </a: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apt to teach</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 elder is not required to be a gifted speaker. In a team of elders, certainly it is beneficial if some have the teaching gift, but it is not required for each elder. And a person may also have the gift of teaching and not be qualified in other areas.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However, elders should be “able to teach.” They should be able to open up the Bible and explain it in a clear and logical way. This will enable them to answer questions or refute false teaching. Therefore, elders should be students of the Word and able to “accurately divide the Word of Truth.”</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9744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72CC0-2917-2614-368E-BD6C733034F0}"/>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3:1-7 Bishops</a:t>
            </a:r>
            <a:endParaRPr lang="en-US" dirty="0"/>
          </a:p>
        </p:txBody>
      </p:sp>
      <p:sp>
        <p:nvSpPr>
          <p:cNvPr id="3" name="Content Placeholder 2">
            <a:extLst>
              <a:ext uri="{FF2B5EF4-FFF2-40B4-BE49-F238E27FC236}">
                <a16:creationId xmlns:a16="http://schemas.microsoft.com/office/drawing/2014/main" id="{97739691-26CB-F0E5-CC0D-4F8E99E07DFB}"/>
              </a:ext>
            </a:extLst>
          </p:cNvPr>
          <p:cNvSpPr>
            <a:spLocks noGrp="1"/>
          </p:cNvSpPr>
          <p:nvPr>
            <p:ph idx="1"/>
          </p:nvPr>
        </p:nvSpPr>
        <p:spPr/>
        <p:txBody>
          <a:bodyPr/>
          <a:lstStyle/>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Not given to wine, no striker, not greedy of filthy lucre; but patient, not a brawler, not covetous;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Drinking a bit in moderation is acceptable. Getting drunk or allowing wine/alcohol control is not.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Gentle – A big head often comes with authority.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One important aspect of servant leadership is gentleness. An elder must be able to respond to annoying people or chaotic situations with a firm, gentleness. There will be times when people complain or want to stir up a fight. But a gentle answer turns away wrath (Proverbs 15:1.)</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Free from the love of money – The love of money has attracted many unfit men into ministry. Indeed for centuries being a pastor/vicar/priest was considered a stable job. Even unbelievers or believers who were not called would go in to ministry because of the pay.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3337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3:1-7 Bishops</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p:txBody>
          <a:bodyPr>
            <a:normAutofit lnSpcReduction="10000"/>
          </a:bodyPr>
          <a:lstStyle/>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One that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ruleth</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well his own house, having his children in subjection with all gravity;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40"/>
              </a:lnSpc>
              <a:spcBef>
                <a:spcPts val="0"/>
              </a:spcBef>
              <a:spcAft>
                <a:spcPts val="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if a man know not how to rule his own house, how shall he take care of the church of God?)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4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Manage one’s household well – Jesus said in Luke 16:10, “If you are faithful in little things, you will be faithful in large ones.” Managing one’s household is of course not a little thing, but it is “littler” than managing a church. If a man is faithful in managing his own household well, it is a good sign that he will also be a good shepherd of a church. On the other hand, if his kids are out of control brats, then he should not be entrusted with taking care of spiritual kids.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You can get a lot of insight into a person in how he treats his family. Is he harsh with his wife? Does he show her love and respect? Is he patient with his children? Does he yell at them loudly in public? Does he spoil them? Does he allow them to do wrong without any consequences? Do his children like him or are they afraid of him?</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3556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72CC0-2917-2614-368E-BD6C733034F0}"/>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3:1-7 Bishops</a:t>
            </a:r>
            <a:endParaRPr lang="en-US" dirty="0"/>
          </a:p>
        </p:txBody>
      </p:sp>
      <p:sp>
        <p:nvSpPr>
          <p:cNvPr id="3" name="Content Placeholder 2">
            <a:extLst>
              <a:ext uri="{FF2B5EF4-FFF2-40B4-BE49-F238E27FC236}">
                <a16:creationId xmlns:a16="http://schemas.microsoft.com/office/drawing/2014/main" id="{97739691-26CB-F0E5-CC0D-4F8E99E07DFB}"/>
              </a:ext>
            </a:extLst>
          </p:cNvPr>
          <p:cNvSpPr>
            <a:spLocks noGrp="1"/>
          </p:cNvSpPr>
          <p:nvPr>
            <p:ph idx="1"/>
          </p:nvPr>
        </p:nvSpPr>
        <p:spPr/>
        <p:txBody>
          <a:bodyPr/>
          <a:lstStyle/>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Not a novice, lest being lifted up with pride he fall into the condemnation of the devil.</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4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a person is “promoted” too quickly, he could become prideful. At the same time, he will be a target of Satan and perhaps not be ready to face the temptations about to be thrown his way. And he may not be experienced enough to deal with various problems. Rather a believer should be given adequate time to grow and mature before being appointed to this office.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87062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3:1-7 Bishops</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p:txBody>
          <a:bodyPr/>
          <a:lstStyle/>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Moreover he must have a good report of them which are without; lest he fall into reproach and the snare of the devil.</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4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1500"/>
              </a:spcAft>
            </a:pPr>
            <a:r>
              <a:rPr lang="en-US" sz="1800" dirty="0">
                <a:solidFill>
                  <a:srgbClr val="000000"/>
                </a:solidFill>
                <a:effectLst/>
                <a:latin typeface="Times New Roman" panose="02020603050405020304" pitchFamily="18" charset="0"/>
                <a:ea typeface="Times New Roman" panose="02020603050405020304" pitchFamily="18" charset="0"/>
              </a:rPr>
              <a:t>Have a good reputation – This is another “catch all” similar to the one at the beginning about being “above reproach.” It is possible that a person could saintly in church, but how they act at work or in their sports’ league may tell another story. If a person’s co-workers have a negative opinion of him then it is a sign that he is living two lives and he should not be an elder.</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0301176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72CC0-2917-2614-368E-BD6C733034F0}"/>
              </a:ext>
            </a:extLst>
          </p:cNvPr>
          <p:cNvSpPr>
            <a:spLocks noGrp="1"/>
          </p:cNvSpPr>
          <p:nvPr>
            <p:ph type="title"/>
          </p:nvPr>
        </p:nvSpPr>
        <p:spPr/>
        <p:txBody>
          <a:bodyPr/>
          <a:lstStyle/>
          <a:p>
            <a:r>
              <a:rPr lang="en-US" sz="4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 can you apply today’s passages?</a:t>
            </a:r>
            <a:endParaRPr lang="en-US" dirty="0"/>
          </a:p>
        </p:txBody>
      </p:sp>
      <p:sp>
        <p:nvSpPr>
          <p:cNvPr id="3" name="Content Placeholder 2">
            <a:extLst>
              <a:ext uri="{FF2B5EF4-FFF2-40B4-BE49-F238E27FC236}">
                <a16:creationId xmlns:a16="http://schemas.microsoft.com/office/drawing/2014/main" id="{97739691-26CB-F0E5-CC0D-4F8E99E07DFB}"/>
              </a:ext>
            </a:extLst>
          </p:cNvPr>
          <p:cNvSpPr>
            <a:spLocks noGrp="1"/>
          </p:cNvSpPr>
          <p:nvPr>
            <p:ph idx="1"/>
          </p:nvPr>
        </p:nvSpPr>
        <p:spPr/>
        <p:txBody>
          <a:bodyPr/>
          <a:lstStyle/>
          <a:p>
            <a:pPr marL="0" marR="0">
              <a:spcBef>
                <a:spcPts val="0"/>
              </a:spcBef>
              <a:spcAft>
                <a:spcPts val="1500"/>
              </a:spcAft>
            </a:pPr>
            <a:r>
              <a:rPr lang="en-US" sz="1800" dirty="0">
                <a:solidFill>
                  <a:srgbClr val="000000"/>
                </a:solidFill>
                <a:effectLst/>
                <a:latin typeface="Times New Roman" panose="02020603050405020304" pitchFamily="18" charset="0"/>
                <a:ea typeface="Times New Roman" panose="02020603050405020304" pitchFamily="18" charset="0"/>
              </a:rPr>
              <a:t>Most of us will never be elders, but this passage is still very applicable. </a:t>
            </a:r>
          </a:p>
          <a:p>
            <a:pPr marL="0" marR="0">
              <a:spcBef>
                <a:spcPts val="0"/>
              </a:spcBef>
              <a:spcAft>
                <a:spcPts val="1500"/>
              </a:spcAft>
            </a:pPr>
            <a:endParaRPr lang="en-US" sz="1800" dirty="0">
              <a:solidFill>
                <a:srgbClr val="000000"/>
              </a:solidFill>
              <a:latin typeface="Times New Roman" panose="02020603050405020304" pitchFamily="18" charset="0"/>
              <a:ea typeface="Times New Roman" panose="02020603050405020304" pitchFamily="18" charset="0"/>
            </a:endParaRPr>
          </a:p>
          <a:p>
            <a:pPr marL="0" marR="0">
              <a:spcBef>
                <a:spcPts val="0"/>
              </a:spcBef>
              <a:spcAft>
                <a:spcPts val="1500"/>
              </a:spcAft>
            </a:pPr>
            <a:r>
              <a:rPr lang="en-US" sz="1800" dirty="0">
                <a:solidFill>
                  <a:srgbClr val="000000"/>
                </a:solidFill>
                <a:effectLst/>
                <a:latin typeface="Times New Roman" panose="02020603050405020304" pitchFamily="18" charset="0"/>
                <a:ea typeface="Times New Roman" panose="02020603050405020304" pitchFamily="18" charset="0"/>
              </a:rPr>
              <a:t>Firstly, it is important that we understand what God expects of godly leaders and encourage our own churches to respect these standards. </a:t>
            </a:r>
          </a:p>
          <a:p>
            <a:pPr marL="0" marR="0">
              <a:spcBef>
                <a:spcPts val="0"/>
              </a:spcBef>
              <a:spcAft>
                <a:spcPts val="1500"/>
              </a:spcAft>
            </a:pPr>
            <a:r>
              <a:rPr lang="en-US" sz="1800" dirty="0">
                <a:solidFill>
                  <a:srgbClr val="000000"/>
                </a:solidFill>
                <a:effectLst/>
                <a:latin typeface="Times New Roman" panose="02020603050405020304" pitchFamily="18" charset="0"/>
                <a:ea typeface="Times New Roman" panose="02020603050405020304" pitchFamily="18" charset="0"/>
              </a:rPr>
              <a:t>Secondly, we see that this is God’s ideal for each person. </a:t>
            </a:r>
          </a:p>
          <a:p>
            <a:pPr marL="0" marR="0">
              <a:spcBef>
                <a:spcPts val="0"/>
              </a:spcBef>
              <a:spcAft>
                <a:spcPts val="1500"/>
              </a:spcAft>
            </a:pPr>
            <a:r>
              <a:rPr lang="en-US" sz="1800" dirty="0">
                <a:solidFill>
                  <a:srgbClr val="000000"/>
                </a:solidFill>
                <a:effectLst/>
                <a:latin typeface="Times New Roman" panose="02020603050405020304" pitchFamily="18" charset="0"/>
                <a:ea typeface="Times New Roman" panose="02020603050405020304" pitchFamily="18" charset="0"/>
              </a:rPr>
              <a:t>We should all strive to live up to these standards. </a:t>
            </a:r>
          </a:p>
        </p:txBody>
      </p:sp>
    </p:spTree>
    <p:extLst>
      <p:ext uri="{BB962C8B-B14F-4D97-AF65-F5344CB8AC3E}">
        <p14:creationId xmlns:p14="http://schemas.microsoft.com/office/powerpoint/2010/main" val="697978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3:8-16 Deacons</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p:txBody>
          <a:bodyPr/>
          <a:lstStyle/>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Acts 6:1-6 – Now in these days when the disciples were increasing in number, a complaint by the Hellenists arose against the Hebrews because their widows were being neglected in the daily distribution. And the twelve summoned the full number of the disciples and said, “It is not right that we should give up preaching the word of God to serve tables. Therefore, brothers, pick out from among you seven men of good repute, full of the Spirit and of wisdom, whom we will appoint to this duty. But we will devote ourselves to prayer and to the ministry of the word.” And what they said pleased the whole gathering, and they chose Stephen, a man full of faith and of the Holy Spirit, and Philip, and </a:t>
            </a:r>
            <a:r>
              <a:rPr lang="en-US" sz="18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Prochorus</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and Nicanor, and Timon, and </a:t>
            </a:r>
            <a:r>
              <a:rPr lang="en-US" sz="18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Parmenas</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and Nicolaus, a proselyte of Antioch</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Philippians 1:1 – Paul and Timothy, servants of Christ Jesus, To all the saints in Christ Jesus who are at Philippi, with the overseers and deacons.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Peter 4:10 – As each has received a gift, use it to serve one another, as good stewards of God’s varied grace.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4528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3:8-16 Deacons</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p:txBody>
          <a:bodyPr/>
          <a:lstStyle/>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Deacons form the second position established in the New Testament church. In church history there are all types of titles and positions: Pope, Patriarchs, Major Archbishops, Cardinals, Metropolitans, and many more. And yet the Bible never says a word about any of these titles. It mentions only elders (also called overseers/shepherds) and deacons. The elders are responsible for the spiritual oversight of the flock and the deacons are responsible for helping serve the physical needs of the flock (Acts 6:1-6).</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Many things could fall under the purview of deacons including: facilities, finances, events and activities, member care, visitation, rent, upkeep, and much more. It is important to note that being a deacon is not a lesser role. Neither is it less important. Both aspects of service are very important and also may often overlap. The high standards for a man to qualify as a deacon make it clear that this position is extremely important in the church and must be filled by mature, godly people.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2084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3:8-16 Deacons</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a:xfrm>
            <a:off x="838200" y="1502895"/>
            <a:ext cx="10515600" cy="4351338"/>
          </a:xfrm>
        </p:spPr>
        <p:txBody>
          <a:bodyPr>
            <a:normAutofit fontScale="92500" lnSpcReduction="20000"/>
          </a:bodyPr>
          <a:lstStyle/>
          <a:p>
            <a:pPr marL="0" marR="0">
              <a:lnSpc>
                <a:spcPct val="107000"/>
              </a:lnSpc>
              <a:spcBef>
                <a:spcPts val="0"/>
              </a:spcBef>
              <a:spcAft>
                <a:spcPts val="0"/>
              </a:spcAft>
            </a:pPr>
            <a:r>
              <a:rPr lang="en-US" sz="26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 </a:t>
            </a:r>
            <a:r>
              <a:rPr lang="en-US" sz="2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Likewise </a:t>
            </a:r>
            <a:r>
              <a:rPr lang="en-US" sz="26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must</a:t>
            </a:r>
            <a:r>
              <a:rPr lang="en-US" sz="2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 deacons </a:t>
            </a:r>
            <a:r>
              <a:rPr lang="en-US" sz="26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a:t>
            </a:r>
            <a:r>
              <a:rPr lang="en-US" sz="2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grave, not </a:t>
            </a:r>
            <a:r>
              <a:rPr lang="en-US" sz="26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doubletongued</a:t>
            </a:r>
            <a:r>
              <a:rPr lang="en-US" sz="2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not given to much wine, not greedy of filthy lucre;</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4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 of dignity – A dignified man is a person who acts in a respectable way. He brings honor to the church and to Jesus’ name. He is not rash. Neither is he loud, crude, aggressive, or overbearing. He is gentle, thoughtful, and kind.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Not double-tongued – A deacon should not be manipulative. Jesus spoke about “let your yes be yes and your no be no.” This is not a political position. In a church there might be many opportunities for a deacon to be double-tongued. He may be tempted to tell one thing to one group and another thing to another group. Sometimes this could be in order to curry favor. But other times it could just be to say what the people want to hear. Another way to describe this quality is that deacons should speak the hard truth. It is not their job to say what people want to hear, but say what needs to be said.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Or fond of sordid gain – Generally deacons serve on a volunteer basis. So there is not likely to be much financial benefit to them for serving. However, they do often manage the church finances, collect offering, and help disperse money to the sick and needy. Therefore the church should be careful in selecting men of upright character. There are opportunities for stealing so church’s must be careful. At the same time transparent standards should be enacted to discourage any shady activity and also to protect deacons from any potential false accusations.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8855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3:8-16 Deacons</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p:txBody>
          <a:bodyPr/>
          <a:lstStyle/>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Holding the mystery of the faith in a pure conscience.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4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Holding to the mystery of the faith with a clear conscience – Deacons must be believers! Unfortunately, deacons are not always chosen for their spiritual character. Sometimes they are chosen because of their tenure. Other times they are chosen because of their economic status or their influence in society. When the spiritual qualities are ignored in favor of supposedly more pragmatic concerns the entire body will suffer. Deacons must hold to the mystery of the faith. They must believe in the gospel. They must have orthodox doctrine.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0977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69158-427C-90C0-2E08-07D99B477D6C}"/>
              </a:ext>
            </a:extLst>
          </p:cNvPr>
          <p:cNvSpPr>
            <a:spLocks noGrp="1"/>
          </p:cNvSpPr>
          <p:nvPr>
            <p:ph type="title"/>
          </p:nvPr>
        </p:nvSpPr>
        <p:spPr/>
        <p:txBody>
          <a:bodyPr>
            <a:normAutofit/>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3:1-16</a:t>
            </a:r>
            <a:endParaRPr lang="en-US" dirty="0"/>
          </a:p>
        </p:txBody>
      </p:sp>
      <p:sp>
        <p:nvSpPr>
          <p:cNvPr id="3" name="Content Placeholder 2">
            <a:extLst>
              <a:ext uri="{FF2B5EF4-FFF2-40B4-BE49-F238E27FC236}">
                <a16:creationId xmlns:a16="http://schemas.microsoft.com/office/drawing/2014/main" id="{E38AEE3D-8CD1-3F1A-3379-922D44A356F5}"/>
              </a:ext>
            </a:extLst>
          </p:cNvPr>
          <p:cNvSpPr>
            <a:spLocks noGrp="1"/>
          </p:cNvSpPr>
          <p:nvPr>
            <p:ph idx="1"/>
          </p:nvPr>
        </p:nvSpPr>
        <p:spPr/>
        <p:txBody>
          <a:bodyPr>
            <a:normAutofit lnSpcReduction="10000"/>
          </a:bodyPr>
          <a:lstStyle/>
          <a:p>
            <a:pPr marL="0" marR="0">
              <a:lnSpc>
                <a:spcPct val="107000"/>
              </a:lnSpc>
              <a:spcBef>
                <a:spcPts val="0"/>
              </a:spcBef>
              <a:spcAft>
                <a:spcPts val="1500"/>
              </a:spcAft>
            </a:pPr>
            <a:r>
              <a:rPr lang="en-US" sz="1800" b="1" kern="0" dirty="0">
                <a:solidFill>
                  <a:srgbClr val="4F4F4F"/>
                </a:solidFill>
                <a:effectLst/>
                <a:latin typeface="Arial" panose="020B0604020202020204" pitchFamily="34" charset="0"/>
                <a:ea typeface="Times New Roman" panose="02020603050405020304" pitchFamily="18" charset="0"/>
                <a:cs typeface="Times New Roman" panose="02020603050405020304" pitchFamily="18" charset="0"/>
              </a:rPr>
              <a:t>1 Peter 5:1-5</a:t>
            </a:r>
            <a:r>
              <a:rPr lang="en-US" sz="1800" kern="0" dirty="0">
                <a:solidFill>
                  <a:srgbClr val="4F4F4F"/>
                </a:solidFill>
                <a:effectLst/>
                <a:latin typeface="Arial" panose="020B0604020202020204" pitchFamily="34" charset="0"/>
                <a:ea typeface="Times New Roman" panose="02020603050405020304" pitchFamily="18" charset="0"/>
                <a:cs typeface="Times New Roman" panose="02020603050405020304" pitchFamily="18" charset="0"/>
              </a:rPr>
              <a:t> – So I exhort the elders among you, as a fellow elder and a witness of the sufferings of Christ, as well as a partaker in the glory that is going to be revealed: shepherd the flock of God that is among you, exercising oversight, not under compulsion, but willingly, as God would have you; not for shameful gain, but eagerly; not domineering over those in your charge, but being examples to the flock. And when the chief Shepherd appears, you will receive the unfading crown of glory. Likewise, you who are younger, be subject to the elders. Clothe yourselves, all of you, with humility toward one another, for “God opposes the proud but gives grace to the humble.”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b="1" kern="0" dirty="0">
                <a:solidFill>
                  <a:srgbClr val="4F4F4F"/>
                </a:solidFill>
                <a:effectLst/>
                <a:latin typeface="Arial" panose="020B0604020202020204" pitchFamily="34" charset="0"/>
                <a:ea typeface="Times New Roman" panose="02020603050405020304" pitchFamily="18" charset="0"/>
                <a:cs typeface="Times New Roman" panose="02020603050405020304" pitchFamily="18" charset="0"/>
              </a:rPr>
              <a:t>Acts 14:23</a:t>
            </a:r>
            <a:r>
              <a:rPr lang="en-US" sz="1800" kern="0" dirty="0">
                <a:solidFill>
                  <a:srgbClr val="4F4F4F"/>
                </a:solidFill>
                <a:effectLst/>
                <a:latin typeface="Arial" panose="020B0604020202020204" pitchFamily="34" charset="0"/>
                <a:ea typeface="Times New Roman" panose="02020603050405020304" pitchFamily="18" charset="0"/>
                <a:cs typeface="Times New Roman" panose="02020603050405020304" pitchFamily="18" charset="0"/>
              </a:rPr>
              <a:t> – And when they had appointed elders for them in every church, with prayer and fasting they committed them to the Lord in whom they had believed.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b="1" kern="0" dirty="0">
                <a:solidFill>
                  <a:srgbClr val="4F4F4F"/>
                </a:solidFill>
                <a:effectLst/>
                <a:latin typeface="Arial" panose="020B0604020202020204" pitchFamily="34" charset="0"/>
                <a:ea typeface="Times New Roman" panose="02020603050405020304" pitchFamily="18" charset="0"/>
                <a:cs typeface="Times New Roman" panose="02020603050405020304" pitchFamily="18" charset="0"/>
              </a:rPr>
              <a:t>Acts 20:28</a:t>
            </a:r>
            <a:r>
              <a:rPr lang="en-US" sz="1800" kern="0" dirty="0">
                <a:solidFill>
                  <a:srgbClr val="4F4F4F"/>
                </a:solidFill>
                <a:effectLst/>
                <a:latin typeface="Arial" panose="020B0604020202020204" pitchFamily="34" charset="0"/>
                <a:ea typeface="Times New Roman" panose="02020603050405020304" pitchFamily="18" charset="0"/>
                <a:cs typeface="Times New Roman" panose="02020603050405020304" pitchFamily="18" charset="0"/>
              </a:rPr>
              <a:t> – Pay careful attention to yourselves and to all the flock, in which the Holy Spirit has made you overseers, to care for the church of God, which he obtained with his own blood.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b="1" kern="0" dirty="0">
                <a:solidFill>
                  <a:srgbClr val="4F4F4F"/>
                </a:solidFill>
                <a:effectLst/>
                <a:latin typeface="Arial" panose="020B0604020202020204" pitchFamily="34" charset="0"/>
                <a:ea typeface="Times New Roman" panose="02020603050405020304" pitchFamily="18" charset="0"/>
                <a:cs typeface="Times New Roman" panose="02020603050405020304" pitchFamily="18" charset="0"/>
              </a:rPr>
              <a:t>Titus 1:5 </a:t>
            </a:r>
            <a:r>
              <a:rPr lang="en-US" sz="1800" kern="0" dirty="0">
                <a:solidFill>
                  <a:srgbClr val="4F4F4F"/>
                </a:solidFill>
                <a:effectLst/>
                <a:latin typeface="Arial" panose="020B0604020202020204" pitchFamily="34" charset="0"/>
                <a:ea typeface="Times New Roman" panose="02020603050405020304" pitchFamily="18" charset="0"/>
                <a:cs typeface="Times New Roman" panose="02020603050405020304" pitchFamily="18" charset="0"/>
              </a:rPr>
              <a:t>– This is why I left you in Crete, so that you might put what remained into order, and appoint elders in every town as I directed you—</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29165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3:8-16 Deacons</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p:txBody>
          <a:bodyPr/>
          <a:lstStyle/>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let these also first be proved; then let them use the office of a deacon, being </a:t>
            </a:r>
            <a:r>
              <a:rPr lang="en-US" sz="24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found</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blameless.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4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They must be tested first – A church should not be in a hurry to appoint deacons (or elders). The candidates should be observed for a good period of time. Over the course of time their faithfulness, commitment, and character will reveal itself. In the parable of the seeds, Jesus told about the different soils. In one of these the seeds sprung up quickly, but withered away. It represented people who respond excitedly to the gospel, but end up falling away because they have no root. Time can help this problem be avoided.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35213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3:8-16 Deacons</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p:txBody>
          <a:bodyPr/>
          <a:lstStyle/>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Even so </a:t>
            </a:r>
            <a:r>
              <a:rPr lang="en-US" sz="24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must their</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wives </a:t>
            </a:r>
            <a:r>
              <a:rPr lang="en-US" sz="24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grave, not slanderers, sober, faithful in all things.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4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 verse lists out some high standards for women. It could be this describes qualities that a deaconess should have, but more likely refers to the qualities a deacon’s wife should have. The second view is more likely since verse 12 continues with the list of qualities for a deacon (one of them even being “husband of one wife.”) If Paul was discussing another whole group of people (namely women deaconesses), he probably would not have inserted it directly into the middle of a list for deacons.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36790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3:8-16 Deacons</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p:txBody>
          <a:bodyPr/>
          <a:lstStyle/>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Let the deacons be the husbands of one wife, ruling their children and their own houses well.</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4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kern="0" dirty="0">
                <a:solidFill>
                  <a:srgbClr val="000000"/>
                </a:solidFill>
                <a:effectLst/>
                <a:latin typeface="Times New Roman" panose="02020603050405020304" pitchFamily="18" charset="0"/>
                <a:ea typeface="Times New Roman" panose="02020603050405020304" pitchFamily="18" charset="0"/>
              </a:rPr>
              <a:t>Jesus said in Luke 16:10, “If you are faithful in little things, you will be faithful in large ones.” Managing one’s household is of course not a little thing, but it is “littler” than managing a church. If a man is faithful in managing his own household well, it is a good sign that he will also be a good shepherd of a church.</a:t>
            </a:r>
            <a:endParaRPr lang="en-US" dirty="0"/>
          </a:p>
        </p:txBody>
      </p:sp>
    </p:spTree>
    <p:extLst>
      <p:ext uri="{BB962C8B-B14F-4D97-AF65-F5344CB8AC3E}">
        <p14:creationId xmlns:p14="http://schemas.microsoft.com/office/powerpoint/2010/main" val="39209942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3:8-16 Deacons</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p:txBody>
          <a:bodyPr/>
          <a:lstStyle/>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they that have used the office of a deacon well purchase to themselves a good degree, and great boldness in the faith which is in Christ Jesus.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4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Those who serve well as deacons obtain a high standing – Serving God faithfully is its own reward. God will lift up and bless those who serve Him in this capacity. Note that not all people who serve God diligently have a high standing in their church or community. Some throughout history have been thrown in prison (John Bunyan, William Tyndale, etc.) Therefore this “high standing” likely refers to God’s view, rather than men’s. We should also be careful that we don’t serve in order to obtain the respect of men (Acts 5:29.)</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696076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3:8-16 Deacons</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p:txBody>
          <a:bodyPr/>
          <a:lstStyle/>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14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These things write I unto thee, hoping to come unto thee shortly: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40"/>
              </a:lnSpc>
              <a:spcBef>
                <a:spcPts val="0"/>
              </a:spcBef>
              <a:spcAft>
                <a:spcPts val="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15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if I tarry long, that thou mayest know how thou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oughtest</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to behave thyself in the house of God, which is the church of the living God, the pillar and ground of the truth.</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40"/>
              </a:lnSpc>
              <a:spcBef>
                <a:spcPts val="0"/>
              </a:spcBef>
              <a:spcAft>
                <a:spcPts val="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Paul reiterates his theme starting in chapter 2, namely “how one ought to conduct himself in the household of God.” He has discussed prayer, worship, roles of women, authority, elders, deacons, and leaders’ families. And he will continue with more aspects of church life in the coming chapters.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90269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3:8-16 Deacons</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a:xfrm>
            <a:off x="838200" y="1461247"/>
            <a:ext cx="10515600" cy="4715716"/>
          </a:xfrm>
        </p:spPr>
        <p:txBody>
          <a:bodyPr>
            <a:normAutofit fontScale="92500" lnSpcReduction="20000"/>
          </a:bodyPr>
          <a:lstStyle/>
          <a:p>
            <a:pPr marL="0" marR="0">
              <a:lnSpc>
                <a:spcPct val="107000"/>
              </a:lnSpc>
              <a:spcBef>
                <a:spcPts val="0"/>
              </a:spcBef>
              <a:spcAft>
                <a:spcPts val="0"/>
              </a:spcAft>
            </a:pPr>
            <a:r>
              <a:rPr lang="en-US" sz="26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2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without controversy great is the mystery of godliness: God was manifest in the flesh, justified in the Spirit, seen of angels, preached unto the Gentiles, believed on in the world, received up into glory.</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9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 verse likely comes from an early Christian song. It clearly teaches several important doctrines about the person of Jesus.</a:t>
            </a:r>
            <a:endParaRPr lang="en-US" sz="19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Great is the mystery of godliness,</a:t>
            </a:r>
            <a:b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Great is the mystery of godliness.</a:t>
            </a:r>
            <a:b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church is the pillar and base of the truth,</a:t>
            </a:r>
            <a:b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church is the pillar and base of the truth.</a:t>
            </a:r>
            <a:b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church is the house of the living God.</a:t>
            </a:r>
            <a:b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church is the house of the living God.</a:t>
            </a:r>
            <a:b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God was manifested in the flesh,</a:t>
            </a:r>
            <a:b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Justified in the Spirit,</a:t>
            </a:r>
            <a:b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Seen by the angels, preached among the nations,</a:t>
            </a:r>
            <a:b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19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Believed on in the world, taken up in glory.</a:t>
            </a:r>
            <a:endParaRPr lang="en-US" sz="19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146525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normAutofit/>
          </a:bodyPr>
          <a:lstStyle/>
          <a:p>
            <a:r>
              <a:rPr lang="en-US" sz="4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 do these two Positions compare to our church.</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p:txBody>
          <a:bodyPr/>
          <a:lstStyle/>
          <a:p>
            <a:pPr marL="0" marR="0">
              <a:lnSpc>
                <a:spcPct val="107000"/>
              </a:lnSpc>
              <a:spcBef>
                <a:spcPts val="0"/>
              </a:spcBef>
              <a:spcAft>
                <a:spcPts val="800"/>
              </a:spcAft>
            </a:pPr>
            <a:r>
              <a:rPr lang="en-US"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Bishops/Overseers/Elders/Shepards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Deacons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Congregation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18150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normAutofit/>
          </a:bodyPr>
          <a:lstStyle/>
          <a:p>
            <a:r>
              <a:rPr lang="en-US" dirty="0">
                <a:solidFill>
                  <a:srgbClr val="000000"/>
                </a:solidFill>
                <a:effectLst/>
                <a:latin typeface="Times New Roman" panose="02020603050405020304" pitchFamily="18" charset="0"/>
                <a:ea typeface="Calibri" panose="020F0502020204030204" pitchFamily="34" charset="0"/>
              </a:rPr>
              <a:t>How much more was there in the way of structure in the early church?</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p:txBody>
          <a:bodyPr>
            <a:normAutofit fontScale="92500" lnSpcReduction="10000"/>
          </a:bodyPr>
          <a:lstStyle/>
          <a:p>
            <a:pPr marL="0" marR="0" algn="ctr">
              <a:lnSpc>
                <a:spcPct val="110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Council of Jerusalem</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0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0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Paul Apostle to the Gentiles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0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0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Bishop</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0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Timothy (Ephesus) &amp; Titus (Crete)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0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0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Overseers/Elders/Shepards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0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0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Deacons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0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0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Congregation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73297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57AAA-23D0-5A9F-AD54-68DD1F9C8D1B}"/>
              </a:ext>
            </a:extLst>
          </p:cNvPr>
          <p:cNvSpPr>
            <a:spLocks noGrp="1"/>
          </p:cNvSpPr>
          <p:nvPr>
            <p:ph type="title"/>
          </p:nvPr>
        </p:nvSpPr>
        <p:spPr/>
        <p:txBody>
          <a:bodyPr>
            <a:normAutofit/>
          </a:bodyPr>
          <a:lstStyle/>
          <a:p>
            <a:r>
              <a:rPr lang="en-US"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Questions for next time, Chapter 4</a:t>
            </a:r>
            <a:endParaRPr lang="en-US" dirty="0"/>
          </a:p>
        </p:txBody>
      </p:sp>
      <p:sp>
        <p:nvSpPr>
          <p:cNvPr id="3" name="Content Placeholder 2">
            <a:extLst>
              <a:ext uri="{FF2B5EF4-FFF2-40B4-BE49-F238E27FC236}">
                <a16:creationId xmlns:a16="http://schemas.microsoft.com/office/drawing/2014/main" id="{394B5AAD-265E-A276-668C-ECEDCC9421E8}"/>
              </a:ext>
            </a:extLst>
          </p:cNvPr>
          <p:cNvSpPr>
            <a:spLocks noGrp="1"/>
          </p:cNvSpPr>
          <p:nvPr>
            <p:ph idx="1"/>
          </p:nvPr>
        </p:nvSpPr>
        <p:spPr/>
        <p:txBody>
          <a:bodyPr>
            <a:normAutofit/>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000"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What are deceitful spirits? What are doctrines of demons? What does this tell us about false teachers?</a:t>
            </a:r>
            <a:endParaRPr lang="en-US" sz="2000" kern="100" dirty="0">
              <a:solidFill>
                <a:srgbClr val="4F4F4F"/>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000"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What are some examples of these false teachings?</a:t>
            </a:r>
            <a:endParaRPr lang="en-US" sz="2000" kern="100" dirty="0">
              <a:solidFill>
                <a:srgbClr val="4F4F4F"/>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000"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Can a young person then be leader in the church? Why or why not?</a:t>
            </a:r>
            <a:endParaRPr lang="en-US" sz="2000" kern="100" dirty="0">
              <a:solidFill>
                <a:srgbClr val="4F4F4F"/>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000" kern="0" dirty="0">
                <a:solidFill>
                  <a:srgbClr val="4F4F4F"/>
                </a:solidFill>
                <a:effectLst/>
                <a:latin typeface="Times New Roman" panose="02020603050405020304" pitchFamily="18" charset="0"/>
                <a:ea typeface="Times New Roman" panose="02020603050405020304" pitchFamily="18" charset="0"/>
                <a:cs typeface="Times New Roman" panose="02020603050405020304" pitchFamily="18" charset="0"/>
              </a:rPr>
              <a:t>What other examples is there in the Bible of God choosing young people to serve Him in various roles?</a:t>
            </a:r>
            <a:endParaRPr lang="en-US" sz="2000" kern="100" dirty="0">
              <a:solidFill>
                <a:srgbClr val="4F4F4F"/>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4395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2736E-CB14-C5C9-3349-0C7436F5CD3D}"/>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 Bishops/Elders and Deacons</a:t>
            </a:r>
            <a:endParaRPr lang="en-US" dirty="0"/>
          </a:p>
        </p:txBody>
      </p:sp>
      <p:sp>
        <p:nvSpPr>
          <p:cNvPr id="3" name="Content Placeholder 2">
            <a:extLst>
              <a:ext uri="{FF2B5EF4-FFF2-40B4-BE49-F238E27FC236}">
                <a16:creationId xmlns:a16="http://schemas.microsoft.com/office/drawing/2014/main" id="{65819683-B810-F4DC-9F25-5ABC0CB3298B}"/>
              </a:ext>
            </a:extLst>
          </p:cNvPr>
          <p:cNvSpPr>
            <a:spLocks noGrp="1"/>
          </p:cNvSpPr>
          <p:nvPr>
            <p:ph idx="1"/>
          </p:nvPr>
        </p:nvSpPr>
        <p:spPr>
          <a:xfrm>
            <a:off x="1048870" y="1825625"/>
            <a:ext cx="10121153" cy="4351338"/>
          </a:xfrm>
        </p:spPr>
        <p:txBody>
          <a:bodyPr/>
          <a:lstStyle/>
          <a:p>
            <a:pPr marL="0" marR="0">
              <a:lnSpc>
                <a:spcPct val="100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Now, an elder and a bishop were basically the same thing, but the bishop was the "office" - the position. The "elder" was the "man." Then the deacon was the other segment of church officers who were to be just like they were back in </a:t>
            </a: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Acts Chapter 6.</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0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0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 you have two offices, even though we are using three terms. Don’t confuse that. A bishop and an elder were basically the same thing and then you have the deacon.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4117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AF6B8-66A3-9BE5-E2A0-EDFA58921FA4}"/>
              </a:ext>
            </a:extLst>
          </p:cNvPr>
          <p:cNvSpPr>
            <a:spLocks noGrp="1"/>
          </p:cNvSpPr>
          <p:nvPr>
            <p:ph type="title"/>
          </p:nvPr>
        </p:nvSpPr>
        <p:spPr/>
        <p:txBody>
          <a:bodyPr>
            <a:normAutofit/>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3:1-7 Bishops</a:t>
            </a:r>
            <a:endParaRPr lang="en-US" dirty="0"/>
          </a:p>
        </p:txBody>
      </p:sp>
      <p:sp>
        <p:nvSpPr>
          <p:cNvPr id="3" name="Content Placeholder 2">
            <a:extLst>
              <a:ext uri="{FF2B5EF4-FFF2-40B4-BE49-F238E27FC236}">
                <a16:creationId xmlns:a16="http://schemas.microsoft.com/office/drawing/2014/main" id="{865D67C1-A0BF-5AC5-FACA-B152DF6A3A24}"/>
              </a:ext>
            </a:extLst>
          </p:cNvPr>
          <p:cNvSpPr>
            <a:spLocks noGrp="1"/>
          </p:cNvSpPr>
          <p:nvPr>
            <p:ph idx="1"/>
          </p:nvPr>
        </p:nvSpPr>
        <p:spPr>
          <a:xfrm>
            <a:off x="838200" y="1807695"/>
            <a:ext cx="10515600" cy="4351338"/>
          </a:xfrm>
        </p:spPr>
        <p:txBody>
          <a:bodyPr>
            <a:normAutofit/>
          </a:bodyPr>
          <a:lstStyle/>
          <a:p>
            <a:pPr marL="0" marR="0">
              <a:lnSpc>
                <a:spcPct val="107000"/>
              </a:lnSpc>
              <a:spcBef>
                <a:spcPts val="0"/>
              </a:spcBef>
              <a:spcAft>
                <a:spcPts val="0"/>
              </a:spcAft>
            </a:pPr>
            <a:r>
              <a:rPr lang="en-US" sz="26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2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 </a:t>
            </a:r>
            <a:r>
              <a:rPr lang="en-US" sz="26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a:t>
            </a:r>
            <a:r>
              <a:rPr lang="en-US" sz="2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true saying, If a man desire the office of a bishop, he </a:t>
            </a:r>
            <a:r>
              <a:rPr lang="en-US" sz="26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desireth</a:t>
            </a:r>
            <a:r>
              <a:rPr lang="en-US" sz="2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good work.</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4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5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words overseer, elder, and shepherd in the New Testament refer to the same office. It is a position of leadership and oversight over a local church body. The New Testament clearly lays out the method by which the local church is to be governed, and that is by a team, a plurality of elders. God’s design for the church is clearly taught in 1 Timothy 3 and other New Testament passages as being led by a team of elders and deacons, who function as servant leaders. The elders shepherd the body and look after spiritual needs, while the deacons assist by helping with physical needs such as facilities, caring for the poor, finances, etc. (Acts 7).</a:t>
            </a:r>
            <a:endParaRPr lang="en-US" sz="15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5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any aspires to the office of overseer, it is a fine work he desires to do – A person who seeks to serve the body of Christ by being an elder is doing a good thing. The church needs faithful leaders. We could expand this to say that any believer who desires to use their gifting and experience to serve the body (1 Corinthians 12) in any role is seeking a good thing and is blessed and appreciated by God.</a:t>
            </a:r>
            <a:endParaRPr lang="en-US" sz="15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5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church should be very careful about this process and should adhere to the high standards laid out in this chapter. A person should be recognized as an elder not for their tenor, their wealth, their age, or their popularity, but because their lifestyle conforms to the principles in this chapter.</a:t>
            </a:r>
            <a:endParaRPr lang="en-US" sz="15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3056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72CC0-2917-2614-368E-BD6C733034F0}"/>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3:1-7 Bishops</a:t>
            </a:r>
            <a:endParaRPr lang="en-US" dirty="0"/>
          </a:p>
        </p:txBody>
      </p:sp>
      <p:sp>
        <p:nvSpPr>
          <p:cNvPr id="3" name="Content Placeholder 2">
            <a:extLst>
              <a:ext uri="{FF2B5EF4-FFF2-40B4-BE49-F238E27FC236}">
                <a16:creationId xmlns:a16="http://schemas.microsoft.com/office/drawing/2014/main" id="{97739691-26CB-F0E5-CC0D-4F8E99E07DFB}"/>
              </a:ext>
            </a:extLst>
          </p:cNvPr>
          <p:cNvSpPr>
            <a:spLocks noGrp="1"/>
          </p:cNvSpPr>
          <p:nvPr>
            <p:ph idx="1"/>
          </p:nvPr>
        </p:nvSpPr>
        <p:spPr>
          <a:xfrm>
            <a:off x="1299882" y="1825625"/>
            <a:ext cx="9556377" cy="4351338"/>
          </a:xfrm>
        </p:spPr>
        <p:txBody>
          <a:bodyPr/>
          <a:lstStyle/>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 bishop then must be blameless</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 husband of one wife, vigilant, sober, of good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behaviour</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given to hospitality, apt to teach;</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4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4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An elder must be above reproach – This is a general character quality that covers any Paul does not mention specifically. It does not mean that an elder must be perfect. Many things not on the list could disqualify a person under this principle. Embezzling money, abusing one’s wife, or a dirty mouth would all subject a person to reproach. On the other hand, if people have good comments about the candidate and agree that he is a godly person, then he is above reproach.</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94383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3:1-7 Bishops</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bishop then must be blameless, </a:t>
            </a: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husband of one wife</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vigilant, sober, of good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behaviour</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given to hospitality, apt to teach;</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husband of one wife – Literally this means “a one woman, man.” There are actually two qualifications here. One is implied and the other is stated.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implied qualification is that an elder should be male. We see this throughout the chapter and the pronoun used to describe an elder is “he” in each case. In 1 Timothy 2, we saw the difference in roles (but not in value) between men and women in the local church.</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second qualification is that the man must be faithful to his spouse. It does mean that if a man has a wife, he should be faithful to her. This would prohibit a divorced and remarried man from serving in this office. It would also prohibit a man who is living in adultery or a man who practices polygamy.</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9973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72CC0-2917-2614-368E-BD6C733034F0}"/>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3:1-7 Bishops</a:t>
            </a:r>
            <a:endParaRPr lang="en-US" dirty="0"/>
          </a:p>
        </p:txBody>
      </p:sp>
      <p:sp>
        <p:nvSpPr>
          <p:cNvPr id="3" name="Content Placeholder 2">
            <a:extLst>
              <a:ext uri="{FF2B5EF4-FFF2-40B4-BE49-F238E27FC236}">
                <a16:creationId xmlns:a16="http://schemas.microsoft.com/office/drawing/2014/main" id="{97739691-26CB-F0E5-CC0D-4F8E99E07DFB}"/>
              </a:ext>
            </a:extLst>
          </p:cNvPr>
          <p:cNvSpPr>
            <a:spLocks noGrp="1"/>
          </p:cNvSpPr>
          <p:nvPr>
            <p:ph idx="1"/>
          </p:nvPr>
        </p:nvSpPr>
        <p:spPr/>
        <p:txBody>
          <a:bodyPr/>
          <a:lstStyle/>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bishop then must be blameless, the husband of one wife, </a:t>
            </a: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vigilant, sober</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of good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behaviour</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given to hospitality, apt to teach;</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Temperate – An elder should not be prone to wild mood swings or excesses. He should be stable, calm, and cool headed. He should have a balanced life and not follow extreme practices.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96632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7B5-FEE7-1642-4604-BE0BEE64064D}"/>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3:1-7 Bishops</a:t>
            </a:r>
            <a:endParaRPr lang="en-US" dirty="0"/>
          </a:p>
        </p:txBody>
      </p:sp>
      <p:sp>
        <p:nvSpPr>
          <p:cNvPr id="3" name="Content Placeholder 2">
            <a:extLst>
              <a:ext uri="{FF2B5EF4-FFF2-40B4-BE49-F238E27FC236}">
                <a16:creationId xmlns:a16="http://schemas.microsoft.com/office/drawing/2014/main" id="{3334B956-4298-C8CA-9925-CFD99E366A0E}"/>
              </a:ext>
            </a:extLst>
          </p:cNvPr>
          <p:cNvSpPr>
            <a:spLocks noGrp="1"/>
          </p:cNvSpPr>
          <p:nvPr>
            <p:ph idx="1"/>
          </p:nvPr>
        </p:nvSpPr>
        <p:spPr/>
        <p:txBody>
          <a:bodyPr/>
          <a:lstStyle/>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bishop then must be blameless, the husband of one wife, vigilant, sober, </a:t>
            </a: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of good </a:t>
            </a:r>
            <a:r>
              <a:rPr lang="en-US" sz="2400" b="1"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behaviour</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given to hospitality, apt to teach;</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Prudence is a very important quality for leaders. A person who is prudent will not make quick decisions. He will get more counsel and input from the team of leaders or others before taking action. Instead of acting after he hears one person, he will patiently wait to gather all the facts and listen to both sides of a story before rendering a judgment (Proverbs 18:17). A sound and prayerful decision is better than a quick decision. If an elder fails to act prudently, his rash decisions can be very destructive for the church.</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21463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72CC0-2917-2614-368E-BD6C733034F0}"/>
              </a:ext>
            </a:extLst>
          </p:cNvPr>
          <p:cNvSpPr>
            <a:spLocks noGrp="1"/>
          </p:cNvSpPr>
          <p:nvPr>
            <p:ph type="title"/>
          </p:nvPr>
        </p:nvSpPr>
        <p:spPr/>
        <p:txBody>
          <a:bodyPr/>
          <a:lstStyle/>
          <a:p>
            <a:r>
              <a:rPr lang="en-US"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Chapter 3:1-7 Bishops</a:t>
            </a:r>
            <a:endParaRPr lang="en-US" dirty="0"/>
          </a:p>
        </p:txBody>
      </p:sp>
      <p:sp>
        <p:nvSpPr>
          <p:cNvPr id="3" name="Content Placeholder 2">
            <a:extLst>
              <a:ext uri="{FF2B5EF4-FFF2-40B4-BE49-F238E27FC236}">
                <a16:creationId xmlns:a16="http://schemas.microsoft.com/office/drawing/2014/main" id="{97739691-26CB-F0E5-CC0D-4F8E99E07DFB}"/>
              </a:ext>
            </a:extLst>
          </p:cNvPr>
          <p:cNvSpPr>
            <a:spLocks noGrp="1"/>
          </p:cNvSpPr>
          <p:nvPr>
            <p:ph idx="1"/>
          </p:nvPr>
        </p:nvSpPr>
        <p:spPr/>
        <p:txBody>
          <a:bodyPr/>
          <a:lstStyle/>
          <a:p>
            <a:pPr marL="0" marR="0">
              <a:lnSpc>
                <a:spcPct val="107000"/>
              </a:lnSpc>
              <a:spcBef>
                <a:spcPts val="0"/>
              </a:spcBef>
              <a:spcAft>
                <a:spcPts val="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bishop then must be blameless, the husband of one wife, vigilant, sober, of good </a:t>
            </a:r>
            <a:r>
              <a:rPr lang="en-US" sz="24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behaviour</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given to hospitality</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apt to teach;</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leader should care for the sheep. It is not just a job or a title. His service does not begin at 10 AM and end at 11:30 AM each Sunday. You can get a glimpse into the heart motivation of a person by noticing if he is hospitable. If he routinely opens his home to others, then it shows a kind, caring, and compassionate heart. It shows that he is a people person.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the same time, it allows him to minister far more effectively because he is sharing his actual life (1 Thessalonians 2:8). Hospitality indicates a time investment which is above and beyond a responsibility. A church should seek out leaders who care for the flock in this kind of self-sacrificing way.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65353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3947</Words>
  <Application>Microsoft Office PowerPoint</Application>
  <PresentationFormat>Widescreen</PresentationFormat>
  <Paragraphs>145</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Algerian</vt:lpstr>
      <vt:lpstr>Arial</vt:lpstr>
      <vt:lpstr>Calibri</vt:lpstr>
      <vt:lpstr>Calibri Light</vt:lpstr>
      <vt:lpstr>Symbol</vt:lpstr>
      <vt:lpstr>Times New Roman</vt:lpstr>
      <vt:lpstr>Office Theme</vt:lpstr>
      <vt:lpstr>1st Timothy</vt:lpstr>
      <vt:lpstr>Chapter 3:1-16</vt:lpstr>
      <vt:lpstr>Chapter 3 Bishops/Elders and Deacons</vt:lpstr>
      <vt:lpstr>Chapter 3:1-7 Bishops</vt:lpstr>
      <vt:lpstr>Chapter 3:1-7 Bishops</vt:lpstr>
      <vt:lpstr>Chapter 3:1-7 Bishops</vt:lpstr>
      <vt:lpstr>Chapter 3:1-7 Bishops</vt:lpstr>
      <vt:lpstr>Chapter 3:1-7 Bishops</vt:lpstr>
      <vt:lpstr>Chapter 3:1-7 Bishops</vt:lpstr>
      <vt:lpstr>Chapter 3:1-7 Bishops</vt:lpstr>
      <vt:lpstr>Chapter 3:1-7 Bishops</vt:lpstr>
      <vt:lpstr>Chapter 3:1-7 Bishops</vt:lpstr>
      <vt:lpstr>Chapter 3:1-7 Bishops</vt:lpstr>
      <vt:lpstr>Chapter 3:1-7 Bishops</vt:lpstr>
      <vt:lpstr>How can you apply today’s passages?</vt:lpstr>
      <vt:lpstr>Chapter 3:8-16 Deacons</vt:lpstr>
      <vt:lpstr>Chapter 3:8-16 Deacons</vt:lpstr>
      <vt:lpstr>Chapter 3:8-16 Deacons</vt:lpstr>
      <vt:lpstr>Chapter 3:8-16 Deacons</vt:lpstr>
      <vt:lpstr>Chapter 3:8-16 Deacons</vt:lpstr>
      <vt:lpstr>Chapter 3:8-16 Deacons</vt:lpstr>
      <vt:lpstr>Chapter 3:8-16 Deacons</vt:lpstr>
      <vt:lpstr>Chapter 3:8-16 Deacons</vt:lpstr>
      <vt:lpstr>Chapter 3:8-16 Deacons</vt:lpstr>
      <vt:lpstr>Chapter 3:8-16 Deacons</vt:lpstr>
      <vt:lpstr>How do these two Positions compare to our church.</vt:lpstr>
      <vt:lpstr>How much more was there in the way of structure in the early church?</vt:lpstr>
      <vt:lpstr>Questions for next time, Chapter 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1st Timothy</dc:title>
  <dc:creator>Jerry Jazbec</dc:creator>
  <cp:lastModifiedBy>Jerry Jazbec</cp:lastModifiedBy>
  <cp:revision>1</cp:revision>
  <dcterms:created xsi:type="dcterms:W3CDTF">2024-01-27T08:22:31Z</dcterms:created>
  <dcterms:modified xsi:type="dcterms:W3CDTF">2024-01-27T08:50:33Z</dcterms:modified>
</cp:coreProperties>
</file>