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8"/>
  </p:notes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592">
          <p15:clr>
            <a:srgbClr val="A4A3A4"/>
          </p15:clr>
        </p15:guide>
        <p15:guide id="3" orient="horz" pos="2376">
          <p15:clr>
            <a:srgbClr val="9AA0A6"/>
          </p15:clr>
        </p15:guide>
        <p15:guide id="4" orient="horz" pos="216">
          <p15:clr>
            <a:srgbClr val="9AA0A6"/>
          </p15:clr>
        </p15:guide>
        <p15:guide id="5" pos="144">
          <p15:clr>
            <a:srgbClr val="9AA0A6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0" roundtripDataSignature="AMtx7mi/b5aHcpwnnmENiTEu+HqT+o84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32" y="66"/>
      </p:cViewPr>
      <p:guideLst>
        <p:guide orient="horz" pos="1620"/>
        <p:guide pos="2592"/>
        <p:guide orient="horz" pos="2376"/>
        <p:guide orient="horz" pos="216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10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10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a2e749f9e_0_7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g3fa2e749f9e_0_722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</a:t>
            </a:r>
            <a:endParaRPr/>
          </a:p>
        </p:txBody>
      </p:sp>
      <p:sp>
        <p:nvSpPr>
          <p:cNvPr id="313" name="Google Shape;313;g3fa2e749f9e_0_722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fa2e749f9e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6" name="Google Shape;416;g3fa2e749f9e_0_196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 2:21 — Correction is not rejection</a:t>
            </a:r>
            <a:endParaRPr/>
          </a:p>
        </p:txBody>
      </p:sp>
      <p:sp>
        <p:nvSpPr>
          <p:cNvPr id="417" name="Google Shape;417;g3fa2e749f9e_0_196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fa2e749f9e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g3fa2e749f9e_0_204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3 — Hold on</a:t>
            </a:r>
            <a:endParaRPr/>
          </a:p>
        </p:txBody>
      </p:sp>
      <p:sp>
        <p:nvSpPr>
          <p:cNvPr id="426" name="Google Shape;426;g3fa2e749f9e_0_204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fa2e749f9e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6" name="Google Shape;436;g3fa2e749f9e_0_214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Morning Star</a:t>
            </a:r>
            <a:endParaRPr/>
          </a:p>
        </p:txBody>
      </p:sp>
      <p:sp>
        <p:nvSpPr>
          <p:cNvPr id="437" name="Google Shape;437;g3fa2e749f9e_0_214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fa2e749f9e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g3fa2e749f9e_0_223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Close — What have I given room to?</a:t>
            </a:r>
            <a:endParaRPr/>
          </a:p>
        </p:txBody>
      </p:sp>
      <p:sp>
        <p:nvSpPr>
          <p:cNvPr id="447" name="Google Shape;447;g3fa2e749f9e_0_223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fa2e749f9e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5" name="Google Shape;455;g3fa2e749f9e_0_231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 2:29 — Amen</a:t>
            </a:r>
            <a:endParaRPr/>
          </a:p>
        </p:txBody>
      </p:sp>
      <p:sp>
        <p:nvSpPr>
          <p:cNvPr id="456" name="Google Shape;456;g3fa2e749f9e_0_231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fa2e749f9e_0_7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g3fa2e749f9e_0_743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</a:t>
            </a:r>
            <a:endParaRPr/>
          </a:p>
        </p:txBody>
      </p:sp>
      <p:sp>
        <p:nvSpPr>
          <p:cNvPr id="465" name="Google Shape;465;g3fa2e749f9e_0_743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>
          <a:extLst>
            <a:ext uri="{FF2B5EF4-FFF2-40B4-BE49-F238E27FC236}">
              <a16:creationId xmlns:a16="http://schemas.microsoft.com/office/drawing/2014/main" id="{5F1A268C-2F6E-EFC8-12D5-40ABED1C7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fa2e749f9e_0_743:notes">
            <a:extLst>
              <a:ext uri="{FF2B5EF4-FFF2-40B4-BE49-F238E27FC236}">
                <a16:creationId xmlns:a16="http://schemas.microsoft.com/office/drawing/2014/main" id="{00560FFD-4998-DB08-1045-2A059E3361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828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g3fa2e749f9e_0_743:notes">
            <a:extLst>
              <a:ext uri="{FF2B5EF4-FFF2-40B4-BE49-F238E27FC236}">
                <a16:creationId xmlns:a16="http://schemas.microsoft.com/office/drawing/2014/main" id="{64E123E1-3327-C682-FF13-41B04F78A0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</a:t>
            </a:r>
            <a:endParaRPr/>
          </a:p>
        </p:txBody>
      </p:sp>
      <p:sp>
        <p:nvSpPr>
          <p:cNvPr id="465" name="Google Shape;465;g3fa2e749f9e_0_743:notes">
            <a:extLst>
              <a:ext uri="{FF2B5EF4-FFF2-40B4-BE49-F238E27FC236}">
                <a16:creationId xmlns:a16="http://schemas.microsoft.com/office/drawing/2014/main" id="{95012394-AC5D-706C-94F9-CCC787AFF66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8842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a2e749f9e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g3fa2e749f9e_0_732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</a:t>
            </a:r>
            <a:endParaRPr/>
          </a:p>
        </p:txBody>
      </p:sp>
      <p:sp>
        <p:nvSpPr>
          <p:cNvPr id="324" name="Google Shape;324;g3fa2e749f9e_0_732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fa2e749f9e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g3fa2e749f9e_0_121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</a:t>
            </a:r>
            <a:endParaRPr/>
          </a:p>
        </p:txBody>
      </p:sp>
      <p:sp>
        <p:nvSpPr>
          <p:cNvPr id="335" name="Google Shape;335;g3fa2e749f9e_0_121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fa2e749f9e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g3fa2e749f9e_0_130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 2:19</a:t>
            </a:r>
            <a:endParaRPr/>
          </a:p>
        </p:txBody>
      </p:sp>
      <p:sp>
        <p:nvSpPr>
          <p:cNvPr id="345" name="Google Shape;345;g3fa2e749f9e_0_130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fa2e749f9e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g3fa2e749f9e_0_138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Nevertheless — Rev 2:20a</a:t>
            </a:r>
            <a:endParaRPr/>
          </a:p>
        </p:txBody>
      </p:sp>
      <p:sp>
        <p:nvSpPr>
          <p:cNvPr id="354" name="Google Shape;354;g3fa2e749f9e_0_138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fa2e749f9e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" name="Google Shape;362;g3fa2e749f9e_0_146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Theme and roadmap</a:t>
            </a:r>
            <a:endParaRPr/>
          </a:p>
        </p:txBody>
      </p:sp>
      <p:sp>
        <p:nvSpPr>
          <p:cNvPr id="363" name="Google Shape;363;g3fa2e749f9e_0_146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fa2e749f9e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7" name="Google Shape;377;g3fa2e749f9e_0_160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1 — Jesus sees and commends their growth</a:t>
            </a:r>
            <a:endParaRPr/>
          </a:p>
        </p:txBody>
      </p:sp>
      <p:sp>
        <p:nvSpPr>
          <p:cNvPr id="378" name="Google Shape;378;g3fa2e749f9e_0_160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fa2e749f9e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g3fa2e749f9e_0_179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1 takeaway</a:t>
            </a:r>
            <a:endParaRPr/>
          </a:p>
        </p:txBody>
      </p:sp>
      <p:sp>
        <p:nvSpPr>
          <p:cNvPr id="398" name="Google Shape;398;g3fa2e749f9e_0_179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fa2e749f9e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1143000"/>
            <a:ext cx="73152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g3fa2e749f9e_0_185:notes"/>
          <p:cNvSpPr txBox="1">
            <a:spLocks noGrp="1"/>
          </p:cNvSpPr>
          <p:nvPr>
            <p:ph type="body" idx="1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2 — Jesus confronts what they allowed to remain</a:t>
            </a:r>
            <a:endParaRPr/>
          </a:p>
        </p:txBody>
      </p:sp>
      <p:sp>
        <p:nvSpPr>
          <p:cNvPr id="405" name="Google Shape;405;g3fa2e749f9e_0_185:notes"/>
          <p:cNvSpPr txBox="1">
            <a:spLocks noGrp="1"/>
          </p:cNvSpPr>
          <p:nvPr>
            <p:ph type="sldNum" idx="12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a2e749f9e_0_722"/>
          <p:cNvSpPr txBox="1"/>
          <p:nvPr/>
        </p:nvSpPr>
        <p:spPr>
          <a:xfrm>
            <a:off x="548640" y="685800"/>
            <a:ext cx="80466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THE SEVEN CHURCHES OF JESUS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g3fa2e749f9e_0_722"/>
          <p:cNvSpPr txBox="1"/>
          <p:nvPr/>
        </p:nvSpPr>
        <p:spPr>
          <a:xfrm>
            <a:off x="548640" y="1325880"/>
            <a:ext cx="80466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8400"/>
              <a:buFont typeface="Georgia"/>
              <a:buNone/>
            </a:pPr>
            <a:r>
              <a:rPr lang="en" sz="8400" b="1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Thyatira</a:t>
            </a:r>
            <a:endParaRPr sz="8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g3fa2e749f9e_0_722"/>
          <p:cNvSpPr txBox="1"/>
          <p:nvPr/>
        </p:nvSpPr>
        <p:spPr>
          <a:xfrm>
            <a:off x="1271940" y="2651790"/>
            <a:ext cx="8046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B9AA"/>
              </a:buClr>
              <a:buSzPts val="4400"/>
              <a:buFont typeface="Georgia"/>
              <a:buNone/>
            </a:pPr>
            <a:r>
              <a:rPr lang="en" sz="4400" b="0" i="1" u="none" strike="noStrike" cap="none">
                <a:solidFill>
                  <a:srgbClr val="D8B9AA"/>
                </a:solidFill>
                <a:latin typeface="Georgia"/>
                <a:ea typeface="Georgia"/>
                <a:cs typeface="Georgia"/>
                <a:sym typeface="Georgia"/>
              </a:rPr>
              <a:t>The Tolerant Church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g3fa2e749f9e_0_722"/>
          <p:cNvSpPr/>
          <p:nvPr/>
        </p:nvSpPr>
        <p:spPr>
          <a:xfrm>
            <a:off x="4389120" y="3566160"/>
            <a:ext cx="365700" cy="3657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g3fa2e749f9e_0_722"/>
          <p:cNvSpPr txBox="1"/>
          <p:nvPr/>
        </p:nvSpPr>
        <p:spPr>
          <a:xfrm>
            <a:off x="548640" y="4114800"/>
            <a:ext cx="80466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200"/>
              <a:buFont typeface="Georgia"/>
              <a:buNone/>
            </a:pPr>
            <a:r>
              <a:rPr lang="en" sz="32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Revelation 2:18–29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g3fa2e749f9e_0_7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2325" y="-230975"/>
            <a:ext cx="9216325" cy="547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fa2e749f9e_0_196"/>
          <p:cNvSpPr txBox="1"/>
          <p:nvPr/>
        </p:nvSpPr>
        <p:spPr>
          <a:xfrm>
            <a:off x="548640" y="594360"/>
            <a:ext cx="8046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B9AA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D8B9AA"/>
                </a:solidFill>
                <a:latin typeface="Georgia"/>
                <a:ea typeface="Georgia"/>
                <a:cs typeface="Georgia"/>
                <a:sym typeface="Georgia"/>
              </a:rPr>
              <a:t>“I have given her time to repent…”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g3fa2e749f9e_0_196"/>
          <p:cNvSpPr txBox="1"/>
          <p:nvPr/>
        </p:nvSpPr>
        <p:spPr>
          <a:xfrm>
            <a:off x="548640" y="1371600"/>
            <a:ext cx="80466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4800"/>
              <a:buFont typeface="Georgia"/>
              <a:buNone/>
            </a:pPr>
            <a:r>
              <a:rPr lang="en" sz="4800" b="1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Correction is not rejection.</a:t>
            </a:r>
            <a:endParaRPr sz="4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g3fa2e749f9e_0_196"/>
          <p:cNvSpPr txBox="1"/>
          <p:nvPr/>
        </p:nvSpPr>
        <p:spPr>
          <a:xfrm>
            <a:off x="914400" y="2834640"/>
            <a:ext cx="7315200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Jesus is firm, but patient. He confronts, but He also gives opportunity. His goal is restoration.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g3fa2e749f9e_0_196"/>
          <p:cNvSpPr txBox="1"/>
          <p:nvPr/>
        </p:nvSpPr>
        <p:spPr>
          <a:xfrm>
            <a:off x="548640" y="4434840"/>
            <a:ext cx="80466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Revelation 2:21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fa2e749f9e_0_204"/>
          <p:cNvSpPr/>
          <p:nvPr/>
        </p:nvSpPr>
        <p:spPr>
          <a:xfrm>
            <a:off x="548640" y="457200"/>
            <a:ext cx="640200" cy="6402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g3fa2e749f9e_0_204"/>
          <p:cNvSpPr txBox="1"/>
          <p:nvPr/>
        </p:nvSpPr>
        <p:spPr>
          <a:xfrm>
            <a:off x="548640" y="457200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A0E14"/>
              </a:buClr>
              <a:buSzPts val="3000"/>
              <a:buFont typeface="Georgia"/>
              <a:buNone/>
            </a:pPr>
            <a:r>
              <a:rPr lang="en" sz="3000" b="1" i="0" u="none" strike="noStrike" cap="none">
                <a:solidFill>
                  <a:srgbClr val="2A0E14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3fa2e749f9e_0_204"/>
          <p:cNvSpPr txBox="1"/>
          <p:nvPr/>
        </p:nvSpPr>
        <p:spPr>
          <a:xfrm>
            <a:off x="1371600" y="365760"/>
            <a:ext cx="72237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200"/>
              <a:buFont typeface="Georgia"/>
              <a:buNone/>
            </a:pPr>
            <a:r>
              <a:rPr lang="en" sz="3200" b="1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Jesus to the Faithful: Hold On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g3fa2e749f9e_0_204"/>
          <p:cNvSpPr/>
          <p:nvPr/>
        </p:nvSpPr>
        <p:spPr>
          <a:xfrm>
            <a:off x="548640" y="1325880"/>
            <a:ext cx="8046600" cy="1828800"/>
          </a:xfrm>
          <a:prstGeom prst="roundRect">
            <a:avLst>
              <a:gd name="adj" fmla="val 7500"/>
            </a:avLst>
          </a:prstGeom>
          <a:solidFill>
            <a:srgbClr val="44151F"/>
          </a:solidFill>
          <a:ln w="12700" cap="flat" cmpd="sng">
            <a:solidFill>
              <a:srgbClr val="441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g3fa2e749f9e_0_204"/>
          <p:cNvSpPr txBox="1"/>
          <p:nvPr/>
        </p:nvSpPr>
        <p:spPr>
          <a:xfrm>
            <a:off x="822960" y="1325880"/>
            <a:ext cx="74982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“I will not impose any other burden on you, except to hold on to what you have until I come.”  (Rev. 2:24–25)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g3fa2e749f9e_0_204"/>
          <p:cNvSpPr txBox="1"/>
          <p:nvPr/>
        </p:nvSpPr>
        <p:spPr>
          <a:xfrm>
            <a:off x="822960" y="3383280"/>
            <a:ext cx="74982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200"/>
              <a:buFont typeface="Georgia"/>
              <a:buNone/>
            </a:pPr>
            <a:r>
              <a:rPr lang="en" sz="3200" b="1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Do not let someone else’s unfaithfulness make you unfaithful.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fa2e749f9e_0_214"/>
          <p:cNvSpPr/>
          <p:nvPr/>
        </p:nvSpPr>
        <p:spPr>
          <a:xfrm>
            <a:off x="4206240" y="365760"/>
            <a:ext cx="731400" cy="731400"/>
          </a:xfrm>
          <a:prstGeom prst="star4">
            <a:avLst>
              <a:gd name="adj" fmla="val 12500"/>
            </a:avLst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g3fa2e749f9e_0_214"/>
          <p:cNvSpPr txBox="1"/>
          <p:nvPr/>
        </p:nvSpPr>
        <p:spPr>
          <a:xfrm>
            <a:off x="548640" y="1188720"/>
            <a:ext cx="80466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B9AA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D8B9AA"/>
                </a:solidFill>
                <a:latin typeface="Georgia"/>
                <a:ea typeface="Georgia"/>
                <a:cs typeface="Georgia"/>
                <a:sym typeface="Georgia"/>
              </a:rPr>
              <a:t>“I will also give that one the morning star.”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g3fa2e749f9e_0_214"/>
          <p:cNvSpPr txBox="1"/>
          <p:nvPr/>
        </p:nvSpPr>
        <p:spPr>
          <a:xfrm>
            <a:off x="548640" y="2011680"/>
            <a:ext cx="8046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4000"/>
              <a:buFont typeface="Georgia"/>
              <a:buNone/>
            </a:pPr>
            <a:r>
              <a:rPr lang="en" sz="4000" b="1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The greatest gift He promises is Himself.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g3fa2e749f9e_0_214"/>
          <p:cNvSpPr txBox="1"/>
          <p:nvPr/>
        </p:nvSpPr>
        <p:spPr>
          <a:xfrm>
            <a:off x="914400" y="3429000"/>
            <a:ext cx="73152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It appears while it is still dark. Morning is coming.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g3fa2e749f9e_0_214"/>
          <p:cNvSpPr txBox="1"/>
          <p:nvPr/>
        </p:nvSpPr>
        <p:spPr>
          <a:xfrm>
            <a:off x="548640" y="4434840"/>
            <a:ext cx="80466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Revelation 2:26–28; 22:16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fa2e749f9e_0_223"/>
          <p:cNvSpPr txBox="1"/>
          <p:nvPr/>
        </p:nvSpPr>
        <p:spPr>
          <a:xfrm>
            <a:off x="548640" y="411480"/>
            <a:ext cx="8046600" cy="11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400"/>
              <a:buFont typeface="Georgia"/>
              <a:buNone/>
            </a:pPr>
            <a:r>
              <a:rPr lang="en" sz="3400" b="1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What have I given room to that Jesus is asking me to address?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g3fa2e749f9e_0_223"/>
          <p:cNvSpPr/>
          <p:nvPr/>
        </p:nvSpPr>
        <p:spPr>
          <a:xfrm>
            <a:off x="548640" y="1783080"/>
            <a:ext cx="8046600" cy="2377500"/>
          </a:xfrm>
          <a:prstGeom prst="roundRect">
            <a:avLst>
              <a:gd name="adj" fmla="val 5769"/>
            </a:avLst>
          </a:prstGeom>
          <a:solidFill>
            <a:srgbClr val="44151F"/>
          </a:solidFill>
          <a:ln w="12700" cap="flat" cmpd="sng">
            <a:solidFill>
              <a:srgbClr val="441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g3fa2e749f9e_0_223"/>
          <p:cNvSpPr txBox="1"/>
          <p:nvPr/>
        </p:nvSpPr>
        <p:spPr>
          <a:xfrm>
            <a:off x="731520" y="1783080"/>
            <a:ext cx="7680900" cy="23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Lord, show me what does not belong.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Give me courage to release it.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And help me hold on to what is good.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g3fa2e749f9e_0_223"/>
          <p:cNvSpPr txBox="1"/>
          <p:nvPr/>
        </p:nvSpPr>
        <p:spPr>
          <a:xfrm>
            <a:off x="548640" y="4343400"/>
            <a:ext cx="80466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B9AA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D8B9AA"/>
                </a:solidFill>
                <a:latin typeface="Georgia"/>
                <a:ea typeface="Georgia"/>
                <a:cs typeface="Georgia"/>
                <a:sym typeface="Georgia"/>
              </a:rPr>
              <a:t>The Morning Star is coming.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fa2e749f9e_0_231"/>
          <p:cNvSpPr/>
          <p:nvPr/>
        </p:nvSpPr>
        <p:spPr>
          <a:xfrm>
            <a:off x="4251960" y="548640"/>
            <a:ext cx="640200" cy="640200"/>
          </a:xfrm>
          <a:prstGeom prst="star4">
            <a:avLst>
              <a:gd name="adj" fmla="val 12500"/>
            </a:avLst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g3fa2e749f9e_0_231"/>
          <p:cNvSpPr txBox="1"/>
          <p:nvPr/>
        </p:nvSpPr>
        <p:spPr>
          <a:xfrm>
            <a:off x="822960" y="1371600"/>
            <a:ext cx="74982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600"/>
              <a:buFont typeface="Georgia"/>
              <a:buNone/>
            </a:pPr>
            <a:r>
              <a:rPr lang="en" sz="3600" b="0" i="1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Whoever has ears, let them hear what the Spirit says to the churches.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g3fa2e749f9e_0_231"/>
          <p:cNvSpPr txBox="1"/>
          <p:nvPr/>
        </p:nvSpPr>
        <p:spPr>
          <a:xfrm>
            <a:off x="548640" y="3337560"/>
            <a:ext cx="8046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Revelation 2:29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g3fa2e749f9e_0_231"/>
          <p:cNvSpPr txBox="1"/>
          <p:nvPr/>
        </p:nvSpPr>
        <p:spPr>
          <a:xfrm>
            <a:off x="548640" y="3977640"/>
            <a:ext cx="8046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4000"/>
              <a:buFont typeface="Georgia"/>
              <a:buNone/>
            </a:pPr>
            <a:r>
              <a:rPr lang="en" sz="4000" b="1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Amen.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g3fa2e749f9e_0_7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8467" y="0"/>
            <a:ext cx="682705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466">
          <a:extLst>
            <a:ext uri="{FF2B5EF4-FFF2-40B4-BE49-F238E27FC236}">
              <a16:creationId xmlns:a16="http://schemas.microsoft.com/office/drawing/2014/main" id="{D69E9991-D158-2ECC-B8E5-58773A9D8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CBF1FC-01AE-B8AA-4741-26859BAE2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20"/>
            <a:ext cx="9143999" cy="512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2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fa2e749f9e_0_732"/>
          <p:cNvSpPr txBox="1"/>
          <p:nvPr/>
        </p:nvSpPr>
        <p:spPr>
          <a:xfrm>
            <a:off x="548640" y="685800"/>
            <a:ext cx="80466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THE SEVEN CHURCHES OF JESUS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g3fa2e749f9e_0_732"/>
          <p:cNvSpPr txBox="1"/>
          <p:nvPr/>
        </p:nvSpPr>
        <p:spPr>
          <a:xfrm>
            <a:off x="548640" y="1325880"/>
            <a:ext cx="80466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8400"/>
              <a:buFont typeface="Georgia"/>
              <a:buNone/>
            </a:pPr>
            <a:r>
              <a:rPr lang="en" sz="8400" b="1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Thyatira</a:t>
            </a:r>
            <a:endParaRPr sz="8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g3fa2e749f9e_0_732"/>
          <p:cNvSpPr txBox="1"/>
          <p:nvPr/>
        </p:nvSpPr>
        <p:spPr>
          <a:xfrm>
            <a:off x="1271940" y="2651790"/>
            <a:ext cx="8046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B9AA"/>
              </a:buClr>
              <a:buSzPts val="4400"/>
              <a:buFont typeface="Georgia"/>
              <a:buNone/>
            </a:pPr>
            <a:r>
              <a:rPr lang="en" sz="4400" b="0" i="1" u="none" strike="noStrike" cap="none">
                <a:solidFill>
                  <a:srgbClr val="D8B9AA"/>
                </a:solidFill>
                <a:latin typeface="Georgia"/>
                <a:ea typeface="Georgia"/>
                <a:cs typeface="Georgia"/>
                <a:sym typeface="Georgia"/>
              </a:rPr>
              <a:t>The Tolerant Church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g3fa2e749f9e_0_732"/>
          <p:cNvSpPr/>
          <p:nvPr/>
        </p:nvSpPr>
        <p:spPr>
          <a:xfrm>
            <a:off x="4389120" y="3566160"/>
            <a:ext cx="365700" cy="3657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g3fa2e749f9e_0_732"/>
          <p:cNvSpPr txBox="1"/>
          <p:nvPr/>
        </p:nvSpPr>
        <p:spPr>
          <a:xfrm>
            <a:off x="548640" y="4114800"/>
            <a:ext cx="80466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200"/>
              <a:buFont typeface="Georgia"/>
              <a:buNone/>
            </a:pPr>
            <a:r>
              <a:rPr lang="en" sz="32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Revelation 2:18–29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1" name="Google Shape;331;g3fa2e749f9e_0_7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75" y="0"/>
            <a:ext cx="9185975" cy="518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fa2e749f9e_0_121"/>
          <p:cNvSpPr txBox="1"/>
          <p:nvPr/>
        </p:nvSpPr>
        <p:spPr>
          <a:xfrm>
            <a:off x="548640" y="685800"/>
            <a:ext cx="80466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THE SEVEN CHURCHES OF JESUS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g3fa2e749f9e_0_121"/>
          <p:cNvSpPr txBox="1"/>
          <p:nvPr/>
        </p:nvSpPr>
        <p:spPr>
          <a:xfrm>
            <a:off x="548640" y="1325880"/>
            <a:ext cx="80466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8400"/>
              <a:buFont typeface="Georgia"/>
              <a:buNone/>
            </a:pPr>
            <a:r>
              <a:rPr lang="en" sz="8400" b="1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Thyatira</a:t>
            </a:r>
            <a:endParaRPr sz="8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g3fa2e749f9e_0_121"/>
          <p:cNvSpPr txBox="1"/>
          <p:nvPr/>
        </p:nvSpPr>
        <p:spPr>
          <a:xfrm>
            <a:off x="548640" y="2606040"/>
            <a:ext cx="80466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B9AA"/>
              </a:buClr>
              <a:buSzPts val="4400"/>
              <a:buFont typeface="Georgia"/>
              <a:buNone/>
            </a:pPr>
            <a:r>
              <a:rPr lang="en" sz="4400" b="0" i="1" u="none" strike="noStrike" cap="none">
                <a:solidFill>
                  <a:srgbClr val="D8B9AA"/>
                </a:solidFill>
                <a:latin typeface="Georgia"/>
                <a:ea typeface="Georgia"/>
                <a:cs typeface="Georgia"/>
                <a:sym typeface="Georgia"/>
              </a:rPr>
              <a:t>The Tolerant Church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g3fa2e749f9e_0_121"/>
          <p:cNvSpPr/>
          <p:nvPr/>
        </p:nvSpPr>
        <p:spPr>
          <a:xfrm>
            <a:off x="4389120" y="3566160"/>
            <a:ext cx="365700" cy="3657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3fa2e749f9e_0_121"/>
          <p:cNvSpPr txBox="1"/>
          <p:nvPr/>
        </p:nvSpPr>
        <p:spPr>
          <a:xfrm>
            <a:off x="548640" y="4114800"/>
            <a:ext cx="80466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200"/>
              <a:buFont typeface="Georgia"/>
              <a:buNone/>
            </a:pPr>
            <a:r>
              <a:rPr lang="en" sz="32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Revelation 2:18–29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fa2e749f9e_0_130"/>
          <p:cNvSpPr/>
          <p:nvPr/>
        </p:nvSpPr>
        <p:spPr>
          <a:xfrm>
            <a:off x="548640" y="914400"/>
            <a:ext cx="8046600" cy="3063300"/>
          </a:xfrm>
          <a:prstGeom prst="roundRect">
            <a:avLst>
              <a:gd name="adj" fmla="val 4478"/>
            </a:avLst>
          </a:prstGeom>
          <a:solidFill>
            <a:srgbClr val="44151F"/>
          </a:solidFill>
          <a:ln w="12700" cap="flat" cmpd="sng">
            <a:solidFill>
              <a:srgbClr val="441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g3fa2e749f9e_0_130"/>
          <p:cNvSpPr txBox="1"/>
          <p:nvPr/>
        </p:nvSpPr>
        <p:spPr>
          <a:xfrm>
            <a:off x="685800" y="685800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9600"/>
              <a:buFont typeface="Georgia"/>
              <a:buNone/>
            </a:pPr>
            <a:r>
              <a:rPr lang="en" sz="96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“</a:t>
            </a:r>
            <a:endParaRPr sz="9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g3fa2e749f9e_0_130"/>
          <p:cNvSpPr txBox="1"/>
          <p:nvPr/>
        </p:nvSpPr>
        <p:spPr>
          <a:xfrm>
            <a:off x="1005840" y="1188720"/>
            <a:ext cx="72237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600"/>
              <a:buFont typeface="Georgia"/>
              <a:buNone/>
            </a:pPr>
            <a:r>
              <a:rPr lang="en" sz="3600" b="0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I know your deeds, your love and faith, your service and perseverance, and that you are now doing more than you did at first.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g3fa2e749f9e_0_130"/>
          <p:cNvSpPr txBox="1"/>
          <p:nvPr/>
        </p:nvSpPr>
        <p:spPr>
          <a:xfrm>
            <a:off x="548640" y="4434840"/>
            <a:ext cx="80466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Revelation 2:19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fa2e749f9e_0_138"/>
          <p:cNvSpPr txBox="1"/>
          <p:nvPr/>
        </p:nvSpPr>
        <p:spPr>
          <a:xfrm>
            <a:off x="548640" y="640080"/>
            <a:ext cx="8046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B9AA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D8B9AA"/>
                </a:solidFill>
                <a:latin typeface="Georgia"/>
                <a:ea typeface="Georgia"/>
                <a:cs typeface="Georgia"/>
                <a:sym typeface="Georgia"/>
              </a:rPr>
              <a:t>Nevertheless, I have this against you: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g3fa2e749f9e_0_138"/>
          <p:cNvSpPr txBox="1"/>
          <p:nvPr/>
        </p:nvSpPr>
        <p:spPr>
          <a:xfrm>
            <a:off x="548640" y="1325880"/>
            <a:ext cx="8046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7200"/>
              <a:buFont typeface="Georgia"/>
              <a:buNone/>
            </a:pPr>
            <a:r>
              <a:rPr lang="en" sz="7200" b="1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You tolerate…</a:t>
            </a:r>
            <a:endParaRPr sz="7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g3fa2e749f9e_0_138"/>
          <p:cNvSpPr txBox="1"/>
          <p:nvPr/>
        </p:nvSpPr>
        <p:spPr>
          <a:xfrm>
            <a:off x="914400" y="2880360"/>
            <a:ext cx="7315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200"/>
              <a:buFont typeface="Georgia"/>
              <a:buNone/>
            </a:pPr>
            <a:r>
              <a:rPr lang="en" sz="3200" b="0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What have we allowed to stay because confronting it is difficult?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g3fa2e749f9e_0_138"/>
          <p:cNvSpPr txBox="1"/>
          <p:nvPr/>
        </p:nvSpPr>
        <p:spPr>
          <a:xfrm>
            <a:off x="548640" y="4434840"/>
            <a:ext cx="80466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Revelation 2:20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fa2e749f9e_0_146"/>
          <p:cNvSpPr txBox="1"/>
          <p:nvPr/>
        </p:nvSpPr>
        <p:spPr>
          <a:xfrm>
            <a:off x="548640" y="457200"/>
            <a:ext cx="8046600" cy="10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600"/>
              <a:buFont typeface="Georgia"/>
              <a:buNone/>
            </a:pPr>
            <a:r>
              <a:rPr lang="en" sz="3600" b="1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Love without discernment can become permission.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g3fa2e749f9e_0_146"/>
          <p:cNvSpPr/>
          <p:nvPr/>
        </p:nvSpPr>
        <p:spPr>
          <a:xfrm>
            <a:off x="1005840" y="1783080"/>
            <a:ext cx="640200" cy="6402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3fa2e749f9e_0_146"/>
          <p:cNvSpPr txBox="1"/>
          <p:nvPr/>
        </p:nvSpPr>
        <p:spPr>
          <a:xfrm>
            <a:off x="1005840" y="1783080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A0E14"/>
              </a:buClr>
              <a:buSzPts val="3000"/>
              <a:buFont typeface="Georgia"/>
              <a:buNone/>
            </a:pPr>
            <a:r>
              <a:rPr lang="en" sz="3000" b="1" i="0" u="none" strike="noStrike" cap="none">
                <a:solidFill>
                  <a:srgbClr val="2A0E14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g3fa2e749f9e_0_146"/>
          <p:cNvSpPr txBox="1"/>
          <p:nvPr/>
        </p:nvSpPr>
        <p:spPr>
          <a:xfrm>
            <a:off x="1920240" y="1691640"/>
            <a:ext cx="68580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400"/>
              <a:buFont typeface="Georgia"/>
              <a:buNone/>
            </a:pPr>
            <a:r>
              <a:rPr lang="en" sz="3400" b="0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Celebrate what is good.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g3fa2e749f9e_0_146"/>
          <p:cNvSpPr/>
          <p:nvPr/>
        </p:nvSpPr>
        <p:spPr>
          <a:xfrm>
            <a:off x="1005840" y="2697480"/>
            <a:ext cx="640200" cy="6402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g3fa2e749f9e_0_146"/>
          <p:cNvSpPr txBox="1"/>
          <p:nvPr/>
        </p:nvSpPr>
        <p:spPr>
          <a:xfrm>
            <a:off x="1005840" y="2697480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A0E14"/>
              </a:buClr>
              <a:buSzPts val="3000"/>
              <a:buFont typeface="Georgia"/>
              <a:buNone/>
            </a:pPr>
            <a:r>
              <a:rPr lang="en" sz="3000" b="1" i="0" u="none" strike="noStrike" cap="none">
                <a:solidFill>
                  <a:srgbClr val="2A0E14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g3fa2e749f9e_0_146"/>
          <p:cNvSpPr txBox="1"/>
          <p:nvPr/>
        </p:nvSpPr>
        <p:spPr>
          <a:xfrm>
            <a:off x="1920240" y="2606040"/>
            <a:ext cx="68580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400"/>
              <a:buFont typeface="Georgia"/>
              <a:buNone/>
            </a:pPr>
            <a:r>
              <a:rPr lang="en" sz="3400" b="0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Confront what is harmful.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g3fa2e749f9e_0_146"/>
          <p:cNvSpPr/>
          <p:nvPr/>
        </p:nvSpPr>
        <p:spPr>
          <a:xfrm>
            <a:off x="1005840" y="3611880"/>
            <a:ext cx="640200" cy="6402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g3fa2e749f9e_0_146"/>
          <p:cNvSpPr txBox="1"/>
          <p:nvPr/>
        </p:nvSpPr>
        <p:spPr>
          <a:xfrm>
            <a:off x="1005840" y="3520455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A0E14"/>
              </a:buClr>
              <a:buSzPts val="3000"/>
              <a:buFont typeface="Georgia"/>
              <a:buNone/>
            </a:pPr>
            <a:r>
              <a:rPr lang="en" sz="3000" b="1" i="0" u="none" strike="noStrike" cap="none">
                <a:solidFill>
                  <a:srgbClr val="2A0E14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g3fa2e749f9e_0_146"/>
          <p:cNvSpPr txBox="1"/>
          <p:nvPr/>
        </p:nvSpPr>
        <p:spPr>
          <a:xfrm>
            <a:off x="1920240" y="3520440"/>
            <a:ext cx="68580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400"/>
              <a:buFont typeface="Georgia"/>
              <a:buNone/>
            </a:pPr>
            <a:r>
              <a:rPr lang="en" sz="3400" b="0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Hold on to what is faithful.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fa2e749f9e_0_160"/>
          <p:cNvSpPr/>
          <p:nvPr/>
        </p:nvSpPr>
        <p:spPr>
          <a:xfrm>
            <a:off x="548640" y="457200"/>
            <a:ext cx="640200" cy="6402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g3fa2e749f9e_0_160"/>
          <p:cNvSpPr txBox="1"/>
          <p:nvPr/>
        </p:nvSpPr>
        <p:spPr>
          <a:xfrm>
            <a:off x="548640" y="457200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A0E14"/>
              </a:buClr>
              <a:buSzPts val="3000"/>
              <a:buFont typeface="Georgia"/>
              <a:buNone/>
            </a:pPr>
            <a:r>
              <a:rPr lang="en" sz="3000" b="1" i="0" u="none" strike="noStrike" cap="none">
                <a:solidFill>
                  <a:srgbClr val="2A0E14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g3fa2e749f9e_0_160"/>
          <p:cNvSpPr txBox="1"/>
          <p:nvPr/>
        </p:nvSpPr>
        <p:spPr>
          <a:xfrm>
            <a:off x="1371600" y="365760"/>
            <a:ext cx="72237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400"/>
              <a:buFont typeface="Georgia"/>
              <a:buNone/>
            </a:pPr>
            <a:r>
              <a:rPr lang="en" sz="3400" b="1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Jesus Sees and Commends Their Growth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3fa2e749f9e_0_160"/>
          <p:cNvSpPr/>
          <p:nvPr/>
        </p:nvSpPr>
        <p:spPr>
          <a:xfrm>
            <a:off x="548640" y="1417320"/>
            <a:ext cx="2560200" cy="731400"/>
          </a:xfrm>
          <a:prstGeom prst="roundRect">
            <a:avLst>
              <a:gd name="adj" fmla="val 15000"/>
            </a:avLst>
          </a:prstGeom>
          <a:solidFill>
            <a:srgbClr val="44151F"/>
          </a:solidFill>
          <a:ln w="12700" cap="flat" cmpd="sng">
            <a:solidFill>
              <a:srgbClr val="441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g3fa2e749f9e_0_160"/>
          <p:cNvSpPr txBox="1"/>
          <p:nvPr/>
        </p:nvSpPr>
        <p:spPr>
          <a:xfrm>
            <a:off x="548640" y="1417320"/>
            <a:ext cx="25602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Love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g3fa2e749f9e_0_160"/>
          <p:cNvSpPr/>
          <p:nvPr/>
        </p:nvSpPr>
        <p:spPr>
          <a:xfrm>
            <a:off x="3291840" y="1417320"/>
            <a:ext cx="2560200" cy="731400"/>
          </a:xfrm>
          <a:prstGeom prst="roundRect">
            <a:avLst>
              <a:gd name="adj" fmla="val 15000"/>
            </a:avLst>
          </a:prstGeom>
          <a:solidFill>
            <a:srgbClr val="44151F"/>
          </a:solidFill>
          <a:ln w="12700" cap="flat" cmpd="sng">
            <a:solidFill>
              <a:srgbClr val="441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g3fa2e749f9e_0_160"/>
          <p:cNvSpPr txBox="1"/>
          <p:nvPr/>
        </p:nvSpPr>
        <p:spPr>
          <a:xfrm>
            <a:off x="3291840" y="1417320"/>
            <a:ext cx="25602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Faith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3fa2e749f9e_0_160"/>
          <p:cNvSpPr/>
          <p:nvPr/>
        </p:nvSpPr>
        <p:spPr>
          <a:xfrm>
            <a:off x="6035040" y="1417320"/>
            <a:ext cx="2560200" cy="731400"/>
          </a:xfrm>
          <a:prstGeom prst="roundRect">
            <a:avLst>
              <a:gd name="adj" fmla="val 15000"/>
            </a:avLst>
          </a:prstGeom>
          <a:solidFill>
            <a:srgbClr val="44151F"/>
          </a:solidFill>
          <a:ln w="12700" cap="flat" cmpd="sng">
            <a:solidFill>
              <a:srgbClr val="441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g3fa2e749f9e_0_160"/>
          <p:cNvSpPr txBox="1"/>
          <p:nvPr/>
        </p:nvSpPr>
        <p:spPr>
          <a:xfrm>
            <a:off x="6035040" y="1417320"/>
            <a:ext cx="25602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Service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g3fa2e749f9e_0_160"/>
          <p:cNvSpPr/>
          <p:nvPr/>
        </p:nvSpPr>
        <p:spPr>
          <a:xfrm>
            <a:off x="1463040" y="2286000"/>
            <a:ext cx="3108900" cy="731400"/>
          </a:xfrm>
          <a:prstGeom prst="roundRect">
            <a:avLst>
              <a:gd name="adj" fmla="val 15000"/>
            </a:avLst>
          </a:prstGeom>
          <a:solidFill>
            <a:srgbClr val="44151F"/>
          </a:solidFill>
          <a:ln w="12700" cap="flat" cmpd="sng">
            <a:solidFill>
              <a:srgbClr val="441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3fa2e749f9e_0_160"/>
          <p:cNvSpPr txBox="1"/>
          <p:nvPr/>
        </p:nvSpPr>
        <p:spPr>
          <a:xfrm>
            <a:off x="1463040" y="2286000"/>
            <a:ext cx="31089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Perseverance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g3fa2e749f9e_0_160"/>
          <p:cNvSpPr/>
          <p:nvPr/>
        </p:nvSpPr>
        <p:spPr>
          <a:xfrm>
            <a:off x="4754880" y="2286000"/>
            <a:ext cx="2926200" cy="731400"/>
          </a:xfrm>
          <a:prstGeom prst="roundRect">
            <a:avLst>
              <a:gd name="adj" fmla="val 15000"/>
            </a:avLst>
          </a:prstGeom>
          <a:solidFill>
            <a:srgbClr val="44151F"/>
          </a:solidFill>
          <a:ln w="12700" cap="flat" cmpd="sng">
            <a:solidFill>
              <a:srgbClr val="441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g3fa2e749f9e_0_160"/>
          <p:cNvSpPr txBox="1"/>
          <p:nvPr/>
        </p:nvSpPr>
        <p:spPr>
          <a:xfrm>
            <a:off x="4754880" y="2286000"/>
            <a:ext cx="29262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Growth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3fa2e749f9e_0_160"/>
          <p:cNvSpPr txBox="1"/>
          <p:nvPr/>
        </p:nvSpPr>
        <p:spPr>
          <a:xfrm>
            <a:off x="822960" y="3291840"/>
            <a:ext cx="74982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D8B9AA"/>
              </a:buClr>
              <a:buSzPts val="3000"/>
              <a:buFont typeface="Georgia"/>
              <a:buNone/>
            </a:pPr>
            <a:r>
              <a:rPr lang="en" sz="3000" b="0" i="0" u="none" strike="noStrike" cap="none">
                <a:solidFill>
                  <a:srgbClr val="D8B9AA"/>
                </a:solidFill>
                <a:latin typeface="Georgia"/>
                <a:ea typeface="Georgia"/>
                <a:cs typeface="Georgia"/>
                <a:sym typeface="Georgia"/>
              </a:rPr>
              <a:t>Not whether we have arrived, but: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g3fa2e749f9e_0_160"/>
          <p:cNvSpPr txBox="1"/>
          <p:nvPr/>
        </p:nvSpPr>
        <p:spPr>
          <a:xfrm>
            <a:off x="822960" y="3886200"/>
            <a:ext cx="74982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4000"/>
              <a:buFont typeface="Georgia"/>
              <a:buNone/>
            </a:pPr>
            <a:r>
              <a:rPr lang="en" sz="4000" b="1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Are we growing?</a:t>
            </a:r>
            <a:endParaRPr sz="4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fa2e749f9e_0_179"/>
          <p:cNvSpPr/>
          <p:nvPr/>
        </p:nvSpPr>
        <p:spPr>
          <a:xfrm>
            <a:off x="4206240" y="548640"/>
            <a:ext cx="731400" cy="7314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g3fa2e749f9e_0_179"/>
          <p:cNvSpPr txBox="1"/>
          <p:nvPr/>
        </p:nvSpPr>
        <p:spPr>
          <a:xfrm>
            <a:off x="822960" y="1463040"/>
            <a:ext cx="7498200" cy="29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600"/>
              <a:buFont typeface="Georgia"/>
              <a:buNone/>
            </a:pPr>
            <a:r>
              <a:rPr lang="en" sz="3600" b="1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Jesus celebrates our progress without ignoring what still needs His attention.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0E14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fa2e749f9e_0_185"/>
          <p:cNvSpPr/>
          <p:nvPr/>
        </p:nvSpPr>
        <p:spPr>
          <a:xfrm>
            <a:off x="548640" y="457200"/>
            <a:ext cx="640200" cy="640200"/>
          </a:xfrm>
          <a:prstGeom prst="ellipse">
            <a:avLst/>
          </a:prstGeom>
          <a:solidFill>
            <a:srgbClr val="C98D3F"/>
          </a:solidFill>
          <a:ln w="12700" cap="flat" cmpd="sng">
            <a:solidFill>
              <a:srgbClr val="C98D3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g3fa2e749f9e_0_185"/>
          <p:cNvSpPr txBox="1"/>
          <p:nvPr/>
        </p:nvSpPr>
        <p:spPr>
          <a:xfrm>
            <a:off x="548640" y="457200"/>
            <a:ext cx="6402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A0E14"/>
              </a:buClr>
              <a:buSzPts val="3000"/>
              <a:buFont typeface="Georgia"/>
              <a:buNone/>
            </a:pPr>
            <a:r>
              <a:rPr lang="en" sz="3000" b="1" i="0" u="none" strike="noStrike" cap="none">
                <a:solidFill>
                  <a:srgbClr val="2A0E14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g3fa2e749f9e_0_185"/>
          <p:cNvSpPr txBox="1"/>
          <p:nvPr/>
        </p:nvSpPr>
        <p:spPr>
          <a:xfrm>
            <a:off x="1371600" y="365760"/>
            <a:ext cx="72237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200"/>
              <a:buFont typeface="Georgia"/>
              <a:buNone/>
            </a:pPr>
            <a:r>
              <a:rPr lang="en" sz="3200" b="1" i="0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Jesus Confronts What They Allowed to Remain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g3fa2e749f9e_0_185"/>
          <p:cNvSpPr/>
          <p:nvPr/>
        </p:nvSpPr>
        <p:spPr>
          <a:xfrm>
            <a:off x="548640" y="1371600"/>
            <a:ext cx="8046600" cy="1371600"/>
          </a:xfrm>
          <a:prstGeom prst="roundRect">
            <a:avLst>
              <a:gd name="adj" fmla="val 10000"/>
            </a:avLst>
          </a:prstGeom>
          <a:solidFill>
            <a:srgbClr val="44151F"/>
          </a:solidFill>
          <a:ln w="12700" cap="flat" cmpd="sng">
            <a:solidFill>
              <a:srgbClr val="44151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g3fa2e749f9e_0_185"/>
          <p:cNvSpPr txBox="1"/>
          <p:nvPr/>
        </p:nvSpPr>
        <p:spPr>
          <a:xfrm>
            <a:off x="822960" y="1371600"/>
            <a:ext cx="7498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6EEE3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F6EEE3"/>
                </a:solidFill>
                <a:latin typeface="Georgia"/>
                <a:ea typeface="Georgia"/>
                <a:cs typeface="Georgia"/>
                <a:sym typeface="Georgia"/>
              </a:rPr>
              <a:t>“You tolerate that woman Jezebel, who calls herself a prophet.”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g3fa2e749f9e_0_185"/>
          <p:cNvSpPr txBox="1"/>
          <p:nvPr/>
        </p:nvSpPr>
        <p:spPr>
          <a:xfrm>
            <a:off x="822960" y="2971800"/>
            <a:ext cx="7498200" cy="1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400"/>
              <a:buFont typeface="Georgia"/>
              <a:buNone/>
            </a:pPr>
            <a:r>
              <a:rPr lang="en" sz="3400" b="1" i="0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What we repeatedly permit eventually begins to shape us.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g3fa2e749f9e_0_185"/>
          <p:cNvSpPr txBox="1"/>
          <p:nvPr/>
        </p:nvSpPr>
        <p:spPr>
          <a:xfrm>
            <a:off x="548640" y="4434840"/>
            <a:ext cx="80466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C98D3F"/>
              </a:buClr>
              <a:buSzPts val="3000"/>
              <a:buFont typeface="Georgia"/>
              <a:buNone/>
            </a:pPr>
            <a:r>
              <a:rPr lang="en" sz="3000" b="0" i="1" u="none" strike="noStrike" cap="none">
                <a:solidFill>
                  <a:srgbClr val="C98D3F"/>
                </a:solidFill>
                <a:latin typeface="Georgia"/>
                <a:ea typeface="Georgia"/>
                <a:cs typeface="Georgia"/>
                <a:sym typeface="Georgia"/>
              </a:rPr>
              <a:t>Revelation 2:20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448</Words>
  <Application>Microsoft Office PowerPoint</Application>
  <PresentationFormat>On-screen Show (16:9)</PresentationFormat>
  <Paragraphs>93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ccc media</cp:lastModifiedBy>
  <cp:revision>2</cp:revision>
  <dcterms:modified xsi:type="dcterms:W3CDTF">2026-09-06T19:14:15Z</dcterms:modified>
</cp:coreProperties>
</file>