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73" r:id="rId3"/>
    <p:sldId id="258" r:id="rId4"/>
    <p:sldId id="264" r:id="rId5"/>
    <p:sldId id="275" r:id="rId6"/>
    <p:sldId id="274" r:id="rId7"/>
    <p:sldId id="263" r:id="rId8"/>
    <p:sldId id="276" r:id="rId9"/>
    <p:sldId id="269" r:id="rId10"/>
    <p:sldId id="277" r:id="rId11"/>
    <p:sldId id="259" r:id="rId12"/>
    <p:sldId id="278" r:id="rId13"/>
    <p:sldId id="265" r:id="rId14"/>
    <p:sldId id="279" r:id="rId15"/>
    <p:sldId id="280" r:id="rId16"/>
    <p:sldId id="281" r:id="rId17"/>
    <p:sldId id="282" r:id="rId18"/>
    <p:sldId id="260" r:id="rId19"/>
    <p:sldId id="284" r:id="rId20"/>
    <p:sldId id="283" r:id="rId21"/>
    <p:sldId id="285" r:id="rId22"/>
    <p:sldId id="266" r:id="rId23"/>
    <p:sldId id="261" r:id="rId24"/>
    <p:sldId id="26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7F5678-57C9-4C08-99E4-B7D10ACFB3E6}" type="datetimeFigureOut">
              <a:rPr lang="en-US" smtClean="0"/>
              <a:t>1/14/2024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E4C6-3B2D-46AD-8D05-6323DC6B905C}" type="slidenum">
              <a:rPr lang="en-US" smtClean="0"/>
              <a:t>‹#›</a:t>
            </a:fld>
            <a:endParaRPr lang="en-US"/>
          </a:p>
        </p:txBody>
      </p:sp>
    </p:spTree>
    <p:extLst>
      <p:ext uri="{BB962C8B-B14F-4D97-AF65-F5344CB8AC3E}">
        <p14:creationId xmlns:p14="http://schemas.microsoft.com/office/powerpoint/2010/main" val="3927506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971A9-6972-F9A5-F20F-20262BA539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22CFFD-6967-8C53-8E6E-85073E7B3E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6AB63B-B5A5-7ADE-22A0-A5725FFEDBAA}"/>
              </a:ext>
            </a:extLst>
          </p:cNvPr>
          <p:cNvSpPr>
            <a:spLocks noGrp="1"/>
          </p:cNvSpPr>
          <p:nvPr>
            <p:ph type="dt" sz="half" idx="10"/>
          </p:nvPr>
        </p:nvSpPr>
        <p:spPr/>
        <p:txBody>
          <a:bodyPr/>
          <a:lstStyle/>
          <a:p>
            <a:fld id="{43142924-57DE-44C9-A984-02E0AE1E1D55}" type="datetime1">
              <a:rPr lang="en-US" smtClean="0"/>
              <a:t>1/14/2024</a:t>
            </a:fld>
            <a:endParaRPr lang="en-US"/>
          </a:p>
        </p:txBody>
      </p:sp>
      <p:sp>
        <p:nvSpPr>
          <p:cNvPr id="5" name="Footer Placeholder 4">
            <a:extLst>
              <a:ext uri="{FF2B5EF4-FFF2-40B4-BE49-F238E27FC236}">
                <a16:creationId xmlns:a16="http://schemas.microsoft.com/office/drawing/2014/main" id="{219D67FD-7600-EFA8-B1B4-5D2DA8332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ED688-42D8-E696-428E-5371F57BDCC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4263582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1F3B4-6819-1D73-B662-90CB0EE000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93689E-179C-62D0-A65D-BB04E724FF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A6FD4D-7CC9-E82C-720E-9179EFCB1157}"/>
              </a:ext>
            </a:extLst>
          </p:cNvPr>
          <p:cNvSpPr>
            <a:spLocks noGrp="1"/>
          </p:cNvSpPr>
          <p:nvPr>
            <p:ph type="dt" sz="half" idx="10"/>
          </p:nvPr>
        </p:nvSpPr>
        <p:spPr/>
        <p:txBody>
          <a:bodyPr/>
          <a:lstStyle/>
          <a:p>
            <a:fld id="{E2D04C76-DC1F-40BB-B053-6FDD5448C37B}" type="datetime1">
              <a:rPr lang="en-US" smtClean="0"/>
              <a:t>1/14/2024</a:t>
            </a:fld>
            <a:endParaRPr lang="en-US"/>
          </a:p>
        </p:txBody>
      </p:sp>
      <p:sp>
        <p:nvSpPr>
          <p:cNvPr id="5" name="Footer Placeholder 4">
            <a:extLst>
              <a:ext uri="{FF2B5EF4-FFF2-40B4-BE49-F238E27FC236}">
                <a16:creationId xmlns:a16="http://schemas.microsoft.com/office/drawing/2014/main" id="{7F7990A4-6B1C-0BC4-1F6B-7B72D360D5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04F53-6776-ED57-0715-AA34E94A335B}"/>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624203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9A157-6939-75A1-E1D1-205358332B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6AF16D-1F15-AF5B-49B5-D5BC364E7B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15C30-4F48-9119-6FE2-134EEBF1FF4A}"/>
              </a:ext>
            </a:extLst>
          </p:cNvPr>
          <p:cNvSpPr>
            <a:spLocks noGrp="1"/>
          </p:cNvSpPr>
          <p:nvPr>
            <p:ph type="dt" sz="half" idx="10"/>
          </p:nvPr>
        </p:nvSpPr>
        <p:spPr/>
        <p:txBody>
          <a:bodyPr/>
          <a:lstStyle/>
          <a:p>
            <a:fld id="{D7D214A8-C78F-4C3D-8232-46A5A4020585}" type="datetime1">
              <a:rPr lang="en-US" smtClean="0"/>
              <a:t>1/14/2024</a:t>
            </a:fld>
            <a:endParaRPr lang="en-US"/>
          </a:p>
        </p:txBody>
      </p:sp>
      <p:sp>
        <p:nvSpPr>
          <p:cNvPr id="5" name="Footer Placeholder 4">
            <a:extLst>
              <a:ext uri="{FF2B5EF4-FFF2-40B4-BE49-F238E27FC236}">
                <a16:creationId xmlns:a16="http://schemas.microsoft.com/office/drawing/2014/main" id="{613ACA9D-3E6C-D689-8EF4-CCA13756BB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F0530-87E5-2DB9-8EAF-D0C67E7E20A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411216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EFEF-2D8A-B52F-B92A-9DE93365CA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C4E48A-158D-7760-B7D8-2538040D76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23D7F5-BBB7-DC41-0F46-A4AA3BD67EF6}"/>
              </a:ext>
            </a:extLst>
          </p:cNvPr>
          <p:cNvSpPr>
            <a:spLocks noGrp="1"/>
          </p:cNvSpPr>
          <p:nvPr>
            <p:ph type="dt" sz="half" idx="10"/>
          </p:nvPr>
        </p:nvSpPr>
        <p:spPr/>
        <p:txBody>
          <a:bodyPr/>
          <a:lstStyle/>
          <a:p>
            <a:fld id="{81C8717A-33BC-487B-A42A-66021A07CEBC}" type="datetime1">
              <a:rPr lang="en-US" smtClean="0"/>
              <a:t>1/14/2024</a:t>
            </a:fld>
            <a:endParaRPr lang="en-US"/>
          </a:p>
        </p:txBody>
      </p:sp>
      <p:sp>
        <p:nvSpPr>
          <p:cNvPr id="5" name="Footer Placeholder 4">
            <a:extLst>
              <a:ext uri="{FF2B5EF4-FFF2-40B4-BE49-F238E27FC236}">
                <a16:creationId xmlns:a16="http://schemas.microsoft.com/office/drawing/2014/main" id="{9F22EB24-8119-7838-8395-052C9F1D40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902B6C-91D3-1803-EBA4-53D0C70A96F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605588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A2B5F-4903-78C3-E7B5-D65D8CBCDD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3EDBA2-8AF2-447B-1429-5E76B9085D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BA5728-5134-1FA7-AFD4-865D1FF80F5D}"/>
              </a:ext>
            </a:extLst>
          </p:cNvPr>
          <p:cNvSpPr>
            <a:spLocks noGrp="1"/>
          </p:cNvSpPr>
          <p:nvPr>
            <p:ph type="dt" sz="half" idx="10"/>
          </p:nvPr>
        </p:nvSpPr>
        <p:spPr/>
        <p:txBody>
          <a:bodyPr/>
          <a:lstStyle/>
          <a:p>
            <a:fld id="{6F3B4073-D4A1-48EA-B90E-0372985DBB5D}" type="datetime1">
              <a:rPr lang="en-US" smtClean="0"/>
              <a:t>1/14/2024</a:t>
            </a:fld>
            <a:endParaRPr lang="en-US"/>
          </a:p>
        </p:txBody>
      </p:sp>
      <p:sp>
        <p:nvSpPr>
          <p:cNvPr id="5" name="Footer Placeholder 4">
            <a:extLst>
              <a:ext uri="{FF2B5EF4-FFF2-40B4-BE49-F238E27FC236}">
                <a16:creationId xmlns:a16="http://schemas.microsoft.com/office/drawing/2014/main" id="{A71519AC-3773-E8F8-0827-41A067AD9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B8CCDC-5886-1FE6-4476-D0CBC77C8050}"/>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52756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4795-8473-74EC-3EDD-9EF232E962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BC2C57-95F2-27ED-0AE1-96088F0161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DEF973-732E-AA95-D3E0-F134AE7307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B30045-9EF6-182A-C520-4E8F6D2815F2}"/>
              </a:ext>
            </a:extLst>
          </p:cNvPr>
          <p:cNvSpPr>
            <a:spLocks noGrp="1"/>
          </p:cNvSpPr>
          <p:nvPr>
            <p:ph type="dt" sz="half" idx="10"/>
          </p:nvPr>
        </p:nvSpPr>
        <p:spPr/>
        <p:txBody>
          <a:bodyPr/>
          <a:lstStyle/>
          <a:p>
            <a:fld id="{9DDE1AA5-98F7-4F6C-88A2-2226F7F62F87}" type="datetime1">
              <a:rPr lang="en-US" smtClean="0"/>
              <a:t>1/14/2024</a:t>
            </a:fld>
            <a:endParaRPr lang="en-US"/>
          </a:p>
        </p:txBody>
      </p:sp>
      <p:sp>
        <p:nvSpPr>
          <p:cNvPr id="6" name="Footer Placeholder 5">
            <a:extLst>
              <a:ext uri="{FF2B5EF4-FFF2-40B4-BE49-F238E27FC236}">
                <a16:creationId xmlns:a16="http://schemas.microsoft.com/office/drawing/2014/main" id="{9A3E57C2-DB17-9F31-31C8-45EE2231AD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FF4A40-F88D-4055-BC36-9962DBCFA02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90267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4E14F-2DDB-4E67-FD6D-023743FB3E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AAC5DA-FF20-2319-D747-5388D9FD8A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DD31E0-A34E-850F-B424-60BAD0352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100AEC-1C72-8307-BD32-00304DB5E4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2BC067-131E-FE39-1011-34A0DC730C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37F37D-CD52-DCE9-1F49-F34A05E31FD8}"/>
              </a:ext>
            </a:extLst>
          </p:cNvPr>
          <p:cNvSpPr>
            <a:spLocks noGrp="1"/>
          </p:cNvSpPr>
          <p:nvPr>
            <p:ph type="dt" sz="half" idx="10"/>
          </p:nvPr>
        </p:nvSpPr>
        <p:spPr/>
        <p:txBody>
          <a:bodyPr/>
          <a:lstStyle/>
          <a:p>
            <a:fld id="{423D1394-80BD-408D-B635-C11AAA490018}" type="datetime1">
              <a:rPr lang="en-US" smtClean="0"/>
              <a:t>1/14/2024</a:t>
            </a:fld>
            <a:endParaRPr lang="en-US"/>
          </a:p>
        </p:txBody>
      </p:sp>
      <p:sp>
        <p:nvSpPr>
          <p:cNvPr id="8" name="Footer Placeholder 7">
            <a:extLst>
              <a:ext uri="{FF2B5EF4-FFF2-40B4-BE49-F238E27FC236}">
                <a16:creationId xmlns:a16="http://schemas.microsoft.com/office/drawing/2014/main" id="{EC0DE8A6-1882-8CFA-B11A-2FDE3E1136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2CE799-7568-8434-57D7-3DF749E59F86}"/>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1526392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51835-04A7-0B5A-5D45-B3840C4A98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27E38E-5522-A572-4008-16AE92611081}"/>
              </a:ext>
            </a:extLst>
          </p:cNvPr>
          <p:cNvSpPr>
            <a:spLocks noGrp="1"/>
          </p:cNvSpPr>
          <p:nvPr>
            <p:ph type="dt" sz="half" idx="10"/>
          </p:nvPr>
        </p:nvSpPr>
        <p:spPr/>
        <p:txBody>
          <a:bodyPr/>
          <a:lstStyle/>
          <a:p>
            <a:fld id="{F559B1B8-0230-4200-9809-49C7F85ADFE1}" type="datetime1">
              <a:rPr lang="en-US" smtClean="0"/>
              <a:t>1/14/2024</a:t>
            </a:fld>
            <a:endParaRPr lang="en-US"/>
          </a:p>
        </p:txBody>
      </p:sp>
      <p:sp>
        <p:nvSpPr>
          <p:cNvPr id="4" name="Footer Placeholder 3">
            <a:extLst>
              <a:ext uri="{FF2B5EF4-FFF2-40B4-BE49-F238E27FC236}">
                <a16:creationId xmlns:a16="http://schemas.microsoft.com/office/drawing/2014/main" id="{91B241D4-E904-3488-46E7-FCB37F4FF4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C6B978-B21B-9DEC-9BE3-4B727853D21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253264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E35D57-7E6F-5535-C0FB-06F98CD3D661}"/>
              </a:ext>
            </a:extLst>
          </p:cNvPr>
          <p:cNvSpPr>
            <a:spLocks noGrp="1"/>
          </p:cNvSpPr>
          <p:nvPr>
            <p:ph type="dt" sz="half" idx="10"/>
          </p:nvPr>
        </p:nvSpPr>
        <p:spPr/>
        <p:txBody>
          <a:bodyPr/>
          <a:lstStyle/>
          <a:p>
            <a:fld id="{6DD95B65-FCF6-41E2-9A17-C63459755166}" type="datetime1">
              <a:rPr lang="en-US" smtClean="0"/>
              <a:t>1/14/2024</a:t>
            </a:fld>
            <a:endParaRPr lang="en-US"/>
          </a:p>
        </p:txBody>
      </p:sp>
      <p:sp>
        <p:nvSpPr>
          <p:cNvPr id="3" name="Footer Placeholder 2">
            <a:extLst>
              <a:ext uri="{FF2B5EF4-FFF2-40B4-BE49-F238E27FC236}">
                <a16:creationId xmlns:a16="http://schemas.microsoft.com/office/drawing/2014/main" id="{1D0587D1-42CA-D448-BC41-9E93A9DBD2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18CC4F-BCA1-4BC6-FF64-FED32C85B6F3}"/>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30437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BAAD-B10F-1842-E856-4BE0B5FBB0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9C30B8-3A6A-5EC0-C247-0AF58F0996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D355CB-C083-258A-9F90-4F17D95205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0B2C0-5C6D-5ECE-E63D-D283E7D68AEA}"/>
              </a:ext>
            </a:extLst>
          </p:cNvPr>
          <p:cNvSpPr>
            <a:spLocks noGrp="1"/>
          </p:cNvSpPr>
          <p:nvPr>
            <p:ph type="dt" sz="half" idx="10"/>
          </p:nvPr>
        </p:nvSpPr>
        <p:spPr/>
        <p:txBody>
          <a:bodyPr/>
          <a:lstStyle/>
          <a:p>
            <a:fld id="{78293280-A97B-4FA7-B911-5A74401238C4}" type="datetime1">
              <a:rPr lang="en-US" smtClean="0"/>
              <a:t>1/14/2024</a:t>
            </a:fld>
            <a:endParaRPr lang="en-US"/>
          </a:p>
        </p:txBody>
      </p:sp>
      <p:sp>
        <p:nvSpPr>
          <p:cNvPr id="6" name="Footer Placeholder 5">
            <a:extLst>
              <a:ext uri="{FF2B5EF4-FFF2-40B4-BE49-F238E27FC236}">
                <a16:creationId xmlns:a16="http://schemas.microsoft.com/office/drawing/2014/main" id="{2E1C2555-F567-1D01-5FAD-9163C6ADC6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3CC30B-C7CE-F0C8-4061-17A920AEC2C3}"/>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50448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B826-FF95-51D5-DAA4-7344DD09C8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D9DE16-76D3-8135-62E2-87DF173C62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A71654-A6AC-09DF-9519-6BBABF1CD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3C74B-6D37-44B4-8A44-F039369D0201}"/>
              </a:ext>
            </a:extLst>
          </p:cNvPr>
          <p:cNvSpPr>
            <a:spLocks noGrp="1"/>
          </p:cNvSpPr>
          <p:nvPr>
            <p:ph type="dt" sz="half" idx="10"/>
          </p:nvPr>
        </p:nvSpPr>
        <p:spPr/>
        <p:txBody>
          <a:bodyPr/>
          <a:lstStyle/>
          <a:p>
            <a:fld id="{5CFC5DF5-20E8-4E52-AE30-0AA3A6B5A198}" type="datetime1">
              <a:rPr lang="en-US" smtClean="0"/>
              <a:t>1/14/2024</a:t>
            </a:fld>
            <a:endParaRPr lang="en-US"/>
          </a:p>
        </p:txBody>
      </p:sp>
      <p:sp>
        <p:nvSpPr>
          <p:cNvPr id="6" name="Footer Placeholder 5">
            <a:extLst>
              <a:ext uri="{FF2B5EF4-FFF2-40B4-BE49-F238E27FC236}">
                <a16:creationId xmlns:a16="http://schemas.microsoft.com/office/drawing/2014/main" id="{C2473BD8-9E97-C456-4034-B2AE51B870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55E0B-D814-4DAE-FA73-1E54EF7E8B7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518533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147C0-AE40-27D4-6F58-173CAB5E7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6A1870-CCC2-687E-8F88-8FC01FE24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691801-8930-7CD4-2F9B-D670F03891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EC0B5-1B0E-4A63-B44D-078E52F72A8D}" type="datetime1">
              <a:rPr lang="en-US" smtClean="0"/>
              <a:t>1/14/2024</a:t>
            </a:fld>
            <a:endParaRPr lang="en-US"/>
          </a:p>
        </p:txBody>
      </p:sp>
      <p:sp>
        <p:nvSpPr>
          <p:cNvPr id="5" name="Footer Placeholder 4">
            <a:extLst>
              <a:ext uri="{FF2B5EF4-FFF2-40B4-BE49-F238E27FC236}">
                <a16:creationId xmlns:a16="http://schemas.microsoft.com/office/drawing/2014/main" id="{4E592874-6385-C11D-767E-F0830BB0F2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268443-8D5F-60B1-0C88-1C80ADE8A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BB6BCB-662E-4612-9EFF-79C169DC118E}" type="slidenum">
              <a:rPr lang="en-US" smtClean="0"/>
              <a:t>‹#›</a:t>
            </a:fld>
            <a:endParaRPr lang="en-US"/>
          </a:p>
        </p:txBody>
      </p:sp>
    </p:spTree>
    <p:extLst>
      <p:ext uri="{BB962C8B-B14F-4D97-AF65-F5344CB8AC3E}">
        <p14:creationId xmlns:p14="http://schemas.microsoft.com/office/powerpoint/2010/main" val="699725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E1F0B7-5BBC-40C6-1AFE-009A0C1D2430}"/>
              </a:ext>
            </a:extLst>
          </p:cNvPr>
          <p:cNvSpPr>
            <a:spLocks noGrp="1"/>
          </p:cNvSpPr>
          <p:nvPr>
            <p:ph type="ctrTitle"/>
          </p:nvPr>
        </p:nvSpPr>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p>
        </p:txBody>
      </p:sp>
      <p:sp>
        <p:nvSpPr>
          <p:cNvPr id="5" name="Subtitle 4">
            <a:extLst>
              <a:ext uri="{FF2B5EF4-FFF2-40B4-BE49-F238E27FC236}">
                <a16:creationId xmlns:a16="http://schemas.microsoft.com/office/drawing/2014/main" id="{365AC848-DCA4-8A6D-0505-0C9A375C5236}"/>
              </a:ext>
            </a:extLst>
          </p:cNvPr>
          <p:cNvSpPr>
            <a:spLocks noGrp="1"/>
          </p:cNvSpPr>
          <p:nvPr>
            <p:ph type="subTitle" idx="1"/>
          </p:nvPr>
        </p:nvSpPr>
        <p:spPr/>
        <p:txBody>
          <a:bodyPr>
            <a:normAutofit/>
          </a:bodyPr>
          <a:lstStyle/>
          <a:p>
            <a:r>
              <a:rPr lang="en-US" sz="4000" dirty="0"/>
              <a:t>Bible Study</a:t>
            </a:r>
          </a:p>
          <a:p>
            <a:r>
              <a:rPr lang="en-US" sz="4000"/>
              <a:t>Day 2</a:t>
            </a:r>
            <a:endParaRPr lang="en-US" sz="4000" dirty="0"/>
          </a:p>
        </p:txBody>
      </p:sp>
      <p:sp>
        <p:nvSpPr>
          <p:cNvPr id="2" name="Slide Number Placeholder 1">
            <a:extLst>
              <a:ext uri="{FF2B5EF4-FFF2-40B4-BE49-F238E27FC236}">
                <a16:creationId xmlns:a16="http://schemas.microsoft.com/office/drawing/2014/main" id="{48A99F0C-AA5D-1B78-F579-7C92498A8F0F}"/>
              </a:ext>
            </a:extLst>
          </p:cNvPr>
          <p:cNvSpPr>
            <a:spLocks noGrp="1"/>
          </p:cNvSpPr>
          <p:nvPr>
            <p:ph type="sldNum" sz="quarter" idx="12"/>
          </p:nvPr>
        </p:nvSpPr>
        <p:spPr/>
        <p:txBody>
          <a:bodyPr/>
          <a:lstStyle/>
          <a:p>
            <a:fld id="{CBBB6BCB-662E-4612-9EFF-79C169DC118E}" type="slidenum">
              <a:rPr lang="en-US" smtClean="0"/>
              <a:t>1</a:t>
            </a:fld>
            <a:endParaRPr lang="en-US"/>
          </a:p>
        </p:txBody>
      </p:sp>
    </p:spTree>
    <p:extLst>
      <p:ext uri="{BB962C8B-B14F-4D97-AF65-F5344CB8AC3E}">
        <p14:creationId xmlns:p14="http://schemas.microsoft.com/office/powerpoint/2010/main" val="215056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FDB2B-5DEC-28A7-FB50-7C646D831D16}"/>
              </a:ext>
            </a:extLst>
          </p:cNvPr>
          <p:cNvSpPr>
            <a:spLocks noGrp="1"/>
          </p:cNvSpPr>
          <p:nvPr>
            <p:ph type="title"/>
          </p:nvPr>
        </p:nvSpPr>
        <p:spPr/>
        <p:txBody>
          <a:bodyPr/>
          <a:lstStyle/>
          <a:p>
            <a:r>
              <a:rPr lang="en-US" dirty="0"/>
              <a:t>What are “False Doctrines?”</a:t>
            </a:r>
          </a:p>
        </p:txBody>
      </p:sp>
      <p:sp>
        <p:nvSpPr>
          <p:cNvPr id="3" name="Content Placeholder 2">
            <a:extLst>
              <a:ext uri="{FF2B5EF4-FFF2-40B4-BE49-F238E27FC236}">
                <a16:creationId xmlns:a16="http://schemas.microsoft.com/office/drawing/2014/main" id="{904BE155-40BF-D642-4EBC-44DD70E47894}"/>
              </a:ext>
            </a:extLst>
          </p:cNvPr>
          <p:cNvSpPr>
            <a:spLocks noGrp="1"/>
          </p:cNvSpPr>
          <p:nvPr>
            <p:ph idx="1"/>
          </p:nvPr>
        </p:nvSpPr>
        <p:spPr/>
        <p:txBody>
          <a:bodyPr/>
          <a:lstStyle/>
          <a:p>
            <a:endParaRPr lang="en-US" sz="1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1800" kern="100" dirty="0">
              <a:solidFill>
                <a:srgbClr val="111111"/>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In his letter to the Corinthians, he wrote, “Circumcision is nothing and uncircumcision is nothing. Keeping God’s commands is what counts”.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3989D0A9-240A-86F9-96CB-A35ACE237C0A}"/>
              </a:ext>
            </a:extLst>
          </p:cNvPr>
          <p:cNvSpPr>
            <a:spLocks noGrp="1"/>
          </p:cNvSpPr>
          <p:nvPr>
            <p:ph type="sldNum" sz="quarter" idx="12"/>
          </p:nvPr>
        </p:nvSpPr>
        <p:spPr/>
        <p:txBody>
          <a:bodyPr/>
          <a:lstStyle/>
          <a:p>
            <a:fld id="{CBBB6BCB-662E-4612-9EFF-79C169DC118E}" type="slidenum">
              <a:rPr lang="en-US" smtClean="0"/>
              <a:t>10</a:t>
            </a:fld>
            <a:endParaRPr lang="en-US"/>
          </a:p>
        </p:txBody>
      </p:sp>
    </p:spTree>
    <p:extLst>
      <p:ext uri="{BB962C8B-B14F-4D97-AF65-F5344CB8AC3E}">
        <p14:creationId xmlns:p14="http://schemas.microsoft.com/office/powerpoint/2010/main" val="25523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0447A-32B7-0328-617E-9562A290FCA4}"/>
              </a:ext>
            </a:extLst>
          </p:cNvPr>
          <p:cNvSpPr>
            <a:spLocks noGrp="1"/>
          </p:cNvSpPr>
          <p:nvPr>
            <p:ph type="title"/>
          </p:nvPr>
        </p:nvSpPr>
        <p:spPr/>
        <p:txBody>
          <a:bodyPr/>
          <a:lstStyle/>
          <a:p>
            <a:r>
              <a:rPr lang="en-US" dirty="0"/>
              <a:t>Ch 1:12-14  Grace of God     Paul’s Testimony</a:t>
            </a:r>
          </a:p>
        </p:txBody>
      </p:sp>
      <p:sp>
        <p:nvSpPr>
          <p:cNvPr id="3" name="Content Placeholder 2">
            <a:extLst>
              <a:ext uri="{FF2B5EF4-FFF2-40B4-BE49-F238E27FC236}">
                <a16:creationId xmlns:a16="http://schemas.microsoft.com/office/drawing/2014/main" id="{963335F3-DE5C-8AD6-794F-41DD632EFA26}"/>
              </a:ext>
            </a:extLst>
          </p:cNvPr>
          <p:cNvSpPr>
            <a:spLocks noGrp="1"/>
          </p:cNvSpPr>
          <p:nvPr>
            <p:ph idx="1"/>
          </p:nvPr>
        </p:nvSpPr>
        <p:spPr/>
        <p:txBody>
          <a:bodyPr>
            <a:normAutofit/>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12 </a:t>
            </a:r>
            <a:r>
              <a:rPr lang="en-US" dirty="0">
                <a:solidFill>
                  <a:srgbClr val="000000"/>
                </a:solidFill>
                <a:effectLst/>
                <a:latin typeface="Times New Roman" panose="02020603050405020304" pitchFamily="18" charset="0"/>
                <a:ea typeface="Times New Roman" panose="02020603050405020304" pitchFamily="18" charset="0"/>
              </a:rPr>
              <a:t>And I thank Christ Jesus our Lord, who hath enabled me, for that he counted me faithful, putting me into the ministry;</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dirty="0">
                <a:solidFill>
                  <a:srgbClr val="00000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pPr marL="0">
              <a:spcBef>
                <a:spcPts val="0"/>
              </a:spcBef>
            </a:pPr>
            <a:r>
              <a:rPr lang="en-US" sz="2400" dirty="0">
                <a:effectLst/>
                <a:latin typeface="Times New Roman" panose="02020603050405020304" pitchFamily="18" charset="0"/>
                <a:ea typeface="Times New Roman" panose="02020603050405020304" pitchFamily="18" charset="0"/>
              </a:rPr>
              <a:t>How could God consider him to be faithful? Clearly Paul wasn’t faithful at the time. But God saw what Paul could be, what Paul would be. Certainly God Himself brought this to pass. At the same time, it reminds us that God looks at us not for what we are, but for what we can be in Him.</a:t>
            </a:r>
          </a:p>
          <a:p>
            <a:pPr marL="0" marR="0">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2FF6D51-2B70-887A-A629-8623D939D356}"/>
              </a:ext>
            </a:extLst>
          </p:cNvPr>
          <p:cNvSpPr>
            <a:spLocks noGrp="1"/>
          </p:cNvSpPr>
          <p:nvPr>
            <p:ph type="sldNum" sz="quarter" idx="12"/>
          </p:nvPr>
        </p:nvSpPr>
        <p:spPr/>
        <p:txBody>
          <a:bodyPr/>
          <a:lstStyle/>
          <a:p>
            <a:fld id="{CBBB6BCB-662E-4612-9EFF-79C169DC118E}" type="slidenum">
              <a:rPr lang="en-US" smtClean="0"/>
              <a:t>11</a:t>
            </a:fld>
            <a:endParaRPr lang="en-US"/>
          </a:p>
        </p:txBody>
      </p:sp>
    </p:spTree>
    <p:extLst>
      <p:ext uri="{BB962C8B-B14F-4D97-AF65-F5344CB8AC3E}">
        <p14:creationId xmlns:p14="http://schemas.microsoft.com/office/powerpoint/2010/main" val="343321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0447A-32B7-0328-617E-9562A290FCA4}"/>
              </a:ext>
            </a:extLst>
          </p:cNvPr>
          <p:cNvSpPr>
            <a:spLocks noGrp="1"/>
          </p:cNvSpPr>
          <p:nvPr>
            <p:ph type="title"/>
          </p:nvPr>
        </p:nvSpPr>
        <p:spPr/>
        <p:txBody>
          <a:bodyPr/>
          <a:lstStyle/>
          <a:p>
            <a:r>
              <a:rPr lang="en-US" dirty="0"/>
              <a:t>Ch 1:12-14  Grace of God     Paul’s Testimony</a:t>
            </a:r>
          </a:p>
        </p:txBody>
      </p:sp>
      <p:sp>
        <p:nvSpPr>
          <p:cNvPr id="3" name="Content Placeholder 2">
            <a:extLst>
              <a:ext uri="{FF2B5EF4-FFF2-40B4-BE49-F238E27FC236}">
                <a16:creationId xmlns:a16="http://schemas.microsoft.com/office/drawing/2014/main" id="{963335F3-DE5C-8AD6-794F-41DD632EFA26}"/>
              </a:ext>
            </a:extLst>
          </p:cNvPr>
          <p:cNvSpPr>
            <a:spLocks noGrp="1"/>
          </p:cNvSpPr>
          <p:nvPr>
            <p:ph idx="1"/>
          </p:nvPr>
        </p:nvSpPr>
        <p:spPr/>
        <p:txBody>
          <a:bodyPr>
            <a:normAutofit/>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13 </a:t>
            </a:r>
            <a:r>
              <a:rPr lang="en-US" dirty="0">
                <a:solidFill>
                  <a:srgbClr val="000000"/>
                </a:solidFill>
                <a:effectLst/>
                <a:latin typeface="Times New Roman" panose="02020603050405020304" pitchFamily="18" charset="0"/>
                <a:ea typeface="Times New Roman" panose="02020603050405020304" pitchFamily="18" charset="0"/>
              </a:rPr>
              <a:t>Who was before a blasphemer, and a persecutor, and injurious: but I obtained mercy, because I did </a:t>
            </a:r>
            <a:r>
              <a:rPr lang="en-US" i="1" dirty="0">
                <a:solidFill>
                  <a:srgbClr val="000000"/>
                </a:solidFill>
                <a:effectLst/>
                <a:latin typeface="Times New Roman" panose="02020603050405020304" pitchFamily="18" charset="0"/>
                <a:ea typeface="Times New Roman" panose="02020603050405020304" pitchFamily="18" charset="0"/>
              </a:rPr>
              <a:t>it</a:t>
            </a:r>
            <a:r>
              <a:rPr lang="en-US" dirty="0">
                <a:solidFill>
                  <a:srgbClr val="000000"/>
                </a:solidFill>
                <a:effectLst/>
                <a:latin typeface="Times New Roman" panose="02020603050405020304" pitchFamily="18" charset="0"/>
                <a:ea typeface="Times New Roman" panose="02020603050405020304" pitchFamily="18" charset="0"/>
              </a:rPr>
              <a:t> ignorantly in unbelief.</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dirty="0">
                <a:solidFill>
                  <a:srgbClr val="00000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14 </a:t>
            </a:r>
            <a:r>
              <a:rPr lang="en-US" dirty="0">
                <a:solidFill>
                  <a:srgbClr val="000000"/>
                </a:solidFill>
                <a:effectLst/>
                <a:latin typeface="Times New Roman" panose="02020603050405020304" pitchFamily="18" charset="0"/>
                <a:ea typeface="Times New Roman" panose="02020603050405020304" pitchFamily="18" charset="0"/>
              </a:rPr>
              <a:t>And the grace of our Lord was exceeding abundant with faith and love which is in Christ Jesus.</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dirty="0">
                <a:solidFill>
                  <a:srgbClr val="00000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rPr>
              <a:t>God has created each of us and endowed us with certain qualities and spiritual gifts. Sometimes these qualities and gifts are lurking under the surface unused or even abused. But He doesn’t throw us out like rubbish. Instead, he nurtures us and equips us for the great work He wants us to do on behalf of His kingdom.</a:t>
            </a:r>
            <a:endParaRPr lang="en-US" sz="2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2FF6D51-2B70-887A-A629-8623D939D356}"/>
              </a:ext>
            </a:extLst>
          </p:cNvPr>
          <p:cNvSpPr>
            <a:spLocks noGrp="1"/>
          </p:cNvSpPr>
          <p:nvPr>
            <p:ph type="sldNum" sz="quarter" idx="12"/>
          </p:nvPr>
        </p:nvSpPr>
        <p:spPr/>
        <p:txBody>
          <a:bodyPr/>
          <a:lstStyle/>
          <a:p>
            <a:fld id="{CBBB6BCB-662E-4612-9EFF-79C169DC118E}" type="slidenum">
              <a:rPr lang="en-US" smtClean="0"/>
              <a:t>12</a:t>
            </a:fld>
            <a:endParaRPr lang="en-US"/>
          </a:p>
        </p:txBody>
      </p:sp>
    </p:spTree>
    <p:extLst>
      <p:ext uri="{BB962C8B-B14F-4D97-AF65-F5344CB8AC3E}">
        <p14:creationId xmlns:p14="http://schemas.microsoft.com/office/powerpoint/2010/main" val="1899009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0447A-32B7-0328-617E-9562A290FCA4}"/>
              </a:ext>
            </a:extLst>
          </p:cNvPr>
          <p:cNvSpPr>
            <a:spLocks noGrp="1"/>
          </p:cNvSpPr>
          <p:nvPr>
            <p:ph type="title"/>
          </p:nvPr>
        </p:nvSpPr>
        <p:spPr/>
        <p:txBody>
          <a:bodyPr/>
          <a:lstStyle/>
          <a:p>
            <a:r>
              <a:rPr lang="en-US" dirty="0"/>
              <a:t>Ch 1:15-17  Grace of God</a:t>
            </a:r>
          </a:p>
        </p:txBody>
      </p:sp>
      <p:sp>
        <p:nvSpPr>
          <p:cNvPr id="3" name="Content Placeholder 2">
            <a:extLst>
              <a:ext uri="{FF2B5EF4-FFF2-40B4-BE49-F238E27FC236}">
                <a16:creationId xmlns:a16="http://schemas.microsoft.com/office/drawing/2014/main" id="{963335F3-DE5C-8AD6-794F-41DD632EFA26}"/>
              </a:ext>
            </a:extLst>
          </p:cNvPr>
          <p:cNvSpPr>
            <a:spLocks noGrp="1"/>
          </p:cNvSpPr>
          <p:nvPr>
            <p:ph idx="1"/>
          </p:nvPr>
        </p:nvSpPr>
        <p:spPr/>
        <p:txBody>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15 </a:t>
            </a:r>
            <a:r>
              <a:rPr lang="en-US" dirty="0">
                <a:solidFill>
                  <a:srgbClr val="000000"/>
                </a:solidFill>
                <a:effectLst/>
                <a:latin typeface="Times New Roman" panose="02020603050405020304" pitchFamily="18" charset="0"/>
                <a:ea typeface="Times New Roman" panose="02020603050405020304" pitchFamily="18" charset="0"/>
              </a:rPr>
              <a:t>This </a:t>
            </a:r>
            <a:r>
              <a:rPr lang="en-US" i="1" dirty="0">
                <a:solidFill>
                  <a:srgbClr val="000000"/>
                </a:solidFill>
                <a:effectLst/>
                <a:latin typeface="Times New Roman" panose="02020603050405020304" pitchFamily="18" charset="0"/>
                <a:ea typeface="Times New Roman" panose="02020603050405020304" pitchFamily="18" charset="0"/>
              </a:rPr>
              <a:t>is</a:t>
            </a:r>
            <a:r>
              <a:rPr lang="en-US" dirty="0">
                <a:solidFill>
                  <a:srgbClr val="000000"/>
                </a:solidFill>
                <a:effectLst/>
                <a:latin typeface="Times New Roman" panose="02020603050405020304" pitchFamily="18" charset="0"/>
                <a:ea typeface="Times New Roman" panose="02020603050405020304" pitchFamily="18" charset="0"/>
              </a:rPr>
              <a:t> a faithful saying, and worthy of all acceptation, that Christ Jesus came into the world to save sinners; of whom I am chief.</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dirty="0">
                <a:solidFill>
                  <a:srgbClr val="00000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16 </a:t>
            </a:r>
            <a:r>
              <a:rPr lang="en-US" dirty="0">
                <a:solidFill>
                  <a:srgbClr val="000000"/>
                </a:solidFill>
                <a:effectLst/>
                <a:latin typeface="Times New Roman" panose="02020603050405020304" pitchFamily="18" charset="0"/>
                <a:ea typeface="Times New Roman" panose="02020603050405020304" pitchFamily="18" charset="0"/>
              </a:rPr>
              <a:t>Howbeit for this cause I obtained mercy, that in me first Jesus Christ might shew forth all longsuffering, for a pattern to them which should hereafter believe on him to life everlasting.</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rPr>
              <a:t>God has created each of us and endowed us with certain qualities and spiritual gifts. Sometimes these qualities and gifts are lurking under the surface unused or even abused. But He doesn’t throw us out like rubbish. Instead he nurtures us and equips us for the great work He wants us to do on behalf of His kingdom.</a:t>
            </a:r>
            <a:endParaRPr lang="en-US" sz="2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40A904F-0D2E-C632-6BD3-AFB0105E85C2}"/>
              </a:ext>
            </a:extLst>
          </p:cNvPr>
          <p:cNvSpPr>
            <a:spLocks noGrp="1"/>
          </p:cNvSpPr>
          <p:nvPr>
            <p:ph type="sldNum" sz="quarter" idx="12"/>
          </p:nvPr>
        </p:nvSpPr>
        <p:spPr/>
        <p:txBody>
          <a:bodyPr/>
          <a:lstStyle/>
          <a:p>
            <a:fld id="{CBBB6BCB-662E-4612-9EFF-79C169DC118E}" type="slidenum">
              <a:rPr lang="en-US" smtClean="0"/>
              <a:t>13</a:t>
            </a:fld>
            <a:endParaRPr lang="en-US"/>
          </a:p>
        </p:txBody>
      </p:sp>
    </p:spTree>
    <p:extLst>
      <p:ext uri="{BB962C8B-B14F-4D97-AF65-F5344CB8AC3E}">
        <p14:creationId xmlns:p14="http://schemas.microsoft.com/office/powerpoint/2010/main" val="1206123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0447A-32B7-0328-617E-9562A290FCA4}"/>
              </a:ext>
            </a:extLst>
          </p:cNvPr>
          <p:cNvSpPr>
            <a:spLocks noGrp="1"/>
          </p:cNvSpPr>
          <p:nvPr>
            <p:ph type="title"/>
          </p:nvPr>
        </p:nvSpPr>
        <p:spPr/>
        <p:txBody>
          <a:bodyPr/>
          <a:lstStyle/>
          <a:p>
            <a:r>
              <a:rPr lang="en-US" dirty="0"/>
              <a:t>Ch 1:15-17  Grace of God</a:t>
            </a:r>
          </a:p>
        </p:txBody>
      </p:sp>
      <p:sp>
        <p:nvSpPr>
          <p:cNvPr id="3" name="Content Placeholder 2">
            <a:extLst>
              <a:ext uri="{FF2B5EF4-FFF2-40B4-BE49-F238E27FC236}">
                <a16:creationId xmlns:a16="http://schemas.microsoft.com/office/drawing/2014/main" id="{963335F3-DE5C-8AD6-794F-41DD632EFA26}"/>
              </a:ext>
            </a:extLst>
          </p:cNvPr>
          <p:cNvSpPr>
            <a:spLocks noGrp="1"/>
          </p:cNvSpPr>
          <p:nvPr>
            <p:ph idx="1"/>
          </p:nvPr>
        </p:nvSpPr>
        <p:spPr/>
        <p:txBody>
          <a:bodyPr>
            <a:normAutofit fontScale="92500" lnSpcReduction="20000"/>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17 </a:t>
            </a:r>
            <a:r>
              <a:rPr lang="en-US" dirty="0">
                <a:solidFill>
                  <a:srgbClr val="000000"/>
                </a:solidFill>
                <a:effectLst/>
                <a:latin typeface="Times New Roman" panose="02020603050405020304" pitchFamily="18" charset="0"/>
                <a:ea typeface="Times New Roman" panose="02020603050405020304" pitchFamily="18" charset="0"/>
              </a:rPr>
              <a:t>Now unto the King eternal, immortal, invisible, the only wise God, </a:t>
            </a:r>
            <a:r>
              <a:rPr lang="en-US" i="1" dirty="0">
                <a:solidFill>
                  <a:srgbClr val="000000"/>
                </a:solidFill>
                <a:effectLst/>
                <a:latin typeface="Times New Roman" panose="02020603050405020304" pitchFamily="18" charset="0"/>
                <a:ea typeface="Times New Roman" panose="02020603050405020304" pitchFamily="18" charset="0"/>
              </a:rPr>
              <a:t>be</a:t>
            </a:r>
            <a:r>
              <a:rPr lang="en-US" dirty="0">
                <a:solidFill>
                  <a:srgbClr val="000000"/>
                </a:solidFill>
                <a:effectLst/>
                <a:latin typeface="Times New Roman" panose="02020603050405020304" pitchFamily="18" charset="0"/>
                <a:ea typeface="Times New Roman" panose="02020603050405020304" pitchFamily="18" charset="0"/>
              </a:rPr>
              <a:t> </a:t>
            </a:r>
            <a:r>
              <a:rPr lang="en-US" dirty="0" err="1">
                <a:solidFill>
                  <a:srgbClr val="000000"/>
                </a:solidFill>
                <a:effectLst/>
                <a:latin typeface="Times New Roman" panose="02020603050405020304" pitchFamily="18" charset="0"/>
                <a:ea typeface="Times New Roman" panose="02020603050405020304" pitchFamily="18" charset="0"/>
              </a:rPr>
              <a:t>honour</a:t>
            </a:r>
            <a:r>
              <a:rPr lang="en-US" dirty="0">
                <a:solidFill>
                  <a:srgbClr val="000000"/>
                </a:solidFill>
                <a:effectLst/>
                <a:latin typeface="Times New Roman" panose="02020603050405020304" pitchFamily="18" charset="0"/>
                <a:ea typeface="Times New Roman" panose="02020603050405020304" pitchFamily="18" charset="0"/>
              </a:rPr>
              <a:t> and glory for ever and ever. Amen.</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a:solidFill>
                  <a:srgbClr val="000000"/>
                </a:solidFill>
                <a:effectLst/>
                <a:latin typeface="Times New Roman" panose="02020603050405020304" pitchFamily="18" charset="0"/>
                <a:ea typeface="Times New Roman" panose="02020603050405020304" pitchFamily="18" charset="0"/>
              </a:rPr>
              <a:t>Paul gives all the glory, all the credit to God.</a:t>
            </a:r>
            <a:endParaRPr lang="en-US" sz="26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He knows that he was a terrible sinner and he is only now an apostle and servant of the Lord because of his grace and mercy.</a:t>
            </a:r>
          </a:p>
          <a:p>
            <a:pPr marL="0" marR="0">
              <a:spcBef>
                <a:spcPts val="0"/>
              </a:spcBef>
              <a:spcAft>
                <a:spcPts val="0"/>
              </a:spcAft>
            </a:pPr>
            <a:r>
              <a:rPr lang="en-US" sz="2600" dirty="0">
                <a:solidFill>
                  <a:srgbClr val="000000"/>
                </a:solidFill>
                <a:effectLst/>
                <a:latin typeface="Times New Roman" panose="02020603050405020304" pitchFamily="18" charset="0"/>
                <a:ea typeface="Times New Roman" panose="02020603050405020304" pitchFamily="18" charset="0"/>
              </a:rPr>
              <a:t>1 Chronicles 16:8</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dirty="0">
                <a:solidFill>
                  <a:srgbClr val="000000"/>
                </a:solidFill>
                <a:effectLst/>
                <a:latin typeface="Times New Roman" panose="02020603050405020304" pitchFamily="18" charset="0"/>
                <a:ea typeface="Times New Roman" panose="02020603050405020304" pitchFamily="18" charset="0"/>
              </a:rPr>
              <a:t> – Give praise to the LORD, proclaim his name; make known among the nations what he has done.</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dirty="0">
                <a:solidFill>
                  <a:srgbClr val="000000"/>
                </a:solidFill>
                <a:effectLst/>
                <a:latin typeface="Times New Roman" panose="02020603050405020304" pitchFamily="18" charset="0"/>
                <a:ea typeface="Times New Roman" panose="02020603050405020304" pitchFamily="18" charset="0"/>
              </a:rPr>
              <a:t>Daniel 4:2 </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dirty="0">
                <a:solidFill>
                  <a:srgbClr val="000000"/>
                </a:solidFill>
                <a:effectLst/>
                <a:latin typeface="Times New Roman" panose="02020603050405020304" pitchFamily="18" charset="0"/>
                <a:ea typeface="Times New Roman" panose="02020603050405020304" pitchFamily="18" charset="0"/>
              </a:rPr>
              <a:t>– It has seemed good to me to show the signs and wonders that the Most High God has done for me.</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dirty="0">
                <a:solidFill>
                  <a:srgbClr val="000000"/>
                </a:solidFill>
                <a:effectLst/>
                <a:latin typeface="Times New Roman" panose="02020603050405020304" pitchFamily="18" charset="0"/>
                <a:ea typeface="Times New Roman" panose="02020603050405020304" pitchFamily="18" charset="0"/>
              </a:rPr>
              <a:t>2 Timothy 1:8 </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dirty="0">
                <a:solidFill>
                  <a:srgbClr val="000000"/>
                </a:solidFill>
                <a:effectLst/>
                <a:latin typeface="Times New Roman" panose="02020603050405020304" pitchFamily="18" charset="0"/>
                <a:ea typeface="Times New Roman" panose="02020603050405020304" pitchFamily="18" charset="0"/>
              </a:rPr>
              <a:t>– Therefore do not be ashamed of the testimony about our Lord, nor of me his prisoner, but share in suffering for the gospel by the power of God.</a:t>
            </a:r>
            <a:endParaRPr lang="en-US" sz="26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E40A904F-0D2E-C632-6BD3-AFB0105E85C2}"/>
              </a:ext>
            </a:extLst>
          </p:cNvPr>
          <p:cNvSpPr>
            <a:spLocks noGrp="1"/>
          </p:cNvSpPr>
          <p:nvPr>
            <p:ph type="sldNum" sz="quarter" idx="12"/>
          </p:nvPr>
        </p:nvSpPr>
        <p:spPr/>
        <p:txBody>
          <a:bodyPr/>
          <a:lstStyle/>
          <a:p>
            <a:fld id="{CBBB6BCB-662E-4612-9EFF-79C169DC118E}" type="slidenum">
              <a:rPr lang="en-US" smtClean="0"/>
              <a:t>14</a:t>
            </a:fld>
            <a:endParaRPr lang="en-US"/>
          </a:p>
        </p:txBody>
      </p:sp>
    </p:spTree>
    <p:extLst>
      <p:ext uri="{BB962C8B-B14F-4D97-AF65-F5344CB8AC3E}">
        <p14:creationId xmlns:p14="http://schemas.microsoft.com/office/powerpoint/2010/main" val="2070685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9EF91-2E22-84AA-B3BC-E149413FE4D4}"/>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9DB7E764-1C14-ECD1-DE8E-E19FB75642A2}"/>
              </a:ext>
            </a:extLst>
          </p:cNvPr>
          <p:cNvSpPr>
            <a:spLocks noGrp="1"/>
          </p:cNvSpPr>
          <p:nvPr>
            <p:ph idx="1"/>
          </p:nvPr>
        </p:nvSpPr>
        <p:spPr/>
        <p:txBody>
          <a:bodyPr>
            <a:normAutofit/>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do you notice about Paul’s attitude towards his previous condition?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about his attitude towards his present condition?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does Paul’s testimony tell us about God’s grace?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467FEE2-F7D3-357E-9F78-DA0EE1678B31}"/>
              </a:ext>
            </a:extLst>
          </p:cNvPr>
          <p:cNvSpPr>
            <a:spLocks noGrp="1"/>
          </p:cNvSpPr>
          <p:nvPr>
            <p:ph type="sldNum" sz="quarter" idx="12"/>
          </p:nvPr>
        </p:nvSpPr>
        <p:spPr/>
        <p:txBody>
          <a:bodyPr/>
          <a:lstStyle/>
          <a:p>
            <a:fld id="{CBBB6BCB-662E-4612-9EFF-79C169DC118E}" type="slidenum">
              <a:rPr lang="en-US" smtClean="0"/>
              <a:t>15</a:t>
            </a:fld>
            <a:endParaRPr lang="en-US"/>
          </a:p>
        </p:txBody>
      </p:sp>
    </p:spTree>
    <p:extLst>
      <p:ext uri="{BB962C8B-B14F-4D97-AF65-F5344CB8AC3E}">
        <p14:creationId xmlns:p14="http://schemas.microsoft.com/office/powerpoint/2010/main" val="2305586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06C11-B4BE-8C44-CE47-74A1F3C148DA}"/>
              </a:ext>
            </a:extLst>
          </p:cNvPr>
          <p:cNvSpPr>
            <a:spLocks noGrp="1"/>
          </p:cNvSpPr>
          <p:nvPr>
            <p:ph type="title"/>
          </p:nvPr>
        </p:nvSpPr>
        <p:spPr/>
        <p:txBody>
          <a:bodyPr/>
          <a:lstStyle/>
          <a:p>
            <a:r>
              <a:rPr lang="en-US" dirty="0"/>
              <a:t>Testimony</a:t>
            </a:r>
          </a:p>
        </p:txBody>
      </p:sp>
      <p:sp>
        <p:nvSpPr>
          <p:cNvPr id="3" name="Content Placeholder 2">
            <a:extLst>
              <a:ext uri="{FF2B5EF4-FFF2-40B4-BE49-F238E27FC236}">
                <a16:creationId xmlns:a16="http://schemas.microsoft.com/office/drawing/2014/main" id="{90F5DDFF-6988-E815-39B0-03C241304936}"/>
              </a:ext>
            </a:extLst>
          </p:cNvPr>
          <p:cNvSpPr>
            <a:spLocks noGrp="1"/>
          </p:cNvSpPr>
          <p:nvPr>
            <p:ph idx="1"/>
          </p:nvPr>
        </p:nvSpPr>
        <p:spPr/>
        <p:txBody>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parts does Paul’s testimony have? Or how could it be divided up?</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can see it has 3 clear parts: his life before salvation, how he was saved, and then his new life after salvation.)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elements can you see here that make for a good testimony?</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elements make Paul’s testimony interesting?</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elements of the gospel can you see in his testimony? (Jesus, repentance, faith.)</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Who was he sharing his testimony with?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3C02191-2434-4D20-22C4-2AE83E1DFB4E}"/>
              </a:ext>
            </a:extLst>
          </p:cNvPr>
          <p:cNvSpPr>
            <a:spLocks noGrp="1"/>
          </p:cNvSpPr>
          <p:nvPr>
            <p:ph type="sldNum" sz="quarter" idx="12"/>
          </p:nvPr>
        </p:nvSpPr>
        <p:spPr/>
        <p:txBody>
          <a:bodyPr/>
          <a:lstStyle/>
          <a:p>
            <a:fld id="{CBBB6BCB-662E-4612-9EFF-79C169DC118E}" type="slidenum">
              <a:rPr lang="en-US" smtClean="0"/>
              <a:t>16</a:t>
            </a:fld>
            <a:endParaRPr lang="en-US"/>
          </a:p>
        </p:txBody>
      </p:sp>
    </p:spTree>
    <p:extLst>
      <p:ext uri="{BB962C8B-B14F-4D97-AF65-F5344CB8AC3E}">
        <p14:creationId xmlns:p14="http://schemas.microsoft.com/office/powerpoint/2010/main" val="1970132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B6391-943D-FACD-DBB5-B81C1E4DC1C4}"/>
              </a:ext>
            </a:extLst>
          </p:cNvPr>
          <p:cNvSpPr>
            <a:spLocks noGrp="1"/>
          </p:cNvSpPr>
          <p:nvPr>
            <p:ph type="title"/>
          </p:nvPr>
        </p:nvSpPr>
        <p:spPr/>
        <p:txBody>
          <a:bodyPr/>
          <a:lstStyle/>
          <a:p>
            <a:pPr marL="0" marR="0">
              <a:spcBef>
                <a:spcPts val="0"/>
              </a:spcBef>
              <a:spcAft>
                <a:spcPts val="0"/>
              </a:spcAft>
            </a:pPr>
            <a:r>
              <a:rPr lang="en-US" sz="4400" dirty="0">
                <a:solidFill>
                  <a:srgbClr val="000000"/>
                </a:solidFill>
                <a:effectLst/>
                <a:latin typeface="Times New Roman" panose="02020603050405020304" pitchFamily="18" charset="0"/>
                <a:ea typeface="Times New Roman" panose="02020603050405020304" pitchFamily="18" charset="0"/>
              </a:rPr>
              <a:t>What are the ingredients of a good testimony?</a:t>
            </a:r>
            <a:endParaRPr lang="en-US" sz="4400" dirty="0">
              <a:effectLst/>
              <a:latin typeface="Times New Roman" panose="02020603050405020304" pitchFamily="18"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C53EA16F-6A1A-3AA1-91CC-5B92CCDB59EF}"/>
              </a:ext>
            </a:extLst>
          </p:cNvPr>
          <p:cNvSpPr>
            <a:spLocks noGrp="1"/>
          </p:cNvSpPr>
          <p:nvPr>
            <p:ph idx="1"/>
          </p:nvPr>
        </p:nvSpPr>
        <p:spPr/>
        <p:txBody>
          <a:bodyPr>
            <a:noAutofit/>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Short and concise (if talk to long it will feel like a lecture and may get boring)</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Clear and Structured (it should have clear points and a central theme)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Personal (this is your testimony. Why do YOU believe in and follow God? How has YOUR life changed?)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Interesting (A testimony is not a blind recitation of theology or dogma. It is a vibrant story of how God has changed you. If you have any good stories to share such as how God has changed you, the difference in your life now, or answers to prayer, include one or two inside.)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End with a question (The goal is to start a conversation and interact with the person you are sharing with. Ask an open ended question to close. What do you believe in?</a:t>
            </a:r>
            <a:endParaRPr lang="en-US" sz="2400" dirty="0"/>
          </a:p>
        </p:txBody>
      </p:sp>
      <p:sp>
        <p:nvSpPr>
          <p:cNvPr id="4" name="Slide Number Placeholder 3">
            <a:extLst>
              <a:ext uri="{FF2B5EF4-FFF2-40B4-BE49-F238E27FC236}">
                <a16:creationId xmlns:a16="http://schemas.microsoft.com/office/drawing/2014/main" id="{D17606F2-DEF3-315B-1AAD-1CC4DBFDAC6A}"/>
              </a:ext>
            </a:extLst>
          </p:cNvPr>
          <p:cNvSpPr>
            <a:spLocks noGrp="1"/>
          </p:cNvSpPr>
          <p:nvPr>
            <p:ph type="sldNum" sz="quarter" idx="12"/>
          </p:nvPr>
        </p:nvSpPr>
        <p:spPr/>
        <p:txBody>
          <a:bodyPr/>
          <a:lstStyle/>
          <a:p>
            <a:fld id="{CBBB6BCB-662E-4612-9EFF-79C169DC118E}" type="slidenum">
              <a:rPr lang="en-US" smtClean="0"/>
              <a:t>17</a:t>
            </a:fld>
            <a:endParaRPr lang="en-US"/>
          </a:p>
        </p:txBody>
      </p:sp>
    </p:spTree>
    <p:extLst>
      <p:ext uri="{BB962C8B-B14F-4D97-AF65-F5344CB8AC3E}">
        <p14:creationId xmlns:p14="http://schemas.microsoft.com/office/powerpoint/2010/main" val="351920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2B6B-C08F-E757-6D4D-49EAE8E25C5E}"/>
              </a:ext>
            </a:extLst>
          </p:cNvPr>
          <p:cNvSpPr>
            <a:spLocks noGrp="1"/>
          </p:cNvSpPr>
          <p:nvPr>
            <p:ph type="title"/>
          </p:nvPr>
        </p:nvSpPr>
        <p:spPr/>
        <p:txBody>
          <a:bodyPr/>
          <a:lstStyle/>
          <a:p>
            <a:r>
              <a:rPr lang="en-US" dirty="0"/>
              <a:t>Ch 1:18-20  Paul's Charge</a:t>
            </a:r>
          </a:p>
        </p:txBody>
      </p:sp>
      <p:sp>
        <p:nvSpPr>
          <p:cNvPr id="3" name="Content Placeholder 2">
            <a:extLst>
              <a:ext uri="{FF2B5EF4-FFF2-40B4-BE49-F238E27FC236}">
                <a16:creationId xmlns:a16="http://schemas.microsoft.com/office/drawing/2014/main" id="{D1384891-C106-11AC-4C56-C9A4C0870D8D}"/>
              </a:ext>
            </a:extLst>
          </p:cNvPr>
          <p:cNvSpPr>
            <a:spLocks noGrp="1"/>
          </p:cNvSpPr>
          <p:nvPr>
            <p:ph idx="1"/>
          </p:nvPr>
        </p:nvSpPr>
        <p:spPr/>
        <p:txBody>
          <a:bodyPr>
            <a:normAutofit fontScale="85000" lnSpcReduction="10000"/>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18</a:t>
            </a:r>
            <a:r>
              <a:rPr lang="en-US" dirty="0">
                <a:solidFill>
                  <a:srgbClr val="000000"/>
                </a:solidFill>
                <a:effectLst/>
                <a:latin typeface="Times New Roman" panose="02020603050405020304" pitchFamily="18" charset="0"/>
                <a:ea typeface="Times New Roman" panose="02020603050405020304" pitchFamily="18" charset="0"/>
              </a:rPr>
              <a:t> This charge I commit unto thee, son Timothy, according to the prophecies which went before on thee, that thou by them </a:t>
            </a:r>
            <a:r>
              <a:rPr lang="en-US" dirty="0" err="1">
                <a:solidFill>
                  <a:srgbClr val="000000"/>
                </a:solidFill>
                <a:effectLst/>
                <a:latin typeface="Times New Roman" panose="02020603050405020304" pitchFamily="18" charset="0"/>
                <a:ea typeface="Times New Roman" panose="02020603050405020304" pitchFamily="18" charset="0"/>
              </a:rPr>
              <a:t>mightest</a:t>
            </a:r>
            <a:r>
              <a:rPr lang="en-US" dirty="0">
                <a:solidFill>
                  <a:srgbClr val="000000"/>
                </a:solidFill>
                <a:effectLst/>
                <a:latin typeface="Times New Roman" panose="02020603050405020304" pitchFamily="18" charset="0"/>
                <a:ea typeface="Times New Roman" panose="02020603050405020304" pitchFamily="18" charset="0"/>
              </a:rPr>
              <a:t> war a good warfare;</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 In accordance with the prophesies previously made concerning you – We are not sure what these are. But apparently they were made concerning his service to God in the future.</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effectLst/>
                <a:latin typeface="Times New Roman" panose="02020603050405020304" pitchFamily="18" charset="0"/>
                <a:ea typeface="Times New Roman" panose="02020603050405020304" pitchFamily="18" charset="0"/>
              </a:rPr>
              <a:t> </a:t>
            </a: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What does it mean to fight the good fight? What fight is this talking about? Are we to fight this fight? How might this look for us today?</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effectLst/>
                <a:latin typeface="Times New Roman" panose="02020603050405020304" pitchFamily="18" charset="0"/>
                <a:ea typeface="Times New Roman" panose="02020603050405020304" pitchFamily="18" charset="0"/>
              </a:rPr>
              <a:t> </a:t>
            </a: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We are in a fight, a war. A war against Satan and his evil forces. A war against sin. A war against the evil and false teachings in this world. Following God is not easy. There are always challenges. It is easy to give up. It is easy to say “let someone else do it.” God wants us to fight. He wants us to persevere. He wants us to keep going. It takes hard work and commitment. It takes a lot of energy and time.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423B881A-B5C0-B671-3FD9-61A6E53ADE7E}"/>
              </a:ext>
            </a:extLst>
          </p:cNvPr>
          <p:cNvSpPr>
            <a:spLocks noGrp="1"/>
          </p:cNvSpPr>
          <p:nvPr>
            <p:ph type="sldNum" sz="quarter" idx="12"/>
          </p:nvPr>
        </p:nvSpPr>
        <p:spPr/>
        <p:txBody>
          <a:bodyPr/>
          <a:lstStyle/>
          <a:p>
            <a:fld id="{CBBB6BCB-662E-4612-9EFF-79C169DC118E}" type="slidenum">
              <a:rPr lang="en-US" smtClean="0"/>
              <a:t>18</a:t>
            </a:fld>
            <a:endParaRPr lang="en-US"/>
          </a:p>
        </p:txBody>
      </p:sp>
    </p:spTree>
    <p:extLst>
      <p:ext uri="{BB962C8B-B14F-4D97-AF65-F5344CB8AC3E}">
        <p14:creationId xmlns:p14="http://schemas.microsoft.com/office/powerpoint/2010/main" val="1292567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2B6B-C08F-E757-6D4D-49EAE8E25C5E}"/>
              </a:ext>
            </a:extLst>
          </p:cNvPr>
          <p:cNvSpPr>
            <a:spLocks noGrp="1"/>
          </p:cNvSpPr>
          <p:nvPr>
            <p:ph type="title"/>
          </p:nvPr>
        </p:nvSpPr>
        <p:spPr/>
        <p:txBody>
          <a:bodyPr/>
          <a:lstStyle/>
          <a:p>
            <a:r>
              <a:rPr lang="en-US" dirty="0"/>
              <a:t>Ch 1:18-20  Paul's Charge</a:t>
            </a:r>
          </a:p>
        </p:txBody>
      </p:sp>
      <p:sp>
        <p:nvSpPr>
          <p:cNvPr id="3" name="Content Placeholder 2">
            <a:extLst>
              <a:ext uri="{FF2B5EF4-FFF2-40B4-BE49-F238E27FC236}">
                <a16:creationId xmlns:a16="http://schemas.microsoft.com/office/drawing/2014/main" id="{D1384891-C106-11AC-4C56-C9A4C0870D8D}"/>
              </a:ext>
            </a:extLst>
          </p:cNvPr>
          <p:cNvSpPr>
            <a:spLocks noGrp="1"/>
          </p:cNvSpPr>
          <p:nvPr>
            <p:ph idx="1"/>
          </p:nvPr>
        </p:nvSpPr>
        <p:spPr/>
        <p:txBody>
          <a:bodyPr/>
          <a:lstStyle/>
          <a:p>
            <a:pPr marL="0" marR="0">
              <a:spcBef>
                <a:spcPts val="0"/>
              </a:spcBef>
              <a:spcAft>
                <a:spcPts val="0"/>
              </a:spcAft>
            </a:pPr>
            <a:r>
              <a:rPr lang="en-US" b="1" dirty="0">
                <a:effectLst/>
                <a:latin typeface="Times New Roman" panose="02020603050405020304" pitchFamily="18" charset="0"/>
                <a:ea typeface="Times New Roman" panose="02020603050405020304" pitchFamily="18" charset="0"/>
              </a:rPr>
              <a:t>19 </a:t>
            </a:r>
            <a:r>
              <a:rPr lang="en-US" dirty="0">
                <a:effectLst/>
                <a:latin typeface="Times New Roman" panose="02020603050405020304" pitchFamily="18" charset="0"/>
                <a:ea typeface="Times New Roman" panose="02020603050405020304" pitchFamily="18" charset="0"/>
              </a:rPr>
              <a:t>Holding faith, and a good conscience; which some having put away concerning faith have made shipwreck:</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p>
          <a:p>
            <a:pPr marL="0">
              <a:spcBef>
                <a:spcPts val="0"/>
              </a:spcBef>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it possible that believers can lose their salvation? What was the nature of this faith?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423B881A-B5C0-B671-3FD9-61A6E53ADE7E}"/>
              </a:ext>
            </a:extLst>
          </p:cNvPr>
          <p:cNvSpPr>
            <a:spLocks noGrp="1"/>
          </p:cNvSpPr>
          <p:nvPr>
            <p:ph type="sldNum" sz="quarter" idx="12"/>
          </p:nvPr>
        </p:nvSpPr>
        <p:spPr/>
        <p:txBody>
          <a:bodyPr/>
          <a:lstStyle/>
          <a:p>
            <a:fld id="{CBBB6BCB-662E-4612-9EFF-79C169DC118E}" type="slidenum">
              <a:rPr lang="en-US" smtClean="0"/>
              <a:t>19</a:t>
            </a:fld>
            <a:endParaRPr lang="en-US"/>
          </a:p>
        </p:txBody>
      </p:sp>
    </p:spTree>
    <p:extLst>
      <p:ext uri="{BB962C8B-B14F-4D97-AF65-F5344CB8AC3E}">
        <p14:creationId xmlns:p14="http://schemas.microsoft.com/office/powerpoint/2010/main" val="2190357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18208-7774-D050-1B6C-7C83B46CB596}"/>
              </a:ext>
            </a:extLst>
          </p:cNvPr>
          <p:cNvSpPr>
            <a:spLocks noGrp="1"/>
          </p:cNvSpPr>
          <p:nvPr>
            <p:ph type="title"/>
          </p:nvPr>
        </p:nvSpPr>
        <p:spPr/>
        <p:txBody>
          <a:bodyPr>
            <a:normAutofit/>
          </a:bodyPr>
          <a:lstStyle/>
          <a:p>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Who were the people Paul and others worked with outside of Israel?</a:t>
            </a:r>
            <a:endParaRPr lang="en-US" sz="2800" dirty="0"/>
          </a:p>
        </p:txBody>
      </p:sp>
      <p:sp>
        <p:nvSpPr>
          <p:cNvPr id="3" name="Content Placeholder 2">
            <a:extLst>
              <a:ext uri="{FF2B5EF4-FFF2-40B4-BE49-F238E27FC236}">
                <a16:creationId xmlns:a16="http://schemas.microsoft.com/office/drawing/2014/main" id="{101C1EEC-F142-C380-2F60-2BB977640016}"/>
              </a:ext>
            </a:extLst>
          </p:cNvPr>
          <p:cNvSpPr>
            <a:spLocks noGrp="1"/>
          </p:cNvSpPr>
          <p:nvPr>
            <p:ph idx="1"/>
          </p:nvPr>
        </p:nvSpPr>
        <p:spPr/>
        <p:txBody>
          <a:bodyPr/>
          <a:lstStyle/>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Gentiles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Jews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Jews who had accepted Christ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600"/>
              </a:spcBef>
              <a:spcAft>
                <a:spcPts val="1200"/>
              </a:spcAft>
            </a:pPr>
            <a:r>
              <a:rPr lang="en-US" sz="2000" dirty="0">
                <a:solidFill>
                  <a:srgbClr val="202122"/>
                </a:solidFill>
                <a:effectLst/>
                <a:latin typeface="Arial" panose="020B0604020202020204" pitchFamily="34" charset="0"/>
                <a:ea typeface="Times New Roman" panose="02020603050405020304" pitchFamily="18" charset="0"/>
              </a:rPr>
              <a:t>The inclusion of Gentiles into early Christianity posed a problem for the Jewish identity of the early Christians. Many of the Jewish Christians were fully faithful religious Jews, only differing in their acceptance of Jesus as the Messiah. Observance of the Jewish commands, including circumcision, was regarded as a token of the membership of this covenant, and the early Jewish Christians insisted on keeping those observances. The new converts did not follow all "Jewish Law" and refused to be circumcised, as circumcision was considered repulsive during the period of Hellenization of the Eastern Mediterranean. </a:t>
            </a:r>
            <a:endParaRPr lang="en-US" sz="20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1F559221-16CF-7FC2-F006-FD9A714BC7F5}"/>
              </a:ext>
            </a:extLst>
          </p:cNvPr>
          <p:cNvSpPr>
            <a:spLocks noGrp="1"/>
          </p:cNvSpPr>
          <p:nvPr>
            <p:ph type="sldNum" sz="quarter" idx="12"/>
          </p:nvPr>
        </p:nvSpPr>
        <p:spPr/>
        <p:txBody>
          <a:bodyPr/>
          <a:lstStyle/>
          <a:p>
            <a:fld id="{CBBB6BCB-662E-4612-9EFF-79C169DC118E}" type="slidenum">
              <a:rPr lang="en-US" smtClean="0"/>
              <a:t>2</a:t>
            </a:fld>
            <a:endParaRPr lang="en-US"/>
          </a:p>
        </p:txBody>
      </p:sp>
    </p:spTree>
    <p:extLst>
      <p:ext uri="{BB962C8B-B14F-4D97-AF65-F5344CB8AC3E}">
        <p14:creationId xmlns:p14="http://schemas.microsoft.com/office/powerpoint/2010/main" val="1637907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2B6B-C08F-E757-6D4D-49EAE8E25C5E}"/>
              </a:ext>
            </a:extLst>
          </p:cNvPr>
          <p:cNvSpPr>
            <a:spLocks noGrp="1"/>
          </p:cNvSpPr>
          <p:nvPr>
            <p:ph type="title"/>
          </p:nvPr>
        </p:nvSpPr>
        <p:spPr>
          <a:xfrm>
            <a:off x="838200" y="365126"/>
            <a:ext cx="10515600" cy="871912"/>
          </a:xfrm>
        </p:spPr>
        <p:txBody>
          <a:bodyPr/>
          <a:lstStyle/>
          <a:p>
            <a:r>
              <a:rPr lang="en-US" dirty="0"/>
              <a:t>Ch 1:18-20  Paul's Charge</a:t>
            </a:r>
          </a:p>
        </p:txBody>
      </p:sp>
      <p:sp>
        <p:nvSpPr>
          <p:cNvPr id="3" name="Content Placeholder 2">
            <a:extLst>
              <a:ext uri="{FF2B5EF4-FFF2-40B4-BE49-F238E27FC236}">
                <a16:creationId xmlns:a16="http://schemas.microsoft.com/office/drawing/2014/main" id="{D1384891-C106-11AC-4C56-C9A4C0870D8D}"/>
              </a:ext>
            </a:extLst>
          </p:cNvPr>
          <p:cNvSpPr>
            <a:spLocks noGrp="1"/>
          </p:cNvSpPr>
          <p:nvPr>
            <p:ph idx="1"/>
          </p:nvPr>
        </p:nvSpPr>
        <p:spPr>
          <a:xfrm>
            <a:off x="537882" y="1416424"/>
            <a:ext cx="11071412" cy="4939926"/>
          </a:xfrm>
        </p:spPr>
        <p:txBody>
          <a:bodyPr>
            <a:normAutofit lnSpcReduction="10000"/>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20 </a:t>
            </a:r>
            <a:r>
              <a:rPr lang="en-US" dirty="0">
                <a:solidFill>
                  <a:srgbClr val="000000"/>
                </a:solidFill>
                <a:effectLst/>
                <a:latin typeface="Times New Roman" panose="02020603050405020304" pitchFamily="18" charset="0"/>
                <a:ea typeface="Times New Roman" panose="02020603050405020304" pitchFamily="18" charset="0"/>
              </a:rPr>
              <a:t>Of whom is Hymenaeus and Alexander; whom I have delivered unto Satan, that they may learn not to blaspheme.</a:t>
            </a:r>
            <a:endParaRPr lang="en-US"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Some people give up or fall away. I believe Paul specifically mentions these two people as a warning that it is possible for a person who seems to be a faithful believer to fall away. These warnings should wake us up. It should remind us to evaluate ourselves and always to remain humble and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dependant</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on the Lord.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What does it mean that Paul handed these two guys over to Satan?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Turning a person over to Satan is a term used by Paul to denote excommunication. In other words, a person is put out of the church and into the world. They are treated as if they are an unbeliever. Note that this does not mean you should hate such a person. We are not to hate unbelievers.</a:t>
            </a:r>
            <a:endParaRPr lang="en-US" sz="20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6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It does mean that this person is not treated as if they are a brother and sister in Christ. This is not punitive punishment. Rather it is done as a warning to such a person that they need to repent and come back to God.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23B881A-B5C0-B671-3FD9-61A6E53ADE7E}"/>
              </a:ext>
            </a:extLst>
          </p:cNvPr>
          <p:cNvSpPr>
            <a:spLocks noGrp="1"/>
          </p:cNvSpPr>
          <p:nvPr>
            <p:ph type="sldNum" sz="quarter" idx="12"/>
          </p:nvPr>
        </p:nvSpPr>
        <p:spPr/>
        <p:txBody>
          <a:bodyPr/>
          <a:lstStyle/>
          <a:p>
            <a:fld id="{CBBB6BCB-662E-4612-9EFF-79C169DC118E}" type="slidenum">
              <a:rPr lang="en-US" smtClean="0"/>
              <a:t>20</a:t>
            </a:fld>
            <a:endParaRPr lang="en-US"/>
          </a:p>
        </p:txBody>
      </p:sp>
    </p:spTree>
    <p:extLst>
      <p:ext uri="{BB962C8B-B14F-4D97-AF65-F5344CB8AC3E}">
        <p14:creationId xmlns:p14="http://schemas.microsoft.com/office/powerpoint/2010/main" val="3315145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A38C2-943A-8F10-2D07-2AB0865F74D6}"/>
              </a:ext>
            </a:extLst>
          </p:cNvPr>
          <p:cNvSpPr>
            <a:spLocks noGrp="1"/>
          </p:cNvSpPr>
          <p:nvPr>
            <p:ph type="title"/>
          </p:nvPr>
        </p:nvSpPr>
        <p:spPr/>
        <p:txBody>
          <a:bodyPr/>
          <a:lstStyle/>
          <a:p>
            <a:r>
              <a:rPr lang="en-US" sz="4400" kern="100" dirty="0">
                <a:effectLst/>
                <a:latin typeface="Roboto" panose="02000000000000000000" pitchFamily="2" charset="0"/>
                <a:ea typeface="Calibri" panose="020F0502020204030204" pitchFamily="34" charset="0"/>
                <a:cs typeface="Times New Roman" panose="02020603050405020304" pitchFamily="18" charset="0"/>
              </a:rPr>
              <a:t>Hymenaeus and Alexander</a:t>
            </a:r>
            <a:endParaRPr lang="en-US" dirty="0"/>
          </a:p>
        </p:txBody>
      </p:sp>
      <p:sp>
        <p:nvSpPr>
          <p:cNvPr id="3" name="Content Placeholder 2">
            <a:extLst>
              <a:ext uri="{FF2B5EF4-FFF2-40B4-BE49-F238E27FC236}">
                <a16:creationId xmlns:a16="http://schemas.microsoft.com/office/drawing/2014/main" id="{2356E4B2-C059-0077-C85B-F3BEBA71AD88}"/>
              </a:ext>
            </a:extLst>
          </p:cNvPr>
          <p:cNvSpPr>
            <a:spLocks noGrp="1"/>
          </p:cNvSpPr>
          <p:nvPr>
            <p:ph idx="1"/>
          </p:nvPr>
        </p:nvSpPr>
        <p:spPr/>
        <p:txBody>
          <a:bodyPr/>
          <a:lstStyle/>
          <a:p>
            <a:endParaRPr lang="en-US" sz="2400" kern="100" dirty="0">
              <a:effectLst/>
              <a:latin typeface="Roboto" panose="02000000000000000000" pitchFamily="2" charset="0"/>
              <a:ea typeface="Calibri" panose="020F0502020204030204" pitchFamily="34" charset="0"/>
              <a:cs typeface="Times New Roman" panose="02020603050405020304" pitchFamily="18" charset="0"/>
            </a:endParaRPr>
          </a:p>
          <a:p>
            <a:r>
              <a:rPr lang="en-US" sz="2400" kern="100" dirty="0">
                <a:effectLst/>
                <a:latin typeface="Roboto" panose="02000000000000000000" pitchFamily="2" charset="0"/>
                <a:ea typeface="Calibri" panose="020F0502020204030204" pitchFamily="34" charset="0"/>
                <a:cs typeface="Times New Roman" panose="02020603050405020304" pitchFamily="18" charset="0"/>
              </a:rPr>
              <a:t>Hymenaeus and Alexander were two prominent men in the Church at Ephesus who had become seriously sidetracked by false teaching. </a:t>
            </a:r>
          </a:p>
          <a:p>
            <a:endParaRPr lang="en-US" sz="2400" kern="100" dirty="0">
              <a:latin typeface="Roboto" panose="02000000000000000000" pitchFamily="2" charset="0"/>
              <a:ea typeface="Calibri" panose="020F0502020204030204" pitchFamily="34" charset="0"/>
              <a:cs typeface="Times New Roman" panose="02020603050405020304" pitchFamily="18" charset="0"/>
            </a:endParaRPr>
          </a:p>
          <a:p>
            <a:r>
              <a:rPr lang="en-US" sz="2400" kern="100" dirty="0">
                <a:effectLst/>
                <a:latin typeface="Roboto" panose="02000000000000000000" pitchFamily="2" charset="0"/>
                <a:ea typeface="Calibri" panose="020F0502020204030204" pitchFamily="34" charset="0"/>
                <a:cs typeface="Times New Roman" panose="02020603050405020304" pitchFamily="18" charset="0"/>
              </a:rPr>
              <a:t>They were proponents of antinomianism, the belief that Christian morality was not required. </a:t>
            </a:r>
          </a:p>
          <a:p>
            <a:endParaRPr lang="en-US" sz="2400" kern="100" dirty="0">
              <a:latin typeface="Roboto" panose="02000000000000000000" pitchFamily="2" charset="0"/>
              <a:ea typeface="Calibri" panose="020F0502020204030204" pitchFamily="34" charset="0"/>
              <a:cs typeface="Times New Roman" panose="02020603050405020304" pitchFamily="18" charset="0"/>
            </a:endParaRPr>
          </a:p>
          <a:p>
            <a:r>
              <a:rPr lang="en-US" sz="2400" kern="100" dirty="0">
                <a:effectLst/>
                <a:latin typeface="Roboto" panose="02000000000000000000" pitchFamily="2" charset="0"/>
                <a:ea typeface="Calibri" panose="020F0502020204030204" pitchFamily="34" charset="0"/>
                <a:cs typeface="Times New Roman" panose="02020603050405020304" pitchFamily="18" charset="0"/>
              </a:rPr>
              <a:t>They had taken in and propagated false teaching, and as the result of this the apostle had to hand them over to Satan in order to teach them not to blaspheme.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450D822E-5AF6-6A50-03AA-61CF0A450B5A}"/>
              </a:ext>
            </a:extLst>
          </p:cNvPr>
          <p:cNvSpPr>
            <a:spLocks noGrp="1"/>
          </p:cNvSpPr>
          <p:nvPr>
            <p:ph type="sldNum" sz="quarter" idx="12"/>
          </p:nvPr>
        </p:nvSpPr>
        <p:spPr/>
        <p:txBody>
          <a:bodyPr/>
          <a:lstStyle/>
          <a:p>
            <a:fld id="{CBBB6BCB-662E-4612-9EFF-79C169DC118E}" type="slidenum">
              <a:rPr lang="en-US" smtClean="0"/>
              <a:t>21</a:t>
            </a:fld>
            <a:endParaRPr lang="en-US"/>
          </a:p>
        </p:txBody>
      </p:sp>
    </p:spTree>
    <p:extLst>
      <p:ext uri="{BB962C8B-B14F-4D97-AF65-F5344CB8AC3E}">
        <p14:creationId xmlns:p14="http://schemas.microsoft.com/office/powerpoint/2010/main" val="4101481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8E26C-6977-7592-B8F0-F269B58A878A}"/>
              </a:ext>
            </a:extLst>
          </p:cNvPr>
          <p:cNvSpPr>
            <a:spLocks noGrp="1"/>
          </p:cNvSpPr>
          <p:nvPr>
            <p:ph type="title"/>
          </p:nvPr>
        </p:nvSpPr>
        <p:spPr/>
        <p:txBody>
          <a:bodyPr/>
          <a:lstStyle/>
          <a:p>
            <a:pPr algn="ctr"/>
            <a:r>
              <a:rPr lang="en-US" dirty="0"/>
              <a:t>What then should a follower of God busy himself doing?</a:t>
            </a:r>
          </a:p>
        </p:txBody>
      </p:sp>
      <p:sp>
        <p:nvSpPr>
          <p:cNvPr id="3" name="Content Placeholder 2">
            <a:extLst>
              <a:ext uri="{FF2B5EF4-FFF2-40B4-BE49-F238E27FC236}">
                <a16:creationId xmlns:a16="http://schemas.microsoft.com/office/drawing/2014/main" id="{A48439A0-14BB-F724-DF79-30BF16237528}"/>
              </a:ext>
            </a:extLst>
          </p:cNvPr>
          <p:cNvSpPr>
            <a:spLocks noGrp="1"/>
          </p:cNvSpPr>
          <p:nvPr>
            <p:ph idx="1"/>
          </p:nvPr>
        </p:nvSpPr>
        <p:spPr/>
        <p:txBody>
          <a:bodyPr/>
          <a:lstStyle/>
          <a:p>
            <a:pPr marL="0" marR="0">
              <a:lnSpc>
                <a:spcPts val="1440"/>
              </a:lnSpc>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When will Christ return?</a:t>
            </a:r>
            <a:endParaRPr lang="en-US" sz="2400" dirty="0">
              <a:effectLst/>
              <a:latin typeface="Times New Roman" panose="02020603050405020304" pitchFamily="18" charset="0"/>
              <a:ea typeface="Times New Roman" panose="02020603050405020304" pitchFamily="18" charset="0"/>
            </a:endParaRPr>
          </a:p>
          <a:p>
            <a:pPr marL="91440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Instead, it’s our job to be found doing what He commanded us to do until His coming.</a:t>
            </a:r>
            <a:endParaRPr lang="en-US" sz="2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9DDFB33-1B80-C5A6-DC4A-813D8C731419}"/>
              </a:ext>
            </a:extLst>
          </p:cNvPr>
          <p:cNvSpPr>
            <a:spLocks noGrp="1"/>
          </p:cNvSpPr>
          <p:nvPr>
            <p:ph type="sldNum" sz="quarter" idx="12"/>
          </p:nvPr>
        </p:nvSpPr>
        <p:spPr/>
        <p:txBody>
          <a:bodyPr/>
          <a:lstStyle/>
          <a:p>
            <a:fld id="{CBBB6BCB-662E-4612-9EFF-79C169DC118E}" type="slidenum">
              <a:rPr lang="en-US" smtClean="0"/>
              <a:t>22</a:t>
            </a:fld>
            <a:endParaRPr lang="en-US"/>
          </a:p>
        </p:txBody>
      </p:sp>
    </p:spTree>
    <p:extLst>
      <p:ext uri="{BB962C8B-B14F-4D97-AF65-F5344CB8AC3E}">
        <p14:creationId xmlns:p14="http://schemas.microsoft.com/office/powerpoint/2010/main" val="288381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EA873-9521-309A-1E4E-A57F81B18A8E}"/>
              </a:ext>
            </a:extLst>
          </p:cNvPr>
          <p:cNvSpPr>
            <a:spLocks noGrp="1"/>
          </p:cNvSpPr>
          <p:nvPr>
            <p:ph type="title"/>
          </p:nvPr>
        </p:nvSpPr>
        <p:spPr/>
        <p:txBody>
          <a:bodyPr/>
          <a:lstStyle/>
          <a:p>
            <a:r>
              <a:rPr lang="en-US" dirty="0"/>
              <a:t>What should be our charge today?</a:t>
            </a:r>
          </a:p>
        </p:txBody>
      </p:sp>
      <p:sp>
        <p:nvSpPr>
          <p:cNvPr id="3" name="Content Placeholder 2">
            <a:extLst>
              <a:ext uri="{FF2B5EF4-FFF2-40B4-BE49-F238E27FC236}">
                <a16:creationId xmlns:a16="http://schemas.microsoft.com/office/drawing/2014/main" id="{3571903D-311A-AD1B-F18A-284A1B0AB17C}"/>
              </a:ext>
            </a:extLst>
          </p:cNvPr>
          <p:cNvSpPr>
            <a:spLocks noGrp="1"/>
          </p:cNvSpPr>
          <p:nvPr>
            <p:ph idx="1"/>
          </p:nvPr>
        </p:nvSpPr>
        <p:spPr/>
        <p:txBody>
          <a:bodyPr/>
          <a:lstStyle/>
          <a:p>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Develop our own testimony and share.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C069EB88-8B11-E727-FE6A-9A0A595D1D30}"/>
              </a:ext>
            </a:extLst>
          </p:cNvPr>
          <p:cNvSpPr>
            <a:spLocks noGrp="1"/>
          </p:cNvSpPr>
          <p:nvPr>
            <p:ph type="sldNum" sz="quarter" idx="12"/>
          </p:nvPr>
        </p:nvSpPr>
        <p:spPr/>
        <p:txBody>
          <a:bodyPr/>
          <a:lstStyle/>
          <a:p>
            <a:fld id="{CBBB6BCB-662E-4612-9EFF-79C169DC118E}" type="slidenum">
              <a:rPr lang="en-US" smtClean="0"/>
              <a:t>23</a:t>
            </a:fld>
            <a:endParaRPr lang="en-US"/>
          </a:p>
        </p:txBody>
      </p:sp>
    </p:spTree>
    <p:extLst>
      <p:ext uri="{BB962C8B-B14F-4D97-AF65-F5344CB8AC3E}">
        <p14:creationId xmlns:p14="http://schemas.microsoft.com/office/powerpoint/2010/main" val="182630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022CF-5949-47AF-95E5-FDD17C3CC4E0}"/>
              </a:ext>
            </a:extLst>
          </p:cNvPr>
          <p:cNvSpPr>
            <a:spLocks noGrp="1"/>
          </p:cNvSpPr>
          <p:nvPr>
            <p:ph type="title"/>
          </p:nvPr>
        </p:nvSpPr>
        <p:spPr/>
        <p:txBody>
          <a:bodyPr/>
          <a:lstStyle/>
          <a:p>
            <a:r>
              <a:rPr lang="en-US" dirty="0"/>
              <a:t>Questions for Day Three</a:t>
            </a:r>
          </a:p>
        </p:txBody>
      </p:sp>
      <p:sp>
        <p:nvSpPr>
          <p:cNvPr id="3" name="Content Placeholder 2">
            <a:extLst>
              <a:ext uri="{FF2B5EF4-FFF2-40B4-BE49-F238E27FC236}">
                <a16:creationId xmlns:a16="http://schemas.microsoft.com/office/drawing/2014/main" id="{947046ED-12B1-44B7-A0DF-2997E24B996D}"/>
              </a:ext>
            </a:extLst>
          </p:cNvPr>
          <p:cNvSpPr>
            <a:spLocks noGrp="1"/>
          </p:cNvSpPr>
          <p:nvPr>
            <p:ph idx="1"/>
          </p:nvPr>
        </p:nvSpPr>
        <p:spPr/>
        <p:txBody>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if any, are the differences between entreaties, prayers, petitions, and thanksgivings? Why use four words to describe prayer content?</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Who do you spend the most time praying for? What percentage of the time do you think you prayer for others compared to yourselves?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Who should we pray for? Share some practical ways to make prayer for others (even leaders and politicians) a regular aspect of your prayer life.</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will praying for others, even unrighteous leaders, in this manner effect our own attitudes?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AD6D63-4F19-E1A1-C9AA-525E5D7BDB6F}"/>
              </a:ext>
            </a:extLst>
          </p:cNvPr>
          <p:cNvSpPr>
            <a:spLocks noGrp="1"/>
          </p:cNvSpPr>
          <p:nvPr>
            <p:ph type="sldNum" sz="quarter" idx="12"/>
          </p:nvPr>
        </p:nvSpPr>
        <p:spPr/>
        <p:txBody>
          <a:bodyPr/>
          <a:lstStyle/>
          <a:p>
            <a:fld id="{CBBB6BCB-662E-4612-9EFF-79C169DC118E}" type="slidenum">
              <a:rPr lang="en-US" smtClean="0"/>
              <a:t>24</a:t>
            </a:fld>
            <a:endParaRPr lang="en-US"/>
          </a:p>
        </p:txBody>
      </p:sp>
    </p:spTree>
    <p:extLst>
      <p:ext uri="{BB962C8B-B14F-4D97-AF65-F5344CB8AC3E}">
        <p14:creationId xmlns:p14="http://schemas.microsoft.com/office/powerpoint/2010/main" val="2086969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0264-FA5A-2400-DDC0-61868103C17D}"/>
              </a:ext>
            </a:extLst>
          </p:cNvPr>
          <p:cNvSpPr>
            <a:spLocks noGrp="1"/>
          </p:cNvSpPr>
          <p:nvPr>
            <p:ph type="title"/>
          </p:nvPr>
        </p:nvSpPr>
        <p:spPr/>
        <p:txBody>
          <a:bodyPr/>
          <a:lstStyle/>
          <a:p>
            <a:r>
              <a:rPr lang="en-US" dirty="0"/>
              <a:t>Ch 1:3-4  Warnings Against False Doctrines</a:t>
            </a:r>
          </a:p>
        </p:txBody>
      </p:sp>
      <p:sp>
        <p:nvSpPr>
          <p:cNvPr id="3" name="Content Placeholder 2">
            <a:extLst>
              <a:ext uri="{FF2B5EF4-FFF2-40B4-BE49-F238E27FC236}">
                <a16:creationId xmlns:a16="http://schemas.microsoft.com/office/drawing/2014/main" id="{A27F000A-E65E-AE68-48BE-2AA80693FA7F}"/>
              </a:ext>
            </a:extLst>
          </p:cNvPr>
          <p:cNvSpPr>
            <a:spLocks noGrp="1"/>
          </p:cNvSpPr>
          <p:nvPr>
            <p:ph idx="1"/>
          </p:nvPr>
        </p:nvSpPr>
        <p:spPr/>
        <p:txBody>
          <a:bodyPr>
            <a:normAutofit fontScale="92500" lnSpcReduction="20000"/>
          </a:bodyPr>
          <a:lstStyle/>
          <a:p>
            <a:pPr marL="0" marR="0">
              <a:spcBef>
                <a:spcPts val="0"/>
              </a:spcBef>
              <a:spcAft>
                <a:spcPts val="0"/>
              </a:spcAft>
            </a:pPr>
            <a:r>
              <a:rPr lang="en-US" sz="1900" b="1" dirty="0">
                <a:solidFill>
                  <a:srgbClr val="000000"/>
                </a:solidFill>
                <a:effectLst/>
                <a:latin typeface="Times New Roman" panose="02020603050405020304" pitchFamily="18" charset="0"/>
                <a:ea typeface="Times New Roman" panose="02020603050405020304" pitchFamily="18" charset="0"/>
              </a:rPr>
              <a:t>3 </a:t>
            </a:r>
            <a:r>
              <a:rPr lang="en-US" sz="1900" dirty="0">
                <a:solidFill>
                  <a:srgbClr val="000000"/>
                </a:solidFill>
                <a:effectLst/>
                <a:latin typeface="Times New Roman" panose="02020603050405020304" pitchFamily="18" charset="0"/>
                <a:ea typeface="Times New Roman" panose="02020603050405020304" pitchFamily="18" charset="0"/>
              </a:rPr>
              <a:t>As I besought thee to abide still at Ephesus, when I went into Macedonia, that thou </a:t>
            </a:r>
            <a:r>
              <a:rPr lang="en-US" sz="1900" dirty="0" err="1">
                <a:solidFill>
                  <a:srgbClr val="000000"/>
                </a:solidFill>
                <a:effectLst/>
                <a:latin typeface="Times New Roman" panose="02020603050405020304" pitchFamily="18" charset="0"/>
                <a:ea typeface="Times New Roman" panose="02020603050405020304" pitchFamily="18" charset="0"/>
              </a:rPr>
              <a:t>mightest</a:t>
            </a:r>
            <a:r>
              <a:rPr lang="en-US" sz="1900" dirty="0">
                <a:solidFill>
                  <a:srgbClr val="000000"/>
                </a:solidFill>
                <a:effectLst/>
                <a:latin typeface="Times New Roman" panose="02020603050405020304" pitchFamily="18" charset="0"/>
                <a:ea typeface="Times New Roman" panose="02020603050405020304" pitchFamily="18" charset="0"/>
              </a:rPr>
              <a:t> charge some that they teach no other doctrine,</a:t>
            </a:r>
            <a:endParaRPr lang="en-US" sz="19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700" dirty="0">
                <a:solidFill>
                  <a:srgbClr val="000000"/>
                </a:solidFill>
                <a:effectLst/>
                <a:latin typeface="Times New Roman" panose="02020603050405020304" pitchFamily="18" charset="0"/>
                <a:ea typeface="Times New Roman" panose="02020603050405020304" pitchFamily="18" charset="0"/>
              </a:rPr>
              <a:t> What was Timothy’s responsibility in Ephesus?</a:t>
            </a:r>
            <a:endParaRPr lang="en-US" sz="17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700" dirty="0">
                <a:solidFill>
                  <a:srgbClr val="000000"/>
                </a:solidFill>
                <a:effectLst/>
                <a:latin typeface="Times New Roman" panose="02020603050405020304" pitchFamily="18" charset="0"/>
                <a:ea typeface="Times New Roman" panose="02020603050405020304" pitchFamily="18" charset="0"/>
              </a:rPr>
              <a:t> </a:t>
            </a:r>
            <a:endParaRPr lang="en-US" sz="17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700" dirty="0">
                <a:solidFill>
                  <a:srgbClr val="000000"/>
                </a:solidFill>
                <a:effectLst/>
                <a:latin typeface="Times New Roman" panose="02020603050405020304" pitchFamily="18" charset="0"/>
                <a:ea typeface="Times New Roman" panose="02020603050405020304" pitchFamily="18" charset="0"/>
              </a:rPr>
              <a:t>He was to supervise the teachers as to what they should be teaching.</a:t>
            </a:r>
            <a:endParaRPr lang="en-US" sz="17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7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700" dirty="0">
                <a:solidFill>
                  <a:srgbClr val="000000"/>
                </a:solidFill>
                <a:effectLst/>
                <a:latin typeface="Times New Roman" panose="02020603050405020304" pitchFamily="18" charset="0"/>
                <a:ea typeface="Times New Roman" panose="02020603050405020304" pitchFamily="18" charset="0"/>
              </a:rPr>
              <a:t> </a:t>
            </a:r>
            <a:endParaRPr lang="en-US" sz="17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900" b="1" dirty="0">
                <a:solidFill>
                  <a:srgbClr val="000000"/>
                </a:solidFill>
                <a:effectLst/>
                <a:latin typeface="Times New Roman" panose="02020603050405020304" pitchFamily="18" charset="0"/>
                <a:ea typeface="Times New Roman" panose="02020603050405020304" pitchFamily="18" charset="0"/>
              </a:rPr>
              <a:t>4 </a:t>
            </a:r>
            <a:r>
              <a:rPr lang="en-US" sz="1900" dirty="0">
                <a:solidFill>
                  <a:srgbClr val="000000"/>
                </a:solidFill>
                <a:effectLst/>
                <a:latin typeface="Times New Roman" panose="02020603050405020304" pitchFamily="18" charset="0"/>
                <a:ea typeface="Times New Roman" panose="02020603050405020304" pitchFamily="18" charset="0"/>
              </a:rPr>
              <a:t>Neither give heed to fables and endless genealogies, which minister questions, rather than godly edifying which is in faith: </a:t>
            </a:r>
            <a:r>
              <a:rPr lang="en-US" sz="1900" i="1" dirty="0">
                <a:solidFill>
                  <a:srgbClr val="000000"/>
                </a:solidFill>
                <a:effectLst/>
                <a:latin typeface="Times New Roman" panose="02020603050405020304" pitchFamily="18" charset="0"/>
                <a:ea typeface="Times New Roman" panose="02020603050405020304" pitchFamily="18" charset="0"/>
              </a:rPr>
              <a:t>so do</a:t>
            </a:r>
            <a:r>
              <a:rPr lang="en-US" sz="1900" dirty="0">
                <a:solidFill>
                  <a:srgbClr val="000000"/>
                </a:solidFill>
                <a:effectLst/>
                <a:latin typeface="Times New Roman" panose="02020603050405020304" pitchFamily="18" charset="0"/>
                <a:ea typeface="Times New Roman" panose="02020603050405020304" pitchFamily="18" charset="0"/>
              </a:rPr>
              <a:t>.</a:t>
            </a:r>
            <a:endParaRPr lang="en-US" sz="19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600"/>
              </a:spcBef>
              <a:spcAft>
                <a:spcPts val="1200"/>
              </a:spcAft>
            </a:pPr>
            <a:r>
              <a:rPr lang="en-US" sz="1700" dirty="0">
                <a:solidFill>
                  <a:srgbClr val="000000"/>
                </a:solidFill>
                <a:effectLst/>
                <a:latin typeface="Times New Roman" panose="02020603050405020304" pitchFamily="18" charset="0"/>
                <a:ea typeface="Times New Roman" panose="02020603050405020304" pitchFamily="18" charset="0"/>
              </a:rPr>
              <a:t> </a:t>
            </a:r>
            <a:r>
              <a:rPr lang="en-US" sz="1700" dirty="0">
                <a:solidFill>
                  <a:srgbClr val="202122"/>
                </a:solidFill>
                <a:effectLst/>
                <a:latin typeface="Arial" panose="020B0604020202020204" pitchFamily="34" charset="0"/>
                <a:ea typeface="Times New Roman" panose="02020603050405020304" pitchFamily="18" charset="0"/>
              </a:rPr>
              <a:t>The main concern of Paul's writings on Jesus' role, and salvation by faith.</a:t>
            </a:r>
            <a:endParaRPr lang="en-US" sz="1700" dirty="0">
              <a:effectLst/>
              <a:latin typeface="Times New Roman" panose="02020603050405020304" pitchFamily="18" charset="0"/>
              <a:ea typeface="Times New Roman" panose="02020603050405020304" pitchFamily="18" charset="0"/>
            </a:endParaRPr>
          </a:p>
          <a:p>
            <a:pPr marL="0" marR="0">
              <a:spcBef>
                <a:spcPts val="600"/>
              </a:spcBef>
              <a:spcAft>
                <a:spcPts val="1200"/>
              </a:spcAft>
            </a:pPr>
            <a:r>
              <a:rPr lang="en-US" sz="1700" dirty="0">
                <a:solidFill>
                  <a:srgbClr val="000000"/>
                </a:solidFill>
                <a:effectLst/>
                <a:latin typeface="Times New Roman" panose="02020603050405020304" pitchFamily="18" charset="0"/>
                <a:ea typeface="Times New Roman" panose="02020603050405020304" pitchFamily="18" charset="0"/>
              </a:rPr>
              <a:t>Paul doesn’t mention exactly what these are. For us to spend a lot of time trying to figure out what exactly he was referring to would be the same type of speculation that he tells Timothy and by proxy these men not to engage in. Generally speaking these are topics that are not spiritually beneficial.</a:t>
            </a:r>
            <a:endParaRPr lang="en-US" sz="17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700" dirty="0">
                <a:solidFill>
                  <a:srgbClr val="000000"/>
                </a:solidFill>
                <a:effectLst/>
                <a:latin typeface="Times New Roman" panose="02020603050405020304" pitchFamily="18" charset="0"/>
                <a:ea typeface="Times New Roman" panose="02020603050405020304" pitchFamily="18" charset="0"/>
              </a:rPr>
              <a:t>“What difference does it make?” If finding the answer still has zero impact on your daily life (in other words, there is no application for you to make and nothing for you to obey or change), then it is probably not worth pursuing.</a:t>
            </a:r>
            <a:endParaRPr lang="en-US" sz="17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7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700" dirty="0">
                <a:solidFill>
                  <a:srgbClr val="000000"/>
                </a:solidFill>
                <a:effectLst/>
                <a:latin typeface="Times New Roman" panose="02020603050405020304" pitchFamily="18" charset="0"/>
                <a:ea typeface="Times New Roman" panose="02020603050405020304" pitchFamily="18" charset="0"/>
              </a:rPr>
              <a:t>Another question you could ask before engaging in these discussions, “does this further the administration of God?” Or put in more laymen’s terms, “Does this build up God’s kingdom?”</a:t>
            </a:r>
            <a:endParaRPr lang="en-US" sz="17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C567C71-F47D-21C0-2992-592820D915BB}"/>
              </a:ext>
            </a:extLst>
          </p:cNvPr>
          <p:cNvSpPr>
            <a:spLocks noGrp="1"/>
          </p:cNvSpPr>
          <p:nvPr>
            <p:ph type="sldNum" sz="quarter" idx="12"/>
          </p:nvPr>
        </p:nvSpPr>
        <p:spPr/>
        <p:txBody>
          <a:bodyPr/>
          <a:lstStyle/>
          <a:p>
            <a:fld id="{CBBB6BCB-662E-4612-9EFF-79C169DC118E}" type="slidenum">
              <a:rPr lang="en-US" smtClean="0"/>
              <a:t>3</a:t>
            </a:fld>
            <a:endParaRPr lang="en-US"/>
          </a:p>
        </p:txBody>
      </p:sp>
    </p:spTree>
    <p:extLst>
      <p:ext uri="{BB962C8B-B14F-4D97-AF65-F5344CB8AC3E}">
        <p14:creationId xmlns:p14="http://schemas.microsoft.com/office/powerpoint/2010/main" val="74604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0264-FA5A-2400-DDC0-61868103C17D}"/>
              </a:ext>
            </a:extLst>
          </p:cNvPr>
          <p:cNvSpPr>
            <a:spLocks noGrp="1"/>
          </p:cNvSpPr>
          <p:nvPr>
            <p:ph type="title"/>
          </p:nvPr>
        </p:nvSpPr>
        <p:spPr/>
        <p:txBody>
          <a:bodyPr/>
          <a:lstStyle/>
          <a:p>
            <a:r>
              <a:rPr lang="en-US" dirty="0"/>
              <a:t>Ch 1:5-7  Warnings Against False Doctrines</a:t>
            </a:r>
          </a:p>
        </p:txBody>
      </p:sp>
      <p:sp>
        <p:nvSpPr>
          <p:cNvPr id="3" name="Content Placeholder 2">
            <a:extLst>
              <a:ext uri="{FF2B5EF4-FFF2-40B4-BE49-F238E27FC236}">
                <a16:creationId xmlns:a16="http://schemas.microsoft.com/office/drawing/2014/main" id="{A27F000A-E65E-AE68-48BE-2AA80693FA7F}"/>
              </a:ext>
            </a:extLst>
          </p:cNvPr>
          <p:cNvSpPr>
            <a:spLocks noGrp="1"/>
          </p:cNvSpPr>
          <p:nvPr>
            <p:ph idx="1"/>
          </p:nvPr>
        </p:nvSpPr>
        <p:spPr/>
        <p:txBody>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5 </a:t>
            </a:r>
            <a:r>
              <a:rPr lang="en-US" dirty="0">
                <a:solidFill>
                  <a:srgbClr val="000000"/>
                </a:solidFill>
                <a:effectLst/>
                <a:latin typeface="Times New Roman" panose="02020603050405020304" pitchFamily="18" charset="0"/>
                <a:ea typeface="Times New Roman" panose="02020603050405020304" pitchFamily="18" charset="0"/>
              </a:rPr>
              <a:t>Now the end of the commandment is charity out of a pure heart, and </a:t>
            </a:r>
            <a:r>
              <a:rPr lang="en-US" i="1" dirty="0">
                <a:solidFill>
                  <a:srgbClr val="000000"/>
                </a:solidFill>
                <a:effectLst/>
                <a:latin typeface="Times New Roman" panose="02020603050405020304" pitchFamily="18" charset="0"/>
                <a:ea typeface="Times New Roman" panose="02020603050405020304" pitchFamily="18" charset="0"/>
              </a:rPr>
              <a:t>of</a:t>
            </a:r>
            <a:r>
              <a:rPr lang="en-US" dirty="0">
                <a:solidFill>
                  <a:srgbClr val="000000"/>
                </a:solidFill>
                <a:effectLst/>
                <a:latin typeface="Times New Roman" panose="02020603050405020304" pitchFamily="18" charset="0"/>
                <a:ea typeface="Times New Roman" panose="02020603050405020304" pitchFamily="18" charset="0"/>
              </a:rPr>
              <a:t> a good conscience, and </a:t>
            </a:r>
            <a:r>
              <a:rPr lang="en-US" i="1" dirty="0">
                <a:solidFill>
                  <a:srgbClr val="000000"/>
                </a:solidFill>
                <a:effectLst/>
                <a:latin typeface="Times New Roman" panose="02020603050405020304" pitchFamily="18" charset="0"/>
                <a:ea typeface="Times New Roman" panose="02020603050405020304" pitchFamily="18" charset="0"/>
              </a:rPr>
              <a:t>of</a:t>
            </a:r>
            <a:r>
              <a:rPr lang="en-US" dirty="0">
                <a:solidFill>
                  <a:srgbClr val="000000"/>
                </a:solidFill>
                <a:effectLst/>
                <a:latin typeface="Times New Roman" panose="02020603050405020304" pitchFamily="18" charset="0"/>
                <a:ea typeface="Times New Roman" panose="02020603050405020304" pitchFamily="18" charset="0"/>
              </a:rPr>
              <a:t> faith unfeigned:</a:t>
            </a:r>
            <a:endParaRPr lang="en-US"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Romans 13:8</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Segoe UI" panose="020B0502040204020203" pitchFamily="34" charset="0"/>
                <a:ea typeface="Times New Roman" panose="02020603050405020304" pitchFamily="18" charset="0"/>
              </a:rPr>
              <a:t>Owe no man anything, but to love one another: for he that loveth another hath fulfilled the law.</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The three key characteristics of Christians are love, faith, and hope. We hope for the fulfillment of God’s promises. We have faith in Him. As we hope and have faith we exercise obedience to God by loving Him and those around us.</a:t>
            </a:r>
            <a:endParaRPr lang="en-US" sz="24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1F03E028-138F-6395-9354-63C893501348}"/>
              </a:ext>
            </a:extLst>
          </p:cNvPr>
          <p:cNvSpPr>
            <a:spLocks noGrp="1"/>
          </p:cNvSpPr>
          <p:nvPr>
            <p:ph type="sldNum" sz="quarter" idx="12"/>
          </p:nvPr>
        </p:nvSpPr>
        <p:spPr/>
        <p:txBody>
          <a:bodyPr/>
          <a:lstStyle/>
          <a:p>
            <a:fld id="{CBBB6BCB-662E-4612-9EFF-79C169DC118E}" type="slidenum">
              <a:rPr lang="en-US" smtClean="0"/>
              <a:t>4</a:t>
            </a:fld>
            <a:endParaRPr lang="en-US"/>
          </a:p>
        </p:txBody>
      </p:sp>
    </p:spTree>
    <p:extLst>
      <p:ext uri="{BB962C8B-B14F-4D97-AF65-F5344CB8AC3E}">
        <p14:creationId xmlns:p14="http://schemas.microsoft.com/office/powerpoint/2010/main" val="2176161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0264-FA5A-2400-DDC0-61868103C17D}"/>
              </a:ext>
            </a:extLst>
          </p:cNvPr>
          <p:cNvSpPr>
            <a:spLocks noGrp="1"/>
          </p:cNvSpPr>
          <p:nvPr>
            <p:ph type="title"/>
          </p:nvPr>
        </p:nvSpPr>
        <p:spPr/>
        <p:txBody>
          <a:bodyPr/>
          <a:lstStyle/>
          <a:p>
            <a:r>
              <a:rPr lang="en-US" dirty="0"/>
              <a:t>Ch 1:5-7  Warnings Against False Doctrines</a:t>
            </a:r>
          </a:p>
        </p:txBody>
      </p:sp>
      <p:sp>
        <p:nvSpPr>
          <p:cNvPr id="3" name="Content Placeholder 2">
            <a:extLst>
              <a:ext uri="{FF2B5EF4-FFF2-40B4-BE49-F238E27FC236}">
                <a16:creationId xmlns:a16="http://schemas.microsoft.com/office/drawing/2014/main" id="{A27F000A-E65E-AE68-48BE-2AA80693FA7F}"/>
              </a:ext>
            </a:extLst>
          </p:cNvPr>
          <p:cNvSpPr>
            <a:spLocks noGrp="1"/>
          </p:cNvSpPr>
          <p:nvPr>
            <p:ph idx="1"/>
          </p:nvPr>
        </p:nvSpPr>
        <p:spPr/>
        <p:txBody>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6 </a:t>
            </a:r>
            <a:r>
              <a:rPr lang="en-US" dirty="0">
                <a:solidFill>
                  <a:srgbClr val="000000"/>
                </a:solidFill>
                <a:effectLst/>
                <a:latin typeface="Times New Roman" panose="02020603050405020304" pitchFamily="18" charset="0"/>
                <a:ea typeface="Times New Roman" panose="02020603050405020304" pitchFamily="18" charset="0"/>
              </a:rPr>
              <a:t>From which some having swerved have turned aside unto vain jangling;</a:t>
            </a:r>
            <a:endParaRPr lang="en-US"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dirty="0">
                <a:solidFill>
                  <a:srgbClr val="00000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Fruitless discussions: </a:t>
            </a:r>
            <a:endParaRPr lang="en-US" sz="2400" dirty="0">
              <a:effectLst/>
              <a:latin typeface="Times New Roman" panose="02020603050405020304" pitchFamily="18" charset="0"/>
              <a:ea typeface="Times New Roman" panose="02020603050405020304" pitchFamily="18" charset="0"/>
            </a:endParaRPr>
          </a:p>
          <a:p>
            <a:pPr marL="0" marR="0" indent="45720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How many angels can dance on the head of a pin?</a:t>
            </a:r>
            <a:endParaRPr lang="en-US" sz="2400" dirty="0">
              <a:effectLst/>
              <a:latin typeface="Times New Roman" panose="02020603050405020304" pitchFamily="18" charset="0"/>
              <a:ea typeface="Times New Roman" panose="02020603050405020304" pitchFamily="18" charset="0"/>
            </a:endParaRPr>
          </a:p>
          <a:p>
            <a:pPr marL="0" marR="0" indent="45720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	The easy answer is “As many as God wants.”</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Just a lot of empty chatter that doesn’t amount to anything.</a:t>
            </a:r>
            <a:endParaRPr lang="en-US" sz="2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F03E028-138F-6395-9354-63C893501348}"/>
              </a:ext>
            </a:extLst>
          </p:cNvPr>
          <p:cNvSpPr>
            <a:spLocks noGrp="1"/>
          </p:cNvSpPr>
          <p:nvPr>
            <p:ph type="sldNum" sz="quarter" idx="12"/>
          </p:nvPr>
        </p:nvSpPr>
        <p:spPr/>
        <p:txBody>
          <a:bodyPr/>
          <a:lstStyle/>
          <a:p>
            <a:fld id="{CBBB6BCB-662E-4612-9EFF-79C169DC118E}" type="slidenum">
              <a:rPr lang="en-US" smtClean="0"/>
              <a:t>5</a:t>
            </a:fld>
            <a:endParaRPr lang="en-US"/>
          </a:p>
        </p:txBody>
      </p:sp>
    </p:spTree>
    <p:extLst>
      <p:ext uri="{BB962C8B-B14F-4D97-AF65-F5344CB8AC3E}">
        <p14:creationId xmlns:p14="http://schemas.microsoft.com/office/powerpoint/2010/main" val="928890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0264-FA5A-2400-DDC0-61868103C17D}"/>
              </a:ext>
            </a:extLst>
          </p:cNvPr>
          <p:cNvSpPr>
            <a:spLocks noGrp="1"/>
          </p:cNvSpPr>
          <p:nvPr>
            <p:ph type="title"/>
          </p:nvPr>
        </p:nvSpPr>
        <p:spPr/>
        <p:txBody>
          <a:bodyPr/>
          <a:lstStyle/>
          <a:p>
            <a:r>
              <a:rPr lang="en-US" dirty="0"/>
              <a:t>Ch 1:5-7  Warnings Against False Doctrines</a:t>
            </a:r>
          </a:p>
        </p:txBody>
      </p:sp>
      <p:sp>
        <p:nvSpPr>
          <p:cNvPr id="3" name="Content Placeholder 2">
            <a:extLst>
              <a:ext uri="{FF2B5EF4-FFF2-40B4-BE49-F238E27FC236}">
                <a16:creationId xmlns:a16="http://schemas.microsoft.com/office/drawing/2014/main" id="{A27F000A-E65E-AE68-48BE-2AA80693FA7F}"/>
              </a:ext>
            </a:extLst>
          </p:cNvPr>
          <p:cNvSpPr>
            <a:spLocks noGrp="1"/>
          </p:cNvSpPr>
          <p:nvPr>
            <p:ph idx="1"/>
          </p:nvPr>
        </p:nvSpPr>
        <p:spPr>
          <a:xfrm>
            <a:off x="838200" y="1861484"/>
            <a:ext cx="10515600" cy="4351338"/>
          </a:xfrm>
        </p:spPr>
        <p:txBody>
          <a:bodyPr>
            <a:normAutofit fontScale="92500" lnSpcReduction="10000"/>
          </a:bodyPr>
          <a:lstStyle/>
          <a:p>
            <a:pPr marL="0" marR="0">
              <a:lnSpc>
                <a:spcPct val="110000"/>
              </a:lnSpc>
              <a:spcBef>
                <a:spcPts val="0"/>
              </a:spcBef>
              <a:spcAft>
                <a:spcPts val="600"/>
              </a:spcAft>
            </a:pPr>
            <a:r>
              <a:rPr lang="en-US" b="1" dirty="0">
                <a:solidFill>
                  <a:srgbClr val="000000"/>
                </a:solidFill>
                <a:effectLst/>
                <a:latin typeface="Times New Roman" panose="02020603050405020304" pitchFamily="18" charset="0"/>
                <a:ea typeface="Times New Roman" panose="02020603050405020304" pitchFamily="18" charset="0"/>
              </a:rPr>
              <a:t>7 </a:t>
            </a:r>
            <a:r>
              <a:rPr lang="en-US" dirty="0">
                <a:solidFill>
                  <a:srgbClr val="000000"/>
                </a:solidFill>
                <a:effectLst/>
                <a:latin typeface="Times New Roman" panose="02020603050405020304" pitchFamily="18" charset="0"/>
                <a:ea typeface="Times New Roman" panose="02020603050405020304" pitchFamily="18" charset="0"/>
              </a:rPr>
              <a:t>Desiring to be teachers of the law; understanding neither what they say, nor whereof they affirm.</a:t>
            </a:r>
            <a:endParaRPr lang="en-US"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The 10 Commandments.</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The apostle Paul wrote extensively about the relationship between the law and grace.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Les </a:t>
            </a:r>
            <a:r>
              <a:rPr lang="en-US" sz="1800" kern="100" dirty="0" err="1">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Feldeck</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purpose of His going to the cross was to fulfill the demands of the Mosaic Law.  Love is the fulfilling, then, of the Law.  All right, just stop and think.  This is just plain, logical, good common sense.  If you have got the agape love, God’s love, which comes only by virtue of our salvation experience, can you steal from your neighbor?  No!  You can’t steal from someone you love.  Can you commit adultery if you really love your spouse?  No way.  Can you be envious if you’re a loving type of person?  Impossible!  So you can go through all the various aspects of the Ten Commandments, and you’ll suddenly realize that love does indeed fulfill the Law.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That’s what Paul is teaching.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F03E028-138F-6395-9354-63C893501348}"/>
              </a:ext>
            </a:extLst>
          </p:cNvPr>
          <p:cNvSpPr>
            <a:spLocks noGrp="1"/>
          </p:cNvSpPr>
          <p:nvPr>
            <p:ph type="sldNum" sz="quarter" idx="12"/>
          </p:nvPr>
        </p:nvSpPr>
        <p:spPr/>
        <p:txBody>
          <a:bodyPr/>
          <a:lstStyle/>
          <a:p>
            <a:fld id="{CBBB6BCB-662E-4612-9EFF-79C169DC118E}" type="slidenum">
              <a:rPr lang="en-US" smtClean="0"/>
              <a:t>6</a:t>
            </a:fld>
            <a:endParaRPr lang="en-US"/>
          </a:p>
        </p:txBody>
      </p:sp>
    </p:spTree>
    <p:extLst>
      <p:ext uri="{BB962C8B-B14F-4D97-AF65-F5344CB8AC3E}">
        <p14:creationId xmlns:p14="http://schemas.microsoft.com/office/powerpoint/2010/main" val="318150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0264-FA5A-2400-DDC0-61868103C17D}"/>
              </a:ext>
            </a:extLst>
          </p:cNvPr>
          <p:cNvSpPr>
            <a:spLocks noGrp="1"/>
          </p:cNvSpPr>
          <p:nvPr>
            <p:ph type="title"/>
          </p:nvPr>
        </p:nvSpPr>
        <p:spPr/>
        <p:txBody>
          <a:bodyPr/>
          <a:lstStyle/>
          <a:p>
            <a:r>
              <a:rPr lang="en-US" dirty="0"/>
              <a:t>Ch 1:8-11  Warnings Against False Doctrines</a:t>
            </a:r>
          </a:p>
        </p:txBody>
      </p:sp>
      <p:sp>
        <p:nvSpPr>
          <p:cNvPr id="3" name="Content Placeholder 2">
            <a:extLst>
              <a:ext uri="{FF2B5EF4-FFF2-40B4-BE49-F238E27FC236}">
                <a16:creationId xmlns:a16="http://schemas.microsoft.com/office/drawing/2014/main" id="{A27F000A-E65E-AE68-48BE-2AA80693FA7F}"/>
              </a:ext>
            </a:extLst>
          </p:cNvPr>
          <p:cNvSpPr>
            <a:spLocks noGrp="1"/>
          </p:cNvSpPr>
          <p:nvPr>
            <p:ph idx="1"/>
          </p:nvPr>
        </p:nvSpPr>
        <p:spPr/>
        <p:txBody>
          <a:bodyPr/>
          <a:lstStyle/>
          <a:p>
            <a:pPr marL="0" marR="0">
              <a:spcBef>
                <a:spcPts val="0"/>
              </a:spcBef>
              <a:spcAft>
                <a:spcPts val="0"/>
              </a:spcAft>
            </a:pPr>
            <a:r>
              <a:rPr lang="en-US" b="1" dirty="0">
                <a:solidFill>
                  <a:srgbClr val="000000"/>
                </a:solidFill>
                <a:effectLst/>
                <a:latin typeface="Times New Roman" panose="02020603050405020304" pitchFamily="18" charset="0"/>
                <a:ea typeface="Times New Roman" panose="02020603050405020304" pitchFamily="18" charset="0"/>
              </a:rPr>
              <a:t>8 </a:t>
            </a:r>
            <a:r>
              <a:rPr lang="en-US" dirty="0">
                <a:solidFill>
                  <a:srgbClr val="000000"/>
                </a:solidFill>
                <a:effectLst/>
                <a:latin typeface="Times New Roman" panose="02020603050405020304" pitchFamily="18" charset="0"/>
                <a:ea typeface="Times New Roman" panose="02020603050405020304" pitchFamily="18" charset="0"/>
              </a:rPr>
              <a:t>But we know that the law </a:t>
            </a:r>
            <a:r>
              <a:rPr lang="en-US" i="1" dirty="0">
                <a:solidFill>
                  <a:srgbClr val="000000"/>
                </a:solidFill>
                <a:effectLst/>
                <a:latin typeface="Times New Roman" panose="02020603050405020304" pitchFamily="18" charset="0"/>
                <a:ea typeface="Times New Roman" panose="02020603050405020304" pitchFamily="18" charset="0"/>
              </a:rPr>
              <a:t>is</a:t>
            </a:r>
            <a:r>
              <a:rPr lang="en-US" dirty="0">
                <a:solidFill>
                  <a:srgbClr val="000000"/>
                </a:solidFill>
                <a:effectLst/>
                <a:latin typeface="Times New Roman" panose="02020603050405020304" pitchFamily="18" charset="0"/>
                <a:ea typeface="Times New Roman" panose="02020603050405020304" pitchFamily="18" charset="0"/>
              </a:rPr>
              <a:t> good, if a man use it lawfully;</a:t>
            </a:r>
            <a:endParaRPr lang="en-US"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In his letter to the Romans, Paul wrote that the law is holy, just, and good</a:t>
            </a: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He also wrote that we are not under the law’s condemnation or damnation, but under grace</a:t>
            </a: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Romans 13:10</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Love worketh no ill to his </a:t>
            </a:r>
            <a:r>
              <a:rPr lang="en-US" sz="2400" kern="100" dirty="0" err="1">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neighbour</a:t>
            </a:r>
            <a:r>
              <a:rPr lang="en-US" sz="2400" kern="1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 therefore love is the fulfilling of the law.</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395DBD4-2FA6-1DEB-957D-B72827C43904}"/>
              </a:ext>
            </a:extLst>
          </p:cNvPr>
          <p:cNvSpPr>
            <a:spLocks noGrp="1"/>
          </p:cNvSpPr>
          <p:nvPr>
            <p:ph type="sldNum" sz="quarter" idx="12"/>
          </p:nvPr>
        </p:nvSpPr>
        <p:spPr/>
        <p:txBody>
          <a:bodyPr/>
          <a:lstStyle/>
          <a:p>
            <a:fld id="{CBBB6BCB-662E-4612-9EFF-79C169DC118E}" type="slidenum">
              <a:rPr lang="en-US" smtClean="0"/>
              <a:t>7</a:t>
            </a:fld>
            <a:endParaRPr lang="en-US"/>
          </a:p>
        </p:txBody>
      </p:sp>
    </p:spTree>
    <p:extLst>
      <p:ext uri="{BB962C8B-B14F-4D97-AF65-F5344CB8AC3E}">
        <p14:creationId xmlns:p14="http://schemas.microsoft.com/office/powerpoint/2010/main" val="123866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0264-FA5A-2400-DDC0-61868103C17D}"/>
              </a:ext>
            </a:extLst>
          </p:cNvPr>
          <p:cNvSpPr>
            <a:spLocks noGrp="1"/>
          </p:cNvSpPr>
          <p:nvPr>
            <p:ph type="title"/>
          </p:nvPr>
        </p:nvSpPr>
        <p:spPr/>
        <p:txBody>
          <a:bodyPr/>
          <a:lstStyle/>
          <a:p>
            <a:r>
              <a:rPr lang="en-US" dirty="0"/>
              <a:t>Ch 1:8-11  Warnings Against False Doctrines</a:t>
            </a:r>
          </a:p>
        </p:txBody>
      </p:sp>
      <p:sp>
        <p:nvSpPr>
          <p:cNvPr id="3" name="Content Placeholder 2">
            <a:extLst>
              <a:ext uri="{FF2B5EF4-FFF2-40B4-BE49-F238E27FC236}">
                <a16:creationId xmlns:a16="http://schemas.microsoft.com/office/drawing/2014/main" id="{A27F000A-E65E-AE68-48BE-2AA80693FA7F}"/>
              </a:ext>
            </a:extLst>
          </p:cNvPr>
          <p:cNvSpPr>
            <a:spLocks noGrp="1"/>
          </p:cNvSpPr>
          <p:nvPr>
            <p:ph idx="1"/>
          </p:nvPr>
        </p:nvSpPr>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9 </a:t>
            </a:r>
            <a:r>
              <a:rPr lang="en-US" sz="2400" dirty="0">
                <a:solidFill>
                  <a:srgbClr val="000000"/>
                </a:solidFill>
                <a:effectLst/>
                <a:latin typeface="Times New Roman" panose="02020603050405020304" pitchFamily="18" charset="0"/>
                <a:ea typeface="Times New Roman" panose="02020603050405020304" pitchFamily="18" charset="0"/>
              </a:rPr>
              <a:t>Knowing this, that the law is not made for a righteous man, but for the lawless and disobedient, for the ungodly and for sinners, for unholy and profane, for murderers of fathers and murderers of mothers, for manslayers,</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10 </a:t>
            </a:r>
            <a:r>
              <a:rPr lang="en-US" sz="2400" dirty="0">
                <a:solidFill>
                  <a:srgbClr val="000000"/>
                </a:solidFill>
                <a:effectLst/>
                <a:latin typeface="Times New Roman" panose="02020603050405020304" pitchFamily="18" charset="0"/>
                <a:ea typeface="Times New Roman" panose="02020603050405020304" pitchFamily="18" charset="0"/>
              </a:rPr>
              <a:t>For whoremongers, for them that defile themselves with mankind, for </a:t>
            </a:r>
            <a:r>
              <a:rPr lang="en-US" sz="2400" dirty="0" err="1">
                <a:solidFill>
                  <a:srgbClr val="000000"/>
                </a:solidFill>
                <a:effectLst/>
                <a:latin typeface="Times New Roman" panose="02020603050405020304" pitchFamily="18" charset="0"/>
                <a:ea typeface="Times New Roman" panose="02020603050405020304" pitchFamily="18" charset="0"/>
              </a:rPr>
              <a:t>menstealers</a:t>
            </a:r>
            <a:r>
              <a:rPr lang="en-US" sz="2400" dirty="0">
                <a:solidFill>
                  <a:srgbClr val="000000"/>
                </a:solidFill>
                <a:effectLst/>
                <a:latin typeface="Times New Roman" panose="02020603050405020304" pitchFamily="18" charset="0"/>
                <a:ea typeface="Times New Roman" panose="02020603050405020304" pitchFamily="18" charset="0"/>
              </a:rPr>
              <a:t>, for liars, for perjured persons, and if there be any other thing that is contrary to sound doctrine;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11 </a:t>
            </a:r>
            <a:r>
              <a:rPr lang="en-US" sz="2400" dirty="0">
                <a:solidFill>
                  <a:srgbClr val="000000"/>
                </a:solidFill>
                <a:effectLst/>
                <a:latin typeface="Times New Roman" panose="02020603050405020304" pitchFamily="18" charset="0"/>
                <a:ea typeface="Times New Roman" panose="02020603050405020304" pitchFamily="18" charset="0"/>
              </a:rPr>
              <a:t>According to the glorious gospel of the blessed God, which was committed to my trust.</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395DBD4-2FA6-1DEB-957D-B72827C43904}"/>
              </a:ext>
            </a:extLst>
          </p:cNvPr>
          <p:cNvSpPr>
            <a:spLocks noGrp="1"/>
          </p:cNvSpPr>
          <p:nvPr>
            <p:ph type="sldNum" sz="quarter" idx="12"/>
          </p:nvPr>
        </p:nvSpPr>
        <p:spPr/>
        <p:txBody>
          <a:bodyPr/>
          <a:lstStyle/>
          <a:p>
            <a:fld id="{CBBB6BCB-662E-4612-9EFF-79C169DC118E}" type="slidenum">
              <a:rPr lang="en-US" smtClean="0"/>
              <a:t>8</a:t>
            </a:fld>
            <a:endParaRPr lang="en-US"/>
          </a:p>
        </p:txBody>
      </p:sp>
    </p:spTree>
    <p:extLst>
      <p:ext uri="{BB962C8B-B14F-4D97-AF65-F5344CB8AC3E}">
        <p14:creationId xmlns:p14="http://schemas.microsoft.com/office/powerpoint/2010/main" val="587675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3E2DD-469A-5416-AA7A-FE925685FE1F}"/>
              </a:ext>
            </a:extLst>
          </p:cNvPr>
          <p:cNvSpPr>
            <a:spLocks noGrp="1"/>
          </p:cNvSpPr>
          <p:nvPr>
            <p:ph type="title"/>
          </p:nvPr>
        </p:nvSpPr>
        <p:spPr/>
        <p:txBody>
          <a:bodyPr/>
          <a:lstStyle/>
          <a:p>
            <a:r>
              <a:rPr lang="en-US" dirty="0"/>
              <a:t>What does Paul mean the law is not made for a righteous person?</a:t>
            </a:r>
          </a:p>
        </p:txBody>
      </p:sp>
      <p:sp>
        <p:nvSpPr>
          <p:cNvPr id="3" name="Content Placeholder 2">
            <a:extLst>
              <a:ext uri="{FF2B5EF4-FFF2-40B4-BE49-F238E27FC236}">
                <a16:creationId xmlns:a16="http://schemas.microsoft.com/office/drawing/2014/main" id="{E525F3A7-DF43-3CED-56BE-18AB2B33145E}"/>
              </a:ext>
            </a:extLst>
          </p:cNvPr>
          <p:cNvSpPr>
            <a:spLocks noGrp="1"/>
          </p:cNvSpPr>
          <p:nvPr>
            <p:ph idx="1"/>
          </p:nvPr>
        </p:nvSpPr>
        <p:spPr/>
        <p:txBody>
          <a:bodyPr>
            <a:normAutofit/>
          </a:bodyPr>
          <a:lstStyle/>
          <a:p>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He never meant to demolish God’s Ten Commandment Law</a:t>
            </a: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Instead, he believed that the law could not save men, but only condemn them</a:t>
            </a: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He also believed that the law was fulfilled to the degree that we walk in the Spirit</a:t>
            </a: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Therefore, it is important to keep God’s commandments and live according to His way of life</a:t>
            </a:r>
            <a:r>
              <a:rPr lang="en-US" sz="2400" kern="100" dirty="0">
                <a:solidFill>
                  <a:srgbClr val="11111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267866C-ADE5-4609-DDD0-6C3AB49EB66C}"/>
              </a:ext>
            </a:extLst>
          </p:cNvPr>
          <p:cNvSpPr>
            <a:spLocks noGrp="1"/>
          </p:cNvSpPr>
          <p:nvPr>
            <p:ph type="sldNum" sz="quarter" idx="12"/>
          </p:nvPr>
        </p:nvSpPr>
        <p:spPr/>
        <p:txBody>
          <a:bodyPr/>
          <a:lstStyle/>
          <a:p>
            <a:fld id="{CBBB6BCB-662E-4612-9EFF-79C169DC118E}" type="slidenum">
              <a:rPr lang="en-US" smtClean="0"/>
              <a:t>9</a:t>
            </a:fld>
            <a:endParaRPr lang="en-US"/>
          </a:p>
        </p:txBody>
      </p:sp>
    </p:spTree>
    <p:extLst>
      <p:ext uri="{BB962C8B-B14F-4D97-AF65-F5344CB8AC3E}">
        <p14:creationId xmlns:p14="http://schemas.microsoft.com/office/powerpoint/2010/main" val="117338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2552</Words>
  <Application>Microsoft Office PowerPoint</Application>
  <PresentationFormat>Widescreen</PresentationFormat>
  <Paragraphs>183</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Algerian</vt:lpstr>
      <vt:lpstr>Arial</vt:lpstr>
      <vt:lpstr>Calibri</vt:lpstr>
      <vt:lpstr>Calibri Light</vt:lpstr>
      <vt:lpstr>Roboto</vt:lpstr>
      <vt:lpstr>Segoe UI</vt:lpstr>
      <vt:lpstr>Symbol</vt:lpstr>
      <vt:lpstr>Times New Roman</vt:lpstr>
      <vt:lpstr>Office Theme</vt:lpstr>
      <vt:lpstr>1st Timothy</vt:lpstr>
      <vt:lpstr>Who were the people Paul and others worked with outside of Israel?</vt:lpstr>
      <vt:lpstr>Ch 1:3-4  Warnings Against False Doctrines</vt:lpstr>
      <vt:lpstr>Ch 1:5-7  Warnings Against False Doctrines</vt:lpstr>
      <vt:lpstr>Ch 1:5-7  Warnings Against False Doctrines</vt:lpstr>
      <vt:lpstr>Ch 1:5-7  Warnings Against False Doctrines</vt:lpstr>
      <vt:lpstr>Ch 1:8-11  Warnings Against False Doctrines</vt:lpstr>
      <vt:lpstr>Ch 1:8-11  Warnings Against False Doctrines</vt:lpstr>
      <vt:lpstr>What does Paul mean the law is not made for a righteous person?</vt:lpstr>
      <vt:lpstr>What are “False Doctrines?”</vt:lpstr>
      <vt:lpstr>Ch 1:12-14  Grace of God     Paul’s Testimony</vt:lpstr>
      <vt:lpstr>Ch 1:12-14  Grace of God     Paul’s Testimony</vt:lpstr>
      <vt:lpstr>Ch 1:15-17  Grace of God</vt:lpstr>
      <vt:lpstr>Ch 1:15-17  Grace of God</vt:lpstr>
      <vt:lpstr>Questions?</vt:lpstr>
      <vt:lpstr>Testimony</vt:lpstr>
      <vt:lpstr>What are the ingredients of a good testimony?</vt:lpstr>
      <vt:lpstr>Ch 1:18-20  Paul's Charge</vt:lpstr>
      <vt:lpstr>Ch 1:18-20  Paul's Charge</vt:lpstr>
      <vt:lpstr>Ch 1:18-20  Paul's Charge</vt:lpstr>
      <vt:lpstr>Hymenaeus and Alexander</vt:lpstr>
      <vt:lpstr>What then should a follower of God busy himself doing?</vt:lpstr>
      <vt:lpstr>What should be our charge today?</vt:lpstr>
      <vt:lpstr>Questions for Day Three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8</cp:revision>
  <dcterms:created xsi:type="dcterms:W3CDTF">2024-01-01T05:13:16Z</dcterms:created>
  <dcterms:modified xsi:type="dcterms:W3CDTF">2024-01-14T15:21:33Z</dcterms:modified>
</cp:coreProperties>
</file>