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 id="263" r:id="rId7"/>
    <p:sldId id="264" r:id="rId8"/>
    <p:sldId id="265" r:id="rId9"/>
    <p:sldId id="267" r:id="rId10"/>
    <p:sldId id="268" r:id="rId11"/>
    <p:sldId id="270" r:id="rId12"/>
    <p:sldId id="271" r:id="rId13"/>
    <p:sldId id="273" r:id="rId14"/>
    <p:sldId id="274" r:id="rId15"/>
    <p:sldId id="27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DA99F-67B8-B29A-78A4-0010FF5EEC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A3D093-2A5D-3232-BC7B-54702838AF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FC054F-B03F-4EC1-25E4-489E5990CEDC}"/>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5" name="Footer Placeholder 4">
            <a:extLst>
              <a:ext uri="{FF2B5EF4-FFF2-40B4-BE49-F238E27FC236}">
                <a16:creationId xmlns:a16="http://schemas.microsoft.com/office/drawing/2014/main" id="{1A73552B-BF68-BFB1-66CC-279B1600A5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81FB38-839F-8637-520D-C9868240407F}"/>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849489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43EE4-EA7C-D336-C3D7-E56DD31E32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2AE3CB-AB63-0959-3DB6-85BB15AE2D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562052-22D5-FEB6-7FEF-E28C1BF7E90C}"/>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5" name="Footer Placeholder 4">
            <a:extLst>
              <a:ext uri="{FF2B5EF4-FFF2-40B4-BE49-F238E27FC236}">
                <a16:creationId xmlns:a16="http://schemas.microsoft.com/office/drawing/2014/main" id="{6D085E43-2999-BABF-649D-B41119EAC4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EE0359-D993-B84C-D800-A12C7821C77E}"/>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2483219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5D94B8-4AAC-E76A-A1E3-DF651CFCB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CBD23D3-0ED4-0674-FA30-41E7DE330A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DE5801-E021-50FE-0866-A2161C2ED010}"/>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5" name="Footer Placeholder 4">
            <a:extLst>
              <a:ext uri="{FF2B5EF4-FFF2-40B4-BE49-F238E27FC236}">
                <a16:creationId xmlns:a16="http://schemas.microsoft.com/office/drawing/2014/main" id="{312DFD4B-14A5-F377-1FD7-3A6C6AE8DE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1113D6-0387-0178-F43F-8810C3B77A41}"/>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425223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1D30C-66E8-94B4-5C13-2490F1979C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70529A-57AC-BDC5-601A-64973EBB8E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322450-D58C-BC72-79B8-0268475CB537}"/>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5" name="Footer Placeholder 4">
            <a:extLst>
              <a:ext uri="{FF2B5EF4-FFF2-40B4-BE49-F238E27FC236}">
                <a16:creationId xmlns:a16="http://schemas.microsoft.com/office/drawing/2014/main" id="{7B3C01FB-9B88-716F-11C8-BAE864052B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08F249-A6BF-6758-5E9C-2CD09B552ED4}"/>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2964188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48B35-5830-B553-F1EB-5237A2C6B5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A5C7B3-53E8-554B-BA35-BCE858F591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E3B5FB-9447-31C1-7CD0-5437E330F1A6}"/>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5" name="Footer Placeholder 4">
            <a:extLst>
              <a:ext uri="{FF2B5EF4-FFF2-40B4-BE49-F238E27FC236}">
                <a16:creationId xmlns:a16="http://schemas.microsoft.com/office/drawing/2014/main" id="{9E44CCB9-1AEF-1209-EFB7-C60A21947C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D3B309-1930-40AB-8A3F-819D07F76C5C}"/>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3698204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86B16-E721-4E6C-F4FB-C1931EC380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55D625-4B37-6ADF-0ED2-DD8ADD19D5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6B4CCA-C691-68E4-3000-174E96C75B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FCFDF1-58A3-FB12-50BC-26B8790B378B}"/>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6" name="Footer Placeholder 5">
            <a:extLst>
              <a:ext uri="{FF2B5EF4-FFF2-40B4-BE49-F238E27FC236}">
                <a16:creationId xmlns:a16="http://schemas.microsoft.com/office/drawing/2014/main" id="{15522E69-B23A-B7F1-0ACE-ADE5A432CC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1630F1-C9B4-EE18-D0E4-26B8638C9598}"/>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2011705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7C0D4-8595-5894-18C2-C8B0DA4E7A4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F9BCD3-3798-60FF-B3F3-9B34F6B156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741197-5DA5-7C6B-FA0C-5EB9055A88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7F2928-9497-E716-B76A-5723FC3A89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3FEBB4-9385-3B7D-5E1C-EE5CFFE6083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4F856B-770D-A438-141B-72F36C2D36B0}"/>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8" name="Footer Placeholder 7">
            <a:extLst>
              <a:ext uri="{FF2B5EF4-FFF2-40B4-BE49-F238E27FC236}">
                <a16:creationId xmlns:a16="http://schemas.microsoft.com/office/drawing/2014/main" id="{BCC44B83-6F65-2CE3-FB94-4A6A963C782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33004-A73F-A5C7-A6B4-5CEA6FCAF2B2}"/>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1344711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2D25-E38E-A7A3-ACDA-A4484CDD594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17F9AF-4FBA-8F2F-9CA6-7C0D9BBB4139}"/>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4" name="Footer Placeholder 3">
            <a:extLst>
              <a:ext uri="{FF2B5EF4-FFF2-40B4-BE49-F238E27FC236}">
                <a16:creationId xmlns:a16="http://schemas.microsoft.com/office/drawing/2014/main" id="{32E5D43C-7D34-CB88-57CA-9C1B4059AB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82DA023-A072-4298-A2B8-64D469925CB7}"/>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1982625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C533EE-208D-8E5D-C38C-47CB784473A6}"/>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3" name="Footer Placeholder 2">
            <a:extLst>
              <a:ext uri="{FF2B5EF4-FFF2-40B4-BE49-F238E27FC236}">
                <a16:creationId xmlns:a16="http://schemas.microsoft.com/office/drawing/2014/main" id="{579C783A-C433-9E93-28FB-1B8B88FB27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63A14B-C716-5C2D-8AE0-76E2E382BA83}"/>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40514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4EEA5-3014-4A8B-2384-92FC6036D3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74F650-D21C-6ACD-0D44-B896E790DB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97E44AD-6B43-5401-20D8-25957BF185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23E3FB-D2DB-9678-137B-C7D25115CFFC}"/>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6" name="Footer Placeholder 5">
            <a:extLst>
              <a:ext uri="{FF2B5EF4-FFF2-40B4-BE49-F238E27FC236}">
                <a16:creationId xmlns:a16="http://schemas.microsoft.com/office/drawing/2014/main" id="{6C88DE83-E7FC-8299-721B-C5BD9503CF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6DB4F7-4721-367E-8658-1843FEB84F5E}"/>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1967937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D14FC-1871-D780-DD2A-61A98078C3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00131F-7B0B-F791-761B-3805392285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F2D1B2-660E-2015-B586-7C7B04801F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574925-5FF9-1DAE-C483-6CA62A5C813F}"/>
              </a:ext>
            </a:extLst>
          </p:cNvPr>
          <p:cNvSpPr>
            <a:spLocks noGrp="1"/>
          </p:cNvSpPr>
          <p:nvPr>
            <p:ph type="dt" sz="half" idx="10"/>
          </p:nvPr>
        </p:nvSpPr>
        <p:spPr/>
        <p:txBody>
          <a:bodyPr/>
          <a:lstStyle/>
          <a:p>
            <a:fld id="{D90BA3CD-B265-4B11-84E0-F4B23D25E84D}" type="datetimeFigureOut">
              <a:rPr lang="en-US" smtClean="0"/>
              <a:t>3/2/2024</a:t>
            </a:fld>
            <a:endParaRPr lang="en-US"/>
          </a:p>
        </p:txBody>
      </p:sp>
      <p:sp>
        <p:nvSpPr>
          <p:cNvPr id="6" name="Footer Placeholder 5">
            <a:extLst>
              <a:ext uri="{FF2B5EF4-FFF2-40B4-BE49-F238E27FC236}">
                <a16:creationId xmlns:a16="http://schemas.microsoft.com/office/drawing/2014/main" id="{C2D92FE2-FF31-EC0A-18BB-6586660B0E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BA1990-3F89-AEBF-18A0-36B02C33387C}"/>
              </a:ext>
            </a:extLst>
          </p:cNvPr>
          <p:cNvSpPr>
            <a:spLocks noGrp="1"/>
          </p:cNvSpPr>
          <p:nvPr>
            <p:ph type="sldNum" sz="quarter" idx="12"/>
          </p:nvPr>
        </p:nvSpPr>
        <p:spPr/>
        <p:txBody>
          <a:bodyPr/>
          <a:lstStyle/>
          <a:p>
            <a:fld id="{20D0D83B-C23C-4E21-9177-695A85EEA233}" type="slidenum">
              <a:rPr lang="en-US" smtClean="0"/>
              <a:t>‹#›</a:t>
            </a:fld>
            <a:endParaRPr lang="en-US"/>
          </a:p>
        </p:txBody>
      </p:sp>
    </p:spTree>
    <p:extLst>
      <p:ext uri="{BB962C8B-B14F-4D97-AF65-F5344CB8AC3E}">
        <p14:creationId xmlns:p14="http://schemas.microsoft.com/office/powerpoint/2010/main" val="2775039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4061FB-0682-C93C-7E42-4EA0249F5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9D4A9B-6FA1-E5C3-E72C-0F962EEF8F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DE75AB-EB51-271F-0AEB-9585E7EBCA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0BA3CD-B265-4B11-84E0-F4B23D25E84D}" type="datetimeFigureOut">
              <a:rPr lang="en-US" smtClean="0"/>
              <a:t>3/2/2024</a:t>
            </a:fld>
            <a:endParaRPr lang="en-US"/>
          </a:p>
        </p:txBody>
      </p:sp>
      <p:sp>
        <p:nvSpPr>
          <p:cNvPr id="5" name="Footer Placeholder 4">
            <a:extLst>
              <a:ext uri="{FF2B5EF4-FFF2-40B4-BE49-F238E27FC236}">
                <a16:creationId xmlns:a16="http://schemas.microsoft.com/office/drawing/2014/main" id="{EA3B4FE4-1461-D75B-7460-A939FE9C68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3E4121-B58E-CAAA-4A26-67AF818C44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D0D83B-C23C-4E21-9177-695A85EEA233}" type="slidenum">
              <a:rPr lang="en-US" smtClean="0"/>
              <a:t>‹#›</a:t>
            </a:fld>
            <a:endParaRPr lang="en-US"/>
          </a:p>
        </p:txBody>
      </p:sp>
    </p:spTree>
    <p:extLst>
      <p:ext uri="{BB962C8B-B14F-4D97-AF65-F5344CB8AC3E}">
        <p14:creationId xmlns:p14="http://schemas.microsoft.com/office/powerpoint/2010/main" val="4117702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B16EF-BBA1-EADF-E553-70D0A114D786}"/>
              </a:ext>
            </a:extLst>
          </p:cNvPr>
          <p:cNvSpPr>
            <a:spLocks noGrp="1"/>
          </p:cNvSpPr>
          <p:nvPr>
            <p:ph type="ctrTitle"/>
          </p:nvPr>
        </p:nvSpPr>
        <p:spPr/>
        <p:txBody>
          <a:bodyPr>
            <a:normAutofit/>
          </a:bodyPr>
          <a:lstStyle/>
          <a:p>
            <a:r>
              <a:rPr lang="en-US" sz="7200" dirty="0">
                <a:latin typeface="Algerian" panose="04020705040A02060702" pitchFamily="82" charset="0"/>
              </a:rPr>
              <a:t>Philemon</a:t>
            </a:r>
          </a:p>
        </p:txBody>
      </p:sp>
      <p:sp>
        <p:nvSpPr>
          <p:cNvPr id="3" name="Subtitle 2">
            <a:extLst>
              <a:ext uri="{FF2B5EF4-FFF2-40B4-BE49-F238E27FC236}">
                <a16:creationId xmlns:a16="http://schemas.microsoft.com/office/drawing/2014/main" id="{3853AA3C-9BCD-345B-5E7B-A86713FFE927}"/>
              </a:ext>
            </a:extLst>
          </p:cNvPr>
          <p:cNvSpPr>
            <a:spLocks noGrp="1"/>
          </p:cNvSpPr>
          <p:nvPr>
            <p:ph type="subTitle" idx="1"/>
          </p:nvPr>
        </p:nvSpPr>
        <p:spPr/>
        <p:txBody>
          <a:bodyPr>
            <a:normAutofit fontScale="92500" lnSpcReduction="10000"/>
          </a:bodyPr>
          <a:lstStyle/>
          <a:p>
            <a:r>
              <a:rPr lang="en-US" sz="5400" dirty="0">
                <a:latin typeface="Algerian" panose="04020705040A02060702" pitchFamily="82" charset="0"/>
              </a:rPr>
              <a:t>Bible Study</a:t>
            </a:r>
          </a:p>
          <a:p>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Onesimus is mentioned twice in the Bible,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Philomon</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Colossians 4:9.</a:t>
            </a:r>
            <a:endParaRPr lang="en-US" sz="3000" dirty="0">
              <a:latin typeface="Algerian" panose="04020705040A02060702" pitchFamily="82" charset="0"/>
            </a:endParaRPr>
          </a:p>
        </p:txBody>
      </p:sp>
    </p:spTree>
    <p:extLst>
      <p:ext uri="{BB962C8B-B14F-4D97-AF65-F5344CB8AC3E}">
        <p14:creationId xmlns:p14="http://schemas.microsoft.com/office/powerpoint/2010/main" val="1688026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13971-D8AB-6E68-0484-24057280AC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F9D04-E610-3813-5EB9-AE358C46026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Philemon</a:t>
            </a:r>
            <a:endParaRPr lang="en-US" dirty="0"/>
          </a:p>
        </p:txBody>
      </p:sp>
      <p:sp>
        <p:nvSpPr>
          <p:cNvPr id="3" name="Content Placeholder 2">
            <a:extLst>
              <a:ext uri="{FF2B5EF4-FFF2-40B4-BE49-F238E27FC236}">
                <a16:creationId xmlns:a16="http://schemas.microsoft.com/office/drawing/2014/main" id="{CB0CA3DB-8C60-9EEE-9066-049351EA1AA3}"/>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thou count me therefore a partner, receive him as myself.</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he hath wronged thee, or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oweth</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thee</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ought, put that on mine account;</a:t>
            </a:r>
          </a:p>
          <a:p>
            <a:pPr marL="0" marR="0">
              <a:lnSpc>
                <a:spcPct val="107000"/>
              </a:lnSpc>
              <a:spcBef>
                <a:spcPts val="0"/>
              </a:spcBef>
              <a:spcAft>
                <a:spcPts val="600"/>
              </a:spcAft>
            </a:pP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Just as Jesus paid the price for all humanity, Paul was willing to offer that same sacrifice and take responsibility for whatever Onesimus owed so that he would be fully restored and forgiven by Philemon. Perhaps we may find ourselves in situations where we can pay the debt for another, or where it is our turn to forgive freely just as Jesus did.</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298147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E8AD9-0C86-6F4D-7508-1D055C317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2A17F4-CF07-3DED-A04A-12E60CDBE76C}"/>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Philemon</a:t>
            </a:r>
            <a:endParaRPr lang="en-US" dirty="0"/>
          </a:p>
        </p:txBody>
      </p:sp>
      <p:sp>
        <p:nvSpPr>
          <p:cNvPr id="3" name="Content Placeholder 2">
            <a:extLst>
              <a:ext uri="{FF2B5EF4-FFF2-40B4-BE49-F238E27FC236}">
                <a16:creationId xmlns:a16="http://schemas.microsoft.com/office/drawing/2014/main" id="{CEA65141-51C1-EADF-2798-CAA0A213F9EE}"/>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Paul have written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it</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with mine own hand, I will repay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it</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albeit I do not say to thee how thou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owest</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unto me even thine own self besides.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Yea, brother, let me have joy of thee in the Lord: refresh my bowels in the Lord.</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Having confidence in thy obedience I wrote unto thee, knowing that thou wilt also do more than I say.</a:t>
            </a:r>
          </a:p>
          <a:p>
            <a:pPr marL="0" marR="0">
              <a:lnSpc>
                <a:spcPct val="107000"/>
              </a:lnSpc>
              <a:spcBef>
                <a:spcPts val="0"/>
              </a:spcBef>
              <a:spcAft>
                <a:spcPts val="6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Paul’s confidence in Philemon was astounding. As a fellow Christian, Paul trusted that Philemon would not simply answer his request, but do even more than what Paul had asked of him. Paul gave Philemon the benefit of the doubt, and that is a vital lesson we can apply to our lives, as well. As Christians we must live our lives worthy of being trusted, and do our best to live out integrity, honestly, and love.</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61491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B2DE9-C381-808C-F8F0-76C453A5C5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270A46-1B5C-0FC7-B24A-D9DA4A85A688}"/>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Philemon</a:t>
            </a:r>
            <a:endParaRPr lang="en-US" dirty="0"/>
          </a:p>
        </p:txBody>
      </p:sp>
      <p:sp>
        <p:nvSpPr>
          <p:cNvPr id="3" name="Content Placeholder 2">
            <a:extLst>
              <a:ext uri="{FF2B5EF4-FFF2-40B4-BE49-F238E27FC236}">
                <a16:creationId xmlns:a16="http://schemas.microsoft.com/office/drawing/2014/main" id="{8E73E830-0802-CF68-02C0-7A840B7EBF29}"/>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withal prepare me also a lodging: for I trust that through your prayers I shall be given unto you.</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23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There salute thee Epaphras, my fellow prisoner in Christ Jesus;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24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Marcus, Aristarchus, Demas, Lucas, my fellow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labourers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a:lnSpc>
                <a:spcPct val="107000"/>
              </a:lnSpc>
              <a:spcBef>
                <a:spcPts val="0"/>
              </a:spcBef>
              <a:spcAft>
                <a:spcPts val="6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Paul wrote about many brothers and sisters in Christ who he did ministry with. Paul shared the Gospel with many unbelievers and shared his testimony with anyone who would listen, but he also was part of a community of believers. This is a valuable lesson that all Christians should take heed to follow. Though we need to be out in the world sharing the message of </a:t>
            </a:r>
            <a:r>
              <a:rPr lang="en-US" sz="1800" b="1" dirty="0">
                <a:solidFill>
                  <a:srgbClr val="000000"/>
                </a:solidFill>
                <a:effectLst/>
                <a:latin typeface="Times New Roman" panose="02020603050405020304" pitchFamily="18" charset="0"/>
                <a:ea typeface="Times New Roman" panose="02020603050405020304" pitchFamily="18" charset="0"/>
              </a:rPr>
              <a:t>hope</a:t>
            </a:r>
            <a:r>
              <a:rPr lang="en-US" sz="1800" dirty="0">
                <a:solidFill>
                  <a:srgbClr val="000000"/>
                </a:solidFill>
                <a:effectLst/>
                <a:latin typeface="Times New Roman" panose="02020603050405020304" pitchFamily="18" charset="0"/>
                <a:ea typeface="Times New Roman" panose="02020603050405020304" pitchFamily="18" charset="0"/>
              </a:rPr>
              <a:t> found in Jesus, it is essential that we maintain a deep connection to other Christians and live in community with other believers.</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96264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52548-657A-ADF7-3D1F-8BC582862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B706E6-2ABA-5655-13E0-5EDE7735287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Philemon</a:t>
            </a:r>
            <a:endParaRPr lang="en-US" dirty="0"/>
          </a:p>
        </p:txBody>
      </p:sp>
      <p:sp>
        <p:nvSpPr>
          <p:cNvPr id="3" name="Content Placeholder 2">
            <a:extLst>
              <a:ext uri="{FF2B5EF4-FFF2-40B4-BE49-F238E27FC236}">
                <a16:creationId xmlns:a16="http://schemas.microsoft.com/office/drawing/2014/main" id="{D882BBA8-7CEC-CCE8-9731-FCE74BB43D41}"/>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grace of our Lord Jesus Christ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with your spirit. Amen.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Written from Rome to Philemon, by Onesimus a servant.</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a:lnSpc>
                <a:spcPct val="107000"/>
              </a:lnSpc>
              <a:spcBef>
                <a:spcPts val="0"/>
              </a:spcBef>
              <a:spcAft>
                <a:spcPts val="6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Paul ended most of his letters with a blessing and in the book of Philemon, we see Paul doing this. It begs the question, should we bless others like Paul did? Paul modeled righteous living for us, and we would be wise to follow his example and take the time to bless our fellow brothers and sisters in Christ.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May we find renewed insight and encouragement for righteous living through the words and lessons found in the book of Philemon. It has relevant wisdom and guidance for believers today. We can read through these 25 verses to find a wealth of God’s truth on how to love, forgive, and treat others.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Though this letter was written to Philemon, it makes sense that Paul wrote to the entire house church that Philemon led. The issues Paul wrote about are common to the human experience and certainly spoke not only to its original recipients, but to many, many generations thereafter, and continues to do so.</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2174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FE915-8F91-8129-4433-B10B410A80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4CBB5-BA82-9D33-81AB-0AA8751037F1}"/>
              </a:ext>
            </a:extLst>
          </p:cNvPr>
          <p:cNvSpPr>
            <a:spLocks noGrp="1"/>
          </p:cNvSpPr>
          <p:nvPr>
            <p:ph type="title"/>
          </p:nvPr>
        </p:nvSpPr>
        <p:spPr/>
        <p:txBody>
          <a:bodyPr/>
          <a:lstStyle/>
          <a:p>
            <a:r>
              <a:rPr lang="en-US" dirty="0"/>
              <a:t>The Rest of the Story</a:t>
            </a:r>
          </a:p>
        </p:txBody>
      </p:sp>
      <p:sp>
        <p:nvSpPr>
          <p:cNvPr id="3" name="Content Placeholder 2">
            <a:extLst>
              <a:ext uri="{FF2B5EF4-FFF2-40B4-BE49-F238E27FC236}">
                <a16:creationId xmlns:a16="http://schemas.microsoft.com/office/drawing/2014/main" id="{359FE8F6-F807-A706-D608-1A368F7557EC}"/>
              </a:ext>
            </a:extLst>
          </p:cNvPr>
          <p:cNvSpPr>
            <a:spLocks noGrp="1"/>
          </p:cNvSpPr>
          <p:nvPr>
            <p:ph idx="1"/>
          </p:nvPr>
        </p:nvSpPr>
        <p:spPr/>
        <p:txBody>
          <a:bodyPr>
            <a:normAutofit/>
          </a:bodyPr>
          <a:lstStyle/>
          <a:p>
            <a:pPr marL="0" marR="0" algn="just">
              <a:lnSpc>
                <a:spcPct val="107000"/>
              </a:lnSpc>
              <a:spcBef>
                <a:spcPts val="600"/>
              </a:spcBef>
              <a:spcAft>
                <a:spcPts val="0"/>
              </a:spcAft>
            </a:pPr>
            <a:r>
              <a:rPr lang="en-US"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name Philemon: He Who Shows Kindness</a:t>
            </a:r>
            <a:endParaRPr lang="en-US" sz="2000" b="1" kern="10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algn="just">
              <a:lnSpc>
                <a:spcPct val="107000"/>
              </a:lnSpc>
              <a:spcBef>
                <a:spcPts val="600"/>
              </a:spcBef>
              <a:spcAft>
                <a:spcPts val="0"/>
              </a:spcAft>
            </a:pPr>
            <a:r>
              <a:rPr lang="en-US"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name Onesimus: Profitable</a:t>
            </a:r>
            <a:endParaRPr lang="en-US" sz="2000" b="1" kern="10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Paul’s Epistles were shared with other churches. As each church received one it was copied and then sent on to another.</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first recorded collection was sometime around 68 AD in Ephesus by the then Bishop,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Onesimas</a:t>
            </a:r>
            <a:r>
              <a:rPr lang="en-US" sz="2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3464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B8F89-646A-C2AA-BF5C-3F11FBF171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BA75B0-AD44-380A-68AD-625B7BB0D7C2}"/>
              </a:ext>
            </a:extLst>
          </p:cNvPr>
          <p:cNvSpPr>
            <a:spLocks noGrp="1"/>
          </p:cNvSpPr>
          <p:nvPr>
            <p:ph type="title"/>
          </p:nvPr>
        </p:nvSpPr>
        <p:spPr/>
        <p:txBody>
          <a:bodyPr/>
          <a:lstStyle/>
          <a:p>
            <a:r>
              <a:rPr lang="en-US" dirty="0"/>
              <a:t>The Rest of the Story</a:t>
            </a:r>
          </a:p>
        </p:txBody>
      </p:sp>
      <p:sp>
        <p:nvSpPr>
          <p:cNvPr id="3" name="Content Placeholder 2">
            <a:extLst>
              <a:ext uri="{FF2B5EF4-FFF2-40B4-BE49-F238E27FC236}">
                <a16:creationId xmlns:a16="http://schemas.microsoft.com/office/drawing/2014/main" id="{2A53744B-E6E6-E745-5AF1-858C6FFB5D09}"/>
              </a:ext>
            </a:extLst>
          </p:cNvPr>
          <p:cNvSpPr>
            <a:spLocks noGrp="1"/>
          </p:cNvSpPr>
          <p:nvPr>
            <p:ph idx="1"/>
          </p:nvPr>
        </p:nvSpPr>
        <p:spPr/>
        <p:txBody>
          <a:bodyPr>
            <a:normAutofit/>
          </a:bodyPr>
          <a:lstStyle/>
          <a:p>
            <a:pPr marL="0" marR="0">
              <a:lnSpc>
                <a:spcPct val="107000"/>
              </a:lnSpc>
              <a:spcBef>
                <a:spcPts val="300"/>
              </a:spcBef>
              <a:spcAft>
                <a:spcPts val="300"/>
              </a:spcAft>
            </a:pPr>
            <a:r>
              <a:rPr lang="en-US"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tradition</a:t>
            </a:r>
            <a:endParaRPr lang="en-US" sz="2000" b="1" kern="10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a:spcBef>
                <a:spcPts val="600"/>
              </a:spcBef>
              <a:spcAft>
                <a:spcPts val="0"/>
              </a:spcAft>
            </a:pPr>
            <a:r>
              <a:rPr lang="en-US" sz="2000" dirty="0">
                <a:solidFill>
                  <a:srgbClr val="202122"/>
                </a:solidFill>
                <a:effectLst/>
                <a:latin typeface="Times New Roman" panose="02020603050405020304" pitchFamily="18" charset="0"/>
                <a:ea typeface="Times New Roman" panose="02020603050405020304" pitchFamily="18" charset="0"/>
              </a:rPr>
              <a:t>It may be the case that this Onesimus was the same one consecrated a </a:t>
            </a:r>
            <a:r>
              <a:rPr lang="en-US" sz="2000" dirty="0">
                <a:solidFill>
                  <a:srgbClr val="000000"/>
                </a:solidFill>
                <a:effectLst/>
                <a:latin typeface="Times New Roman" panose="02020603050405020304" pitchFamily="18" charset="0"/>
                <a:ea typeface="Times New Roman" panose="02020603050405020304" pitchFamily="18" charset="0"/>
              </a:rPr>
              <a:t>bishop</a:t>
            </a:r>
            <a:r>
              <a:rPr lang="en-US" sz="2000" dirty="0">
                <a:solidFill>
                  <a:srgbClr val="202122"/>
                </a:solidFill>
                <a:effectLst/>
                <a:latin typeface="Times New Roman" panose="02020603050405020304" pitchFamily="18" charset="0"/>
                <a:ea typeface="Times New Roman" panose="02020603050405020304" pitchFamily="18" charset="0"/>
              </a:rPr>
              <a:t> by the Apostles, and who accepted the </a:t>
            </a:r>
            <a:r>
              <a:rPr lang="en-US" sz="2000" dirty="0">
                <a:solidFill>
                  <a:srgbClr val="000000"/>
                </a:solidFill>
                <a:effectLst/>
                <a:latin typeface="Times New Roman" panose="02020603050405020304" pitchFamily="18" charset="0"/>
                <a:ea typeface="Times New Roman" panose="02020603050405020304" pitchFamily="18" charset="0"/>
              </a:rPr>
              <a:t>episcopal throne</a:t>
            </a:r>
            <a:r>
              <a:rPr lang="en-US" sz="2000" dirty="0">
                <a:solidFill>
                  <a:srgbClr val="202122"/>
                </a:solidFill>
                <a:effectLst/>
                <a:latin typeface="Times New Roman" panose="02020603050405020304" pitchFamily="18" charset="0"/>
                <a:ea typeface="Times New Roman" panose="02020603050405020304" pitchFamily="18" charset="0"/>
              </a:rPr>
              <a:t> in Ephesus following </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Timothy</a:t>
            </a:r>
            <a:r>
              <a:rPr lang="en-US" sz="2000" dirty="0">
                <a:solidFill>
                  <a:srgbClr val="202122"/>
                </a:solidFill>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202122"/>
                </a:solidFill>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While in Rome, Philemon was taken prisoner and martyred.</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202122"/>
                </a:solidFill>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202122"/>
                </a:solidFill>
                <a:effectLst/>
                <a:latin typeface="Times New Roman" panose="02020603050405020304" pitchFamily="18" charset="0"/>
                <a:ea typeface="Times New Roman" panose="02020603050405020304" pitchFamily="18" charset="0"/>
              </a:rPr>
              <a:t>Eventually, Onesimus was imprisoned in Rome. He was </a:t>
            </a:r>
            <a:r>
              <a:rPr lang="en-US" sz="2000" dirty="0">
                <a:solidFill>
                  <a:srgbClr val="000000"/>
                </a:solidFill>
                <a:effectLst/>
                <a:latin typeface="Times New Roman" panose="02020603050405020304" pitchFamily="18" charset="0"/>
                <a:ea typeface="Times New Roman" panose="02020603050405020304" pitchFamily="18" charset="0"/>
              </a:rPr>
              <a:t>martyred</a:t>
            </a:r>
            <a:r>
              <a:rPr lang="en-US" sz="2000" dirty="0">
                <a:solidFill>
                  <a:srgbClr val="202122"/>
                </a:solidFill>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202122"/>
                </a:solidFill>
                <a:effectLst/>
                <a:latin typeface="Times New Roman" panose="02020603050405020304" pitchFamily="18" charset="0"/>
                <a:ea typeface="Times New Roman" panose="02020603050405020304" pitchFamily="18" charset="0"/>
              </a:rPr>
              <a:t>by </a:t>
            </a:r>
            <a:r>
              <a:rPr lang="en-US" sz="2000" dirty="0">
                <a:solidFill>
                  <a:srgbClr val="000000"/>
                </a:solidFill>
                <a:effectLst/>
                <a:latin typeface="Times New Roman" panose="02020603050405020304" pitchFamily="18" charset="0"/>
                <a:ea typeface="Times New Roman" panose="02020603050405020304" pitchFamily="18" charset="0"/>
              </a:rPr>
              <a:t>stoning</a:t>
            </a:r>
            <a:r>
              <a:rPr lang="en-US" sz="2000" dirty="0">
                <a:solidFill>
                  <a:srgbClr val="202122"/>
                </a:solidFill>
                <a:effectLst/>
                <a:latin typeface="Times New Roman" panose="02020603050405020304" pitchFamily="18" charset="0"/>
                <a:ea typeface="Times New Roman" panose="02020603050405020304" pitchFamily="18" charset="0"/>
              </a:rPr>
              <a:t> (some sources claim he was beheaded).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95332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F7D7E-89D0-BC14-333E-8E53400F40DE}"/>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Section A-History</a:t>
            </a:r>
            <a:endParaRPr lang="en-US" dirty="0"/>
          </a:p>
        </p:txBody>
      </p:sp>
      <p:sp>
        <p:nvSpPr>
          <p:cNvPr id="3" name="Content Placeholder 2">
            <a:extLst>
              <a:ext uri="{FF2B5EF4-FFF2-40B4-BE49-F238E27FC236}">
                <a16:creationId xmlns:a16="http://schemas.microsoft.com/office/drawing/2014/main" id="{B86BA5E7-B3BF-671A-F049-4B6B6E565832}"/>
              </a:ext>
            </a:extLst>
          </p:cNvPr>
          <p:cNvSpPr>
            <a:spLocks noGrp="1"/>
          </p:cNvSpPr>
          <p:nvPr>
            <p:ph idx="1"/>
          </p:nvPr>
        </p:nvSpPr>
        <p:spPr/>
        <p:txBody>
          <a:bodyPr/>
          <a:lstStyle/>
          <a:p>
            <a:pPr marL="0" marR="0">
              <a:spcBef>
                <a:spcPts val="0"/>
              </a:spcBef>
              <a:spcAft>
                <a:spcPts val="600"/>
              </a:spcAft>
            </a:pPr>
            <a:r>
              <a:rPr lang="en-US" sz="2000" dirty="0">
                <a:solidFill>
                  <a:srgbClr val="000000"/>
                </a:solidFill>
                <a:effectLst/>
                <a:latin typeface="Times New Roman" panose="02020603050405020304" pitchFamily="18" charset="0"/>
                <a:ea typeface="Times New Roman" panose="02020603050405020304" pitchFamily="18" charset="0"/>
              </a:rPr>
              <a:t>Philemon is one of the shortest books found in the Bible. Though it is made up of only 25 verses, it contains many principles that remain applicable for believers today. In this brief letter, the apostle Paul was making an urgent appeal to Philemon to welcome back Onesimus, who was likely a runaway slave, with love, forgiveness, and as a newly converted brother in Christ.</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2000" dirty="0">
                <a:solidFill>
                  <a:srgbClr val="000000"/>
                </a:solidFill>
                <a:effectLst/>
                <a:latin typeface="Times New Roman" panose="02020603050405020304" pitchFamily="18" charset="0"/>
                <a:ea typeface="Times New Roman" panose="02020603050405020304" pitchFamily="18" charset="0"/>
              </a:rPr>
              <a:t>The canonization of the book of Philemon attests to the early church’s recognition of its God-breathed wisdom, truth, guidance, and relevance. Paul wrote a personal request to Philemon, however, this letter touches on a variety of areas such as slavery, Christian love, and forgiveness. Although it is such a brief book, it truly has no less impact and influence than any other Scripture. Below are ten lessons from Philemon we can apply to our lives.</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2000" dirty="0">
                <a:solidFill>
                  <a:srgbClr val="000000"/>
                </a:solidFill>
                <a:effectLst/>
                <a:latin typeface="Times New Roman" panose="02020603050405020304" pitchFamily="18" charset="0"/>
                <a:ea typeface="Times New Roman" panose="02020603050405020304" pitchFamily="18" charset="0"/>
              </a:rPr>
              <a:t>The Apostle Paul wrote the book of Philemon, which we learn from the very first verse of the letter because it asserts Pauline authorship. Timothy is also named, which indicates that he was likely a co-sender of the letter, or perhaps even a co-author.</a:t>
            </a:r>
            <a:endParaRPr lang="en-US" sz="20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596129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A011A-2938-6AE4-CA74-0E3A3678B7BD}"/>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TIME AND PLACE OF WRITING</a:t>
            </a:r>
            <a:endParaRPr lang="en-US" dirty="0"/>
          </a:p>
        </p:txBody>
      </p:sp>
      <p:sp>
        <p:nvSpPr>
          <p:cNvPr id="3" name="Content Placeholder 2">
            <a:extLst>
              <a:ext uri="{FF2B5EF4-FFF2-40B4-BE49-F238E27FC236}">
                <a16:creationId xmlns:a16="http://schemas.microsoft.com/office/drawing/2014/main" id="{E10441BD-1E1A-FA8D-F189-C223AE850BF6}"/>
              </a:ext>
            </a:extLst>
          </p:cNvPr>
          <p:cNvSpPr>
            <a:spLocks noGrp="1"/>
          </p:cNvSpPr>
          <p:nvPr>
            <p:ph idx="1"/>
          </p:nvPr>
        </p:nvSpPr>
        <p:spPr/>
        <p:txBody>
          <a:bodyPr/>
          <a:lstStyle/>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the epistle to Philemon was written about the time Colossians and the other "prison epistles" (Ephesians and Philippians) were written, then it was written during Paul's imprisonment at Rome, sometime during the period of 61-63 A.D.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Philemon was an inhabitant of </a:t>
            </a:r>
            <a:r>
              <a:rPr lang="en-US"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Colosse</a:t>
            </a: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 person of some note and wealth, and a convert under the ministry of St. Paul. Onesimus was the slave of Philemon: having run away from his master, he went to Rome, where he was converted to the Christian faith, by the word as set forth by Paul, who kept him till his conduct proved the truth and sincerity of his conversion. He wished to repair the injury he had done to his master, but fearing the punishment his offence deserved might be inflicted, he entreated the apostle to write to Philemon. And St. Paul seems nowhere to reason more beautifully, or to entreat more forcibly, than in this epistle. The apostle's joy and praise for Philemon's steady faith in the Lord Jesus, and love to all the saints. He recommends Onesimus as one who would make rich amends for the misconduct of which he had been guilty; and on behalf of whom the apostle promises to make up any loss Philemon had sustained.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1969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ED063-5013-BC1C-6A39-50E3767C015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Philemon</a:t>
            </a:r>
          </a:p>
        </p:txBody>
      </p:sp>
      <p:sp>
        <p:nvSpPr>
          <p:cNvPr id="3" name="Content Placeholder 2">
            <a:extLst>
              <a:ext uri="{FF2B5EF4-FFF2-40B4-BE49-F238E27FC236}">
                <a16:creationId xmlns:a16="http://schemas.microsoft.com/office/drawing/2014/main" id="{32A779E2-D21A-01B5-724A-E5E50DC3C2A7}"/>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a prisoner of Jesus Christ, and Timothy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our</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brother, unto Philemon our dearly beloved, and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fellowlabourer</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to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our</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beloved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Apphia</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Archippus our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fellowsoldier</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to the church in thy house:</a:t>
            </a:r>
          </a:p>
          <a:p>
            <a:pPr marL="0" marR="0">
              <a:lnSpc>
                <a:spcPct val="107000"/>
              </a:lnSpc>
              <a:spcBef>
                <a:spcPts val="0"/>
              </a:spcBef>
              <a:spcAft>
                <a:spcPts val="600"/>
              </a:spcAft>
            </a:pP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The early church met in the homes of believers, which was the case for Philemon’s church, as well. This serves as a reminder to us that our homes can be used to further the kingdom of God. We can open our homes for small groups, </a:t>
            </a:r>
            <a:r>
              <a:rPr lang="en-US" sz="1800" b="1" dirty="0">
                <a:solidFill>
                  <a:srgbClr val="000000"/>
                </a:solidFill>
                <a:effectLst/>
                <a:latin typeface="Times New Roman" panose="02020603050405020304" pitchFamily="18" charset="0"/>
                <a:ea typeface="Times New Roman" panose="02020603050405020304" pitchFamily="18" charset="0"/>
              </a:rPr>
              <a:t>Bible</a:t>
            </a:r>
            <a:r>
              <a:rPr lang="en-US" sz="1800" dirty="0">
                <a:solidFill>
                  <a:srgbClr val="000000"/>
                </a:solidFill>
                <a:effectLst/>
                <a:latin typeface="Times New Roman" panose="02020603050405020304" pitchFamily="18" charset="0"/>
                <a:ea typeface="Times New Roman" panose="02020603050405020304" pitchFamily="18" charset="0"/>
              </a:rPr>
              <a:t> studies, to break bread and share a meal with others, and for prayer gatherings. The church has always utilized the homes of Christians and this is a lesson that we can continue putting into practice.</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228827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13A8E-6277-8973-ADC0-316FC8481EF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Philemon</a:t>
            </a:r>
            <a:endParaRPr lang="en-US" dirty="0"/>
          </a:p>
        </p:txBody>
      </p:sp>
      <p:sp>
        <p:nvSpPr>
          <p:cNvPr id="3" name="Content Placeholder 2">
            <a:extLst>
              <a:ext uri="{FF2B5EF4-FFF2-40B4-BE49-F238E27FC236}">
                <a16:creationId xmlns:a16="http://schemas.microsoft.com/office/drawing/2014/main" id="{6BCA0126-F3C7-830B-8C1D-AF7456246C25}"/>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Grace to you, and peace, from God our Father and the Lord Jesus Christ.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thank my God, making mention of thee always in my prayers,</a:t>
            </a:r>
          </a:p>
          <a:p>
            <a:pPr marL="0" marR="0">
              <a:lnSpc>
                <a:spcPct val="107000"/>
              </a:lnSpc>
              <a:spcBef>
                <a:spcPts val="0"/>
              </a:spcBef>
              <a:spcAft>
                <a:spcPts val="600"/>
              </a:spcAft>
            </a:pP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Often, Paul included in his letters that he was praying for the Christians he wrote to and ministered to. We should continue this example set by Jesus himself and the apostles. We should boldly pray for each other as brothers and sisters in Christ, petitioning to God on behalf of one another.</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969966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E2714-114D-8F76-D3C4-F1B789CD6F65}"/>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Philemon</a:t>
            </a:r>
            <a:endParaRPr lang="en-US" dirty="0"/>
          </a:p>
        </p:txBody>
      </p:sp>
      <p:sp>
        <p:nvSpPr>
          <p:cNvPr id="3" name="Content Placeholder 2">
            <a:extLst>
              <a:ext uri="{FF2B5EF4-FFF2-40B4-BE49-F238E27FC236}">
                <a16:creationId xmlns:a16="http://schemas.microsoft.com/office/drawing/2014/main" id="{FBB919EB-1C01-32D5-895D-DA0AEB31DCEE}"/>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Hearing of thy love and faith, which thou hast toward the Lord Jesus, and toward all saints;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That the communication of thy faith may become effectual by the acknowledging of every good thing which is in you in Christ Jesus.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we have great joy and consolation in thy love, because the bowels of the saints are refreshed by thee, brother.</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Perhaps you can think of someone who gave their life to Christ and what an encouragement that was to you in your own faith. Or maybe you have admired or appreciated the presence of a fellow Christian in your life that you look up to. The faith we have truly blesses and inspires other believers to walk closely with the Lord. And our faith can also bless nonbelievers by being a witness to them, and urging them to consider faith and turning to Jesus.</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10730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95B0E-D2D9-7204-FBBF-50E2BE6F2A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DD701-2E03-88AF-8349-64A2A13691E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Philemon</a:t>
            </a:r>
            <a:endParaRPr lang="en-US" dirty="0"/>
          </a:p>
        </p:txBody>
      </p:sp>
      <p:sp>
        <p:nvSpPr>
          <p:cNvPr id="3" name="Content Placeholder 2">
            <a:extLst>
              <a:ext uri="{FF2B5EF4-FFF2-40B4-BE49-F238E27FC236}">
                <a16:creationId xmlns:a16="http://schemas.microsoft.com/office/drawing/2014/main" id="{90F80AEF-12C8-B692-9A96-8809301FAF02}"/>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Wherefore, though I might be much bold in Christ to enjoin thee that which is convenient,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Yet for love's sake I rather beseech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thee</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being such an one as Paul the aged, and now also a prisoner of Jesus Christ.</a:t>
            </a:r>
          </a:p>
          <a:p>
            <a:pPr marL="0" marR="0">
              <a:lnSpc>
                <a:spcPct val="107000"/>
              </a:lnSpc>
              <a:spcBef>
                <a:spcPts val="0"/>
              </a:spcBef>
              <a:spcAft>
                <a:spcPts val="600"/>
              </a:spcAft>
            </a:pP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Relationships are hard, but Paul’s example in the letter to Philemon prompts us to consider appealing to others in love rather than desperation, anger, or haste. Imagine if we appealed to one another and made requests with a clean conscious and pure heart out of love. Likely, we would see life-giving changes rather than hurt feelings and strained relationships.</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79468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02FDB-2856-E96D-7B8C-1610D20F31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CBB81A-E815-DDE2-6FE8-C92B64C6EE9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Philemon</a:t>
            </a:r>
            <a:endParaRPr lang="en-US" dirty="0"/>
          </a:p>
        </p:txBody>
      </p:sp>
      <p:sp>
        <p:nvSpPr>
          <p:cNvPr id="3" name="Content Placeholder 2">
            <a:extLst>
              <a:ext uri="{FF2B5EF4-FFF2-40B4-BE49-F238E27FC236}">
                <a16:creationId xmlns:a16="http://schemas.microsoft.com/office/drawing/2014/main" id="{86398C9D-B273-AF79-6197-E22EF058FB0A}"/>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beseech thee for my son Onesimus, whom I have begotten in my bonds: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Which in time past was to thee unprofitable, but now profitable to thee and to me: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Whom I have sent again: thou therefore receive him, that is, mine own bowels:</a:t>
            </a:r>
          </a:p>
          <a:p>
            <a:pPr marL="0" marR="0">
              <a:lnSpc>
                <a:spcPct val="107000"/>
              </a:lnSpc>
              <a:spcBef>
                <a:spcPts val="0"/>
              </a:spcBef>
              <a:spcAft>
                <a:spcPts val="600"/>
              </a:spcAft>
            </a:pP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The way Paul spoke of Onesimus, who was Philemon’s slave, indicated how deeply Paul loved others. During the time Onesimus had spent with Paul, he became a Christian. Paul included in his letter to Philemon that Onesimus was now a brother in Christ and this was further reason for Philemon to welcome him back with loving arms. We, too, can follow this consistent message throughout the </a:t>
            </a:r>
            <a:r>
              <a:rPr lang="en-US" sz="1800" b="1" dirty="0">
                <a:solidFill>
                  <a:srgbClr val="000000"/>
                </a:solidFill>
                <a:effectLst/>
                <a:latin typeface="Times New Roman" panose="02020603050405020304" pitchFamily="18" charset="0"/>
                <a:ea typeface="Times New Roman" panose="02020603050405020304" pitchFamily="18" charset="0"/>
              </a:rPr>
              <a:t>Bible</a:t>
            </a:r>
            <a:r>
              <a:rPr lang="en-US" sz="1800" dirty="0">
                <a:solidFill>
                  <a:srgbClr val="000000"/>
                </a:solidFill>
                <a:effectLst/>
                <a:latin typeface="Times New Roman" panose="02020603050405020304" pitchFamily="18" charset="0"/>
                <a:ea typeface="Times New Roman" panose="02020603050405020304" pitchFamily="18" charset="0"/>
              </a:rPr>
              <a:t>. The message to love our brothers and sisters in Christ, and to love all people, just as Jesus did.</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06402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F6A86-8C17-C5E7-B7DB-B5E1116E9E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33CA49-DACD-4C4E-4000-37D0C6DCBE4D}"/>
              </a:ext>
            </a:extLst>
          </p:cNvPr>
          <p:cNvSpPr>
            <a:spLocks noGrp="1"/>
          </p:cNvSpPr>
          <p:nvPr>
            <p:ph type="title"/>
          </p:nvPr>
        </p:nvSpPr>
        <p:spPr>
          <a:xfrm>
            <a:off x="838200" y="365126"/>
            <a:ext cx="10515600" cy="539848"/>
          </a:xfrm>
        </p:spPr>
        <p:txBody>
          <a:bodyPr>
            <a:normAutofit fontScale="90000"/>
          </a:bodyPr>
          <a:lstStyle/>
          <a:p>
            <a:r>
              <a:rPr lang="en-US" dirty="0">
                <a:latin typeface="Times New Roman" panose="02020603050405020304" pitchFamily="18" charset="0"/>
                <a:cs typeface="Times New Roman" panose="02020603050405020304" pitchFamily="18" charset="0"/>
              </a:rPr>
              <a:t>Philemon</a:t>
            </a:r>
            <a:endParaRPr lang="en-US" dirty="0"/>
          </a:p>
        </p:txBody>
      </p:sp>
      <p:sp>
        <p:nvSpPr>
          <p:cNvPr id="3" name="Content Placeholder 2">
            <a:extLst>
              <a:ext uri="{FF2B5EF4-FFF2-40B4-BE49-F238E27FC236}">
                <a16:creationId xmlns:a16="http://schemas.microsoft.com/office/drawing/2014/main" id="{7D2F94B6-2533-A98D-331C-DF9098935B0D}"/>
              </a:ext>
            </a:extLst>
          </p:cNvPr>
          <p:cNvSpPr>
            <a:spLocks noGrp="1"/>
          </p:cNvSpPr>
          <p:nvPr>
            <p:ph idx="1"/>
          </p:nvPr>
        </p:nvSpPr>
        <p:spPr>
          <a:xfrm>
            <a:off x="480767" y="763572"/>
            <a:ext cx="11161336" cy="5413392"/>
          </a:xfrm>
        </p:spPr>
        <p:txBody>
          <a:bodyPr>
            <a:normAutofit fontScale="70000" lnSpcReduction="20000"/>
          </a:bodyPr>
          <a:lstStyle/>
          <a:p>
            <a:pPr marL="0" marR="0">
              <a:lnSpc>
                <a:spcPct val="107000"/>
              </a:lnSpc>
              <a:spcBef>
                <a:spcPts val="0"/>
              </a:spcBef>
              <a:spcAft>
                <a:spcPts val="600"/>
              </a:spcAft>
            </a:pPr>
            <a:r>
              <a:rPr lang="en-US" sz="2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 </a:t>
            </a:r>
            <a:r>
              <a:rPr lang="en-US" sz="2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Whom I would have retained with me, that in thy stead he might have ministered unto me in the bonds of the gospel:</a:t>
            </a:r>
            <a:endParaRPr lang="en-US" sz="2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 </a:t>
            </a:r>
            <a:r>
              <a:rPr lang="en-US" sz="2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without thy mind would I do nothing; that thy benefit should not be as it were of necessity, but willingly.</a:t>
            </a:r>
            <a:endParaRPr lang="en-US" sz="2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 </a:t>
            </a:r>
            <a:r>
              <a:rPr lang="en-US" sz="2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perhaps he therefore departed for a season, that thou shouldest receive him forever;</a:t>
            </a:r>
            <a:endParaRPr lang="en-US" sz="2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2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 now as a servant, but above a servant, a brother beloved, specially to me, but how much more unto thee, both in the flesh, and in the Lord?</a:t>
            </a:r>
          </a:p>
          <a:p>
            <a:pPr marL="0" marR="0">
              <a:lnSpc>
                <a:spcPct val="107000"/>
              </a:lnSpc>
              <a:spcBef>
                <a:spcPts val="0"/>
              </a:spcBef>
              <a:spcAft>
                <a:spcPts val="600"/>
              </a:spcAft>
            </a:pP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2600" dirty="0">
                <a:solidFill>
                  <a:srgbClr val="000000"/>
                </a:solidFill>
                <a:effectLst/>
                <a:latin typeface="Times New Roman" panose="02020603050405020304" pitchFamily="18" charset="0"/>
                <a:ea typeface="Times New Roman" panose="02020603050405020304" pitchFamily="18" charset="0"/>
              </a:rPr>
              <a:t>“Perhaps the reason he was separated from you for a little while was that you might have him back forever—no longer as a slave, but better than a slave, as a dear brother. He is very dear to me but even dearer to you, both as a fellow man and as a brother in the Lord”.</a:t>
            </a:r>
            <a:endParaRPr lang="en-US" sz="2600" dirty="0">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en-US" sz="2600" dirty="0">
                <a:solidFill>
                  <a:srgbClr val="000000"/>
                </a:solidFill>
                <a:effectLst/>
                <a:latin typeface="Times New Roman" panose="02020603050405020304" pitchFamily="18" charset="0"/>
                <a:ea typeface="Times New Roman" panose="02020603050405020304" pitchFamily="18" charset="0"/>
              </a:rPr>
              <a:t>We cannot gloss over or ignore what Paul wrote about Onesimus’ status as a slave. He wrote that Onesimus was a man and a brother, and this was how he should be viewed and valued. Elsewhere in the Bible (see: </a:t>
            </a:r>
            <a:r>
              <a:rPr lang="en-US" sz="2600" b="1" dirty="0">
                <a:solidFill>
                  <a:srgbClr val="000000"/>
                </a:solidFill>
                <a:effectLst/>
                <a:latin typeface="Times New Roman" panose="02020603050405020304" pitchFamily="18" charset="0"/>
                <a:ea typeface="Times New Roman" panose="02020603050405020304" pitchFamily="18" charset="0"/>
              </a:rPr>
              <a:t>1 Corinthians 7:20-24</a:t>
            </a:r>
            <a:r>
              <a:rPr lang="en-US" sz="2600" dirty="0">
                <a:solidFill>
                  <a:srgbClr val="000000"/>
                </a:solidFill>
                <a:effectLst/>
                <a:latin typeface="Times New Roman" panose="02020603050405020304" pitchFamily="18" charset="0"/>
                <a:ea typeface="Times New Roman" panose="02020603050405020304" pitchFamily="18" charset="0"/>
              </a:rPr>
              <a:t>), Paul directly wrote that slaves should gain their freedom. Real and lasting freedom ultimately comes through knowing Christ, and it is in becoming free in Christ that we are no longer slaves to the world. This lesson in the book of Philemon reminds us that all are equal in the eyes of God and believers should strongly promote equality and freedom in Christ.</a:t>
            </a:r>
            <a:endParaRPr lang="en-US" sz="2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993006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2175</Words>
  <Application>Microsoft Office PowerPoint</Application>
  <PresentationFormat>Widescreen</PresentationFormat>
  <Paragraphs>97</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Algerian</vt:lpstr>
      <vt:lpstr>Arial</vt:lpstr>
      <vt:lpstr>Calibri</vt:lpstr>
      <vt:lpstr>Calibri Light</vt:lpstr>
      <vt:lpstr>Times New Roman</vt:lpstr>
      <vt:lpstr>Office Theme</vt:lpstr>
      <vt:lpstr>Philemon</vt:lpstr>
      <vt:lpstr>Section A-History</vt:lpstr>
      <vt:lpstr>TIME AND PLACE OF WRITING</vt:lpstr>
      <vt:lpstr>Philemon</vt:lpstr>
      <vt:lpstr>Philemon</vt:lpstr>
      <vt:lpstr>Philemon</vt:lpstr>
      <vt:lpstr>Philemon</vt:lpstr>
      <vt:lpstr>Philemon</vt:lpstr>
      <vt:lpstr>Philemon</vt:lpstr>
      <vt:lpstr>Philemon</vt:lpstr>
      <vt:lpstr>Philemon</vt:lpstr>
      <vt:lpstr>Philemon</vt:lpstr>
      <vt:lpstr>Philemon</vt:lpstr>
      <vt:lpstr>The Rest of the Story</vt:lpstr>
      <vt:lpstr>The Rest of the 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Philemon</dc:title>
  <dc:creator>Jerry Jazbec</dc:creator>
  <cp:lastModifiedBy>Jerry Jazbec</cp:lastModifiedBy>
  <cp:revision>2</cp:revision>
  <dcterms:created xsi:type="dcterms:W3CDTF">2024-03-02T04:11:45Z</dcterms:created>
  <dcterms:modified xsi:type="dcterms:W3CDTF">2024-03-03T07:39:58Z</dcterms:modified>
</cp:coreProperties>
</file>