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63" r:id="rId4"/>
    <p:sldId id="272" r:id="rId5"/>
    <p:sldId id="287" r:id="rId6"/>
    <p:sldId id="273" r:id="rId7"/>
    <p:sldId id="269" r:id="rId8"/>
    <p:sldId id="264" r:id="rId9"/>
    <p:sldId id="278" r:id="rId10"/>
    <p:sldId id="275" r:id="rId11"/>
    <p:sldId id="274" r:id="rId12"/>
    <p:sldId id="270" r:id="rId13"/>
    <p:sldId id="277" r:id="rId14"/>
    <p:sldId id="265" r:id="rId15"/>
    <p:sldId id="276" r:id="rId16"/>
    <p:sldId id="271" r:id="rId17"/>
    <p:sldId id="262" r:id="rId18"/>
    <p:sldId id="280" r:id="rId19"/>
    <p:sldId id="259" r:id="rId20"/>
    <p:sldId id="266" r:id="rId21"/>
    <p:sldId id="279" r:id="rId22"/>
    <p:sldId id="268" r:id="rId23"/>
    <p:sldId id="288" r:id="rId24"/>
    <p:sldId id="281" r:id="rId25"/>
    <p:sldId id="267" r:id="rId26"/>
    <p:sldId id="282" r:id="rId27"/>
    <p:sldId id="283" r:id="rId28"/>
    <p:sldId id="284" r:id="rId29"/>
    <p:sldId id="286" r:id="rId30"/>
    <p:sldId id="261" r:id="rId31"/>
    <p:sldId id="289" r:id="rId32"/>
    <p:sldId id="291" r:id="rId33"/>
    <p:sldId id="290" r:id="rId34"/>
    <p:sldId id="260" r:id="rId35"/>
    <p:sldId id="292" r:id="rId3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5" d="100"/>
          <a:sy n="85" d="100"/>
        </p:scale>
        <p:origin x="590"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B971A9-6972-F9A5-F20F-20262BA539E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F22CFFD-6967-8C53-8E6E-85073E7B3E3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16AB63B-B5A5-7ADE-22A0-A5725FFEDBAA}"/>
              </a:ext>
            </a:extLst>
          </p:cNvPr>
          <p:cNvSpPr>
            <a:spLocks noGrp="1"/>
          </p:cNvSpPr>
          <p:nvPr>
            <p:ph type="dt" sz="half" idx="10"/>
          </p:nvPr>
        </p:nvSpPr>
        <p:spPr/>
        <p:txBody>
          <a:bodyPr/>
          <a:lstStyle/>
          <a:p>
            <a:fld id="{17CFE64B-A318-43FE-A221-82D3E2009B86}" type="datetimeFigureOut">
              <a:rPr lang="en-US" smtClean="0"/>
              <a:t>1/22/2024</a:t>
            </a:fld>
            <a:endParaRPr lang="en-US"/>
          </a:p>
        </p:txBody>
      </p:sp>
      <p:sp>
        <p:nvSpPr>
          <p:cNvPr id="5" name="Footer Placeholder 4">
            <a:extLst>
              <a:ext uri="{FF2B5EF4-FFF2-40B4-BE49-F238E27FC236}">
                <a16:creationId xmlns:a16="http://schemas.microsoft.com/office/drawing/2014/main" id="{219D67FD-7600-EFA8-B1B4-5D2DA833297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0CED688-42D8-E696-428E-5371F57BDCC9}"/>
              </a:ext>
            </a:extLst>
          </p:cNvPr>
          <p:cNvSpPr>
            <a:spLocks noGrp="1"/>
          </p:cNvSpPr>
          <p:nvPr>
            <p:ph type="sldNum" sz="quarter" idx="12"/>
          </p:nvPr>
        </p:nvSpPr>
        <p:spPr/>
        <p:txBody>
          <a:bodyPr/>
          <a:lstStyle/>
          <a:p>
            <a:fld id="{CBBB6BCB-662E-4612-9EFF-79C169DC118E}" type="slidenum">
              <a:rPr lang="en-US" smtClean="0"/>
              <a:t>‹#›</a:t>
            </a:fld>
            <a:endParaRPr lang="en-US"/>
          </a:p>
        </p:txBody>
      </p:sp>
    </p:spTree>
    <p:extLst>
      <p:ext uri="{BB962C8B-B14F-4D97-AF65-F5344CB8AC3E}">
        <p14:creationId xmlns:p14="http://schemas.microsoft.com/office/powerpoint/2010/main" val="42635826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B1F3B4-6819-1D73-B662-90CB0EE0000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393689E-179C-62D0-A65D-BB04E724FFF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5A6FD4D-7CC9-E82C-720E-9179EFCB1157}"/>
              </a:ext>
            </a:extLst>
          </p:cNvPr>
          <p:cNvSpPr>
            <a:spLocks noGrp="1"/>
          </p:cNvSpPr>
          <p:nvPr>
            <p:ph type="dt" sz="half" idx="10"/>
          </p:nvPr>
        </p:nvSpPr>
        <p:spPr/>
        <p:txBody>
          <a:bodyPr/>
          <a:lstStyle/>
          <a:p>
            <a:fld id="{17CFE64B-A318-43FE-A221-82D3E2009B86}" type="datetimeFigureOut">
              <a:rPr lang="en-US" smtClean="0"/>
              <a:t>1/22/2024</a:t>
            </a:fld>
            <a:endParaRPr lang="en-US"/>
          </a:p>
        </p:txBody>
      </p:sp>
      <p:sp>
        <p:nvSpPr>
          <p:cNvPr id="5" name="Footer Placeholder 4">
            <a:extLst>
              <a:ext uri="{FF2B5EF4-FFF2-40B4-BE49-F238E27FC236}">
                <a16:creationId xmlns:a16="http://schemas.microsoft.com/office/drawing/2014/main" id="{7F7990A4-6B1C-0BC4-1F6B-7B72D360D5F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9504F53-6776-ED57-0715-AA34E94A335B}"/>
              </a:ext>
            </a:extLst>
          </p:cNvPr>
          <p:cNvSpPr>
            <a:spLocks noGrp="1"/>
          </p:cNvSpPr>
          <p:nvPr>
            <p:ph type="sldNum" sz="quarter" idx="12"/>
          </p:nvPr>
        </p:nvSpPr>
        <p:spPr/>
        <p:txBody>
          <a:bodyPr/>
          <a:lstStyle/>
          <a:p>
            <a:fld id="{CBBB6BCB-662E-4612-9EFF-79C169DC118E}" type="slidenum">
              <a:rPr lang="en-US" smtClean="0"/>
              <a:t>‹#›</a:t>
            </a:fld>
            <a:endParaRPr lang="en-US"/>
          </a:p>
        </p:txBody>
      </p:sp>
    </p:spTree>
    <p:extLst>
      <p:ext uri="{BB962C8B-B14F-4D97-AF65-F5344CB8AC3E}">
        <p14:creationId xmlns:p14="http://schemas.microsoft.com/office/powerpoint/2010/main" val="26242038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6D9A157-6939-75A1-E1D1-205358332BC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F6AF16D-1F15-AF5B-49B5-D5BC364E7B2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A415C30-4F48-9119-6FE2-134EEBF1FF4A}"/>
              </a:ext>
            </a:extLst>
          </p:cNvPr>
          <p:cNvSpPr>
            <a:spLocks noGrp="1"/>
          </p:cNvSpPr>
          <p:nvPr>
            <p:ph type="dt" sz="half" idx="10"/>
          </p:nvPr>
        </p:nvSpPr>
        <p:spPr/>
        <p:txBody>
          <a:bodyPr/>
          <a:lstStyle/>
          <a:p>
            <a:fld id="{17CFE64B-A318-43FE-A221-82D3E2009B86}" type="datetimeFigureOut">
              <a:rPr lang="en-US" smtClean="0"/>
              <a:t>1/22/2024</a:t>
            </a:fld>
            <a:endParaRPr lang="en-US"/>
          </a:p>
        </p:txBody>
      </p:sp>
      <p:sp>
        <p:nvSpPr>
          <p:cNvPr id="5" name="Footer Placeholder 4">
            <a:extLst>
              <a:ext uri="{FF2B5EF4-FFF2-40B4-BE49-F238E27FC236}">
                <a16:creationId xmlns:a16="http://schemas.microsoft.com/office/drawing/2014/main" id="{613ACA9D-3E6C-D689-8EF4-CCA13756BBC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70F0530-87E5-2DB9-8EAF-D0C67E7E20A9}"/>
              </a:ext>
            </a:extLst>
          </p:cNvPr>
          <p:cNvSpPr>
            <a:spLocks noGrp="1"/>
          </p:cNvSpPr>
          <p:nvPr>
            <p:ph type="sldNum" sz="quarter" idx="12"/>
          </p:nvPr>
        </p:nvSpPr>
        <p:spPr/>
        <p:txBody>
          <a:bodyPr/>
          <a:lstStyle/>
          <a:p>
            <a:fld id="{CBBB6BCB-662E-4612-9EFF-79C169DC118E}" type="slidenum">
              <a:rPr lang="en-US" smtClean="0"/>
              <a:t>‹#›</a:t>
            </a:fld>
            <a:endParaRPr lang="en-US"/>
          </a:p>
        </p:txBody>
      </p:sp>
    </p:spTree>
    <p:extLst>
      <p:ext uri="{BB962C8B-B14F-4D97-AF65-F5344CB8AC3E}">
        <p14:creationId xmlns:p14="http://schemas.microsoft.com/office/powerpoint/2010/main" val="41121680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02EFEF-2D8A-B52F-B92A-9DE93365CA4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2C4E48A-158D-7760-B7D8-2538040D764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623D7F5-BBB7-DC41-0F46-A4AA3BD67EF6}"/>
              </a:ext>
            </a:extLst>
          </p:cNvPr>
          <p:cNvSpPr>
            <a:spLocks noGrp="1"/>
          </p:cNvSpPr>
          <p:nvPr>
            <p:ph type="dt" sz="half" idx="10"/>
          </p:nvPr>
        </p:nvSpPr>
        <p:spPr/>
        <p:txBody>
          <a:bodyPr/>
          <a:lstStyle/>
          <a:p>
            <a:fld id="{17CFE64B-A318-43FE-A221-82D3E2009B86}" type="datetimeFigureOut">
              <a:rPr lang="en-US" smtClean="0"/>
              <a:t>1/22/2024</a:t>
            </a:fld>
            <a:endParaRPr lang="en-US"/>
          </a:p>
        </p:txBody>
      </p:sp>
      <p:sp>
        <p:nvSpPr>
          <p:cNvPr id="5" name="Footer Placeholder 4">
            <a:extLst>
              <a:ext uri="{FF2B5EF4-FFF2-40B4-BE49-F238E27FC236}">
                <a16:creationId xmlns:a16="http://schemas.microsoft.com/office/drawing/2014/main" id="{9F22EB24-8119-7838-8395-052C9F1D402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9902B6C-91D3-1803-EBA4-53D0C70A96F9}"/>
              </a:ext>
            </a:extLst>
          </p:cNvPr>
          <p:cNvSpPr>
            <a:spLocks noGrp="1"/>
          </p:cNvSpPr>
          <p:nvPr>
            <p:ph type="sldNum" sz="quarter" idx="12"/>
          </p:nvPr>
        </p:nvSpPr>
        <p:spPr/>
        <p:txBody>
          <a:bodyPr/>
          <a:lstStyle/>
          <a:p>
            <a:fld id="{CBBB6BCB-662E-4612-9EFF-79C169DC118E}" type="slidenum">
              <a:rPr lang="en-US" smtClean="0"/>
              <a:t>‹#›</a:t>
            </a:fld>
            <a:endParaRPr lang="en-US"/>
          </a:p>
        </p:txBody>
      </p:sp>
    </p:spTree>
    <p:extLst>
      <p:ext uri="{BB962C8B-B14F-4D97-AF65-F5344CB8AC3E}">
        <p14:creationId xmlns:p14="http://schemas.microsoft.com/office/powerpoint/2010/main" val="26055883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FA2B5F-4903-78C3-E7B5-D65D8CBCDDA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E3EDBA2-8AF2-447B-1429-5E76B9085D4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9BA5728-5134-1FA7-AFD4-865D1FF80F5D}"/>
              </a:ext>
            </a:extLst>
          </p:cNvPr>
          <p:cNvSpPr>
            <a:spLocks noGrp="1"/>
          </p:cNvSpPr>
          <p:nvPr>
            <p:ph type="dt" sz="half" idx="10"/>
          </p:nvPr>
        </p:nvSpPr>
        <p:spPr/>
        <p:txBody>
          <a:bodyPr/>
          <a:lstStyle/>
          <a:p>
            <a:fld id="{17CFE64B-A318-43FE-A221-82D3E2009B86}" type="datetimeFigureOut">
              <a:rPr lang="en-US" smtClean="0"/>
              <a:t>1/22/2024</a:t>
            </a:fld>
            <a:endParaRPr lang="en-US"/>
          </a:p>
        </p:txBody>
      </p:sp>
      <p:sp>
        <p:nvSpPr>
          <p:cNvPr id="5" name="Footer Placeholder 4">
            <a:extLst>
              <a:ext uri="{FF2B5EF4-FFF2-40B4-BE49-F238E27FC236}">
                <a16:creationId xmlns:a16="http://schemas.microsoft.com/office/drawing/2014/main" id="{A71519AC-3773-E8F8-0827-41A067AD9EA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1B8CCDC-5886-1FE6-4476-D0CBC77C8050}"/>
              </a:ext>
            </a:extLst>
          </p:cNvPr>
          <p:cNvSpPr>
            <a:spLocks noGrp="1"/>
          </p:cNvSpPr>
          <p:nvPr>
            <p:ph type="sldNum" sz="quarter" idx="12"/>
          </p:nvPr>
        </p:nvSpPr>
        <p:spPr/>
        <p:txBody>
          <a:bodyPr/>
          <a:lstStyle/>
          <a:p>
            <a:fld id="{CBBB6BCB-662E-4612-9EFF-79C169DC118E}" type="slidenum">
              <a:rPr lang="en-US" smtClean="0"/>
              <a:t>‹#›</a:t>
            </a:fld>
            <a:endParaRPr lang="en-US"/>
          </a:p>
        </p:txBody>
      </p:sp>
    </p:spTree>
    <p:extLst>
      <p:ext uri="{BB962C8B-B14F-4D97-AF65-F5344CB8AC3E}">
        <p14:creationId xmlns:p14="http://schemas.microsoft.com/office/powerpoint/2010/main" val="35275678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BA4795-8473-74EC-3EDD-9EF232E962D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BBC2C57-95F2-27ED-0AE1-96088F0161D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FDEF973-732E-AA95-D3E0-F134AE7307A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0B30045-9EF6-182A-C520-4E8F6D2815F2}"/>
              </a:ext>
            </a:extLst>
          </p:cNvPr>
          <p:cNvSpPr>
            <a:spLocks noGrp="1"/>
          </p:cNvSpPr>
          <p:nvPr>
            <p:ph type="dt" sz="half" idx="10"/>
          </p:nvPr>
        </p:nvSpPr>
        <p:spPr/>
        <p:txBody>
          <a:bodyPr/>
          <a:lstStyle/>
          <a:p>
            <a:fld id="{17CFE64B-A318-43FE-A221-82D3E2009B86}" type="datetimeFigureOut">
              <a:rPr lang="en-US" smtClean="0"/>
              <a:t>1/22/2024</a:t>
            </a:fld>
            <a:endParaRPr lang="en-US"/>
          </a:p>
        </p:txBody>
      </p:sp>
      <p:sp>
        <p:nvSpPr>
          <p:cNvPr id="6" name="Footer Placeholder 5">
            <a:extLst>
              <a:ext uri="{FF2B5EF4-FFF2-40B4-BE49-F238E27FC236}">
                <a16:creationId xmlns:a16="http://schemas.microsoft.com/office/drawing/2014/main" id="{9A3E57C2-DB17-9F31-31C8-45EE2231AD5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4FF4A40-F88D-4055-BC36-9962DBCFA02D}"/>
              </a:ext>
            </a:extLst>
          </p:cNvPr>
          <p:cNvSpPr>
            <a:spLocks noGrp="1"/>
          </p:cNvSpPr>
          <p:nvPr>
            <p:ph type="sldNum" sz="quarter" idx="12"/>
          </p:nvPr>
        </p:nvSpPr>
        <p:spPr/>
        <p:txBody>
          <a:bodyPr/>
          <a:lstStyle/>
          <a:p>
            <a:fld id="{CBBB6BCB-662E-4612-9EFF-79C169DC118E}" type="slidenum">
              <a:rPr lang="en-US" smtClean="0"/>
              <a:t>‹#›</a:t>
            </a:fld>
            <a:endParaRPr lang="en-US"/>
          </a:p>
        </p:txBody>
      </p:sp>
    </p:spTree>
    <p:extLst>
      <p:ext uri="{BB962C8B-B14F-4D97-AF65-F5344CB8AC3E}">
        <p14:creationId xmlns:p14="http://schemas.microsoft.com/office/powerpoint/2010/main" val="2902676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D4E14F-2DDB-4E67-FD6D-023743FB3E9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5AAC5DA-FF20-2319-D747-5388D9FD8AD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DDD31E0-A34E-850F-B424-60BAD035221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3100AEC-1C72-8307-BD32-00304DB5E46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D2BC067-131E-FE39-1011-34A0DC730C7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D37F37D-CD52-DCE9-1F49-F34A05E31FD8}"/>
              </a:ext>
            </a:extLst>
          </p:cNvPr>
          <p:cNvSpPr>
            <a:spLocks noGrp="1"/>
          </p:cNvSpPr>
          <p:nvPr>
            <p:ph type="dt" sz="half" idx="10"/>
          </p:nvPr>
        </p:nvSpPr>
        <p:spPr/>
        <p:txBody>
          <a:bodyPr/>
          <a:lstStyle/>
          <a:p>
            <a:fld id="{17CFE64B-A318-43FE-A221-82D3E2009B86}" type="datetimeFigureOut">
              <a:rPr lang="en-US" smtClean="0"/>
              <a:t>1/22/2024</a:t>
            </a:fld>
            <a:endParaRPr lang="en-US"/>
          </a:p>
        </p:txBody>
      </p:sp>
      <p:sp>
        <p:nvSpPr>
          <p:cNvPr id="8" name="Footer Placeholder 7">
            <a:extLst>
              <a:ext uri="{FF2B5EF4-FFF2-40B4-BE49-F238E27FC236}">
                <a16:creationId xmlns:a16="http://schemas.microsoft.com/office/drawing/2014/main" id="{EC0DE8A6-1882-8CFA-B11A-2FDE3E11363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B2CE799-7568-8434-57D7-3DF749E59F86}"/>
              </a:ext>
            </a:extLst>
          </p:cNvPr>
          <p:cNvSpPr>
            <a:spLocks noGrp="1"/>
          </p:cNvSpPr>
          <p:nvPr>
            <p:ph type="sldNum" sz="quarter" idx="12"/>
          </p:nvPr>
        </p:nvSpPr>
        <p:spPr/>
        <p:txBody>
          <a:bodyPr/>
          <a:lstStyle/>
          <a:p>
            <a:fld id="{CBBB6BCB-662E-4612-9EFF-79C169DC118E}" type="slidenum">
              <a:rPr lang="en-US" smtClean="0"/>
              <a:t>‹#›</a:t>
            </a:fld>
            <a:endParaRPr lang="en-US"/>
          </a:p>
        </p:txBody>
      </p:sp>
    </p:spTree>
    <p:extLst>
      <p:ext uri="{BB962C8B-B14F-4D97-AF65-F5344CB8AC3E}">
        <p14:creationId xmlns:p14="http://schemas.microsoft.com/office/powerpoint/2010/main" val="15263925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551835-04A7-0B5A-5D45-B3840C4A987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427E38E-5522-A572-4008-16AE92611081}"/>
              </a:ext>
            </a:extLst>
          </p:cNvPr>
          <p:cNvSpPr>
            <a:spLocks noGrp="1"/>
          </p:cNvSpPr>
          <p:nvPr>
            <p:ph type="dt" sz="half" idx="10"/>
          </p:nvPr>
        </p:nvSpPr>
        <p:spPr/>
        <p:txBody>
          <a:bodyPr/>
          <a:lstStyle/>
          <a:p>
            <a:fld id="{17CFE64B-A318-43FE-A221-82D3E2009B86}" type="datetimeFigureOut">
              <a:rPr lang="en-US" smtClean="0"/>
              <a:t>1/22/2024</a:t>
            </a:fld>
            <a:endParaRPr lang="en-US"/>
          </a:p>
        </p:txBody>
      </p:sp>
      <p:sp>
        <p:nvSpPr>
          <p:cNvPr id="4" name="Footer Placeholder 3">
            <a:extLst>
              <a:ext uri="{FF2B5EF4-FFF2-40B4-BE49-F238E27FC236}">
                <a16:creationId xmlns:a16="http://schemas.microsoft.com/office/drawing/2014/main" id="{91B241D4-E904-3488-46E7-FCB37F4FF47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AC6B978-B21B-9DEC-9BE3-4B727853D21D}"/>
              </a:ext>
            </a:extLst>
          </p:cNvPr>
          <p:cNvSpPr>
            <a:spLocks noGrp="1"/>
          </p:cNvSpPr>
          <p:nvPr>
            <p:ph type="sldNum" sz="quarter" idx="12"/>
          </p:nvPr>
        </p:nvSpPr>
        <p:spPr/>
        <p:txBody>
          <a:bodyPr/>
          <a:lstStyle/>
          <a:p>
            <a:fld id="{CBBB6BCB-662E-4612-9EFF-79C169DC118E}" type="slidenum">
              <a:rPr lang="en-US" smtClean="0"/>
              <a:t>‹#›</a:t>
            </a:fld>
            <a:endParaRPr lang="en-US"/>
          </a:p>
        </p:txBody>
      </p:sp>
    </p:spTree>
    <p:extLst>
      <p:ext uri="{BB962C8B-B14F-4D97-AF65-F5344CB8AC3E}">
        <p14:creationId xmlns:p14="http://schemas.microsoft.com/office/powerpoint/2010/main" val="22532645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1E35D57-7E6F-5535-C0FB-06F98CD3D661}"/>
              </a:ext>
            </a:extLst>
          </p:cNvPr>
          <p:cNvSpPr>
            <a:spLocks noGrp="1"/>
          </p:cNvSpPr>
          <p:nvPr>
            <p:ph type="dt" sz="half" idx="10"/>
          </p:nvPr>
        </p:nvSpPr>
        <p:spPr/>
        <p:txBody>
          <a:bodyPr/>
          <a:lstStyle/>
          <a:p>
            <a:fld id="{17CFE64B-A318-43FE-A221-82D3E2009B86}" type="datetimeFigureOut">
              <a:rPr lang="en-US" smtClean="0"/>
              <a:t>1/22/2024</a:t>
            </a:fld>
            <a:endParaRPr lang="en-US"/>
          </a:p>
        </p:txBody>
      </p:sp>
      <p:sp>
        <p:nvSpPr>
          <p:cNvPr id="3" name="Footer Placeholder 2">
            <a:extLst>
              <a:ext uri="{FF2B5EF4-FFF2-40B4-BE49-F238E27FC236}">
                <a16:creationId xmlns:a16="http://schemas.microsoft.com/office/drawing/2014/main" id="{1D0587D1-42CA-D448-BC41-9E93A9DBD20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518CC4F-BCA1-4BC6-FF64-FED32C85B6F3}"/>
              </a:ext>
            </a:extLst>
          </p:cNvPr>
          <p:cNvSpPr>
            <a:spLocks noGrp="1"/>
          </p:cNvSpPr>
          <p:nvPr>
            <p:ph type="sldNum" sz="quarter" idx="12"/>
          </p:nvPr>
        </p:nvSpPr>
        <p:spPr/>
        <p:txBody>
          <a:bodyPr/>
          <a:lstStyle/>
          <a:p>
            <a:fld id="{CBBB6BCB-662E-4612-9EFF-79C169DC118E}" type="slidenum">
              <a:rPr lang="en-US" smtClean="0"/>
              <a:t>‹#›</a:t>
            </a:fld>
            <a:endParaRPr lang="en-US"/>
          </a:p>
        </p:txBody>
      </p:sp>
    </p:spTree>
    <p:extLst>
      <p:ext uri="{BB962C8B-B14F-4D97-AF65-F5344CB8AC3E}">
        <p14:creationId xmlns:p14="http://schemas.microsoft.com/office/powerpoint/2010/main" val="33043751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88BAAD-B10F-1842-E856-4BE0B5FBB07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59C30B8-3A6A-5EC0-C247-0AF58F0996D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BD355CB-C083-258A-9F90-4F17D952055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D60B2C0-5C6D-5ECE-E63D-D283E7D68AEA}"/>
              </a:ext>
            </a:extLst>
          </p:cNvPr>
          <p:cNvSpPr>
            <a:spLocks noGrp="1"/>
          </p:cNvSpPr>
          <p:nvPr>
            <p:ph type="dt" sz="half" idx="10"/>
          </p:nvPr>
        </p:nvSpPr>
        <p:spPr/>
        <p:txBody>
          <a:bodyPr/>
          <a:lstStyle/>
          <a:p>
            <a:fld id="{17CFE64B-A318-43FE-A221-82D3E2009B86}" type="datetimeFigureOut">
              <a:rPr lang="en-US" smtClean="0"/>
              <a:t>1/22/2024</a:t>
            </a:fld>
            <a:endParaRPr lang="en-US"/>
          </a:p>
        </p:txBody>
      </p:sp>
      <p:sp>
        <p:nvSpPr>
          <p:cNvPr id="6" name="Footer Placeholder 5">
            <a:extLst>
              <a:ext uri="{FF2B5EF4-FFF2-40B4-BE49-F238E27FC236}">
                <a16:creationId xmlns:a16="http://schemas.microsoft.com/office/drawing/2014/main" id="{2E1C2555-F567-1D01-5FAD-9163C6ADC64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E3CC30B-C7CE-F0C8-4061-17A920AEC2C3}"/>
              </a:ext>
            </a:extLst>
          </p:cNvPr>
          <p:cNvSpPr>
            <a:spLocks noGrp="1"/>
          </p:cNvSpPr>
          <p:nvPr>
            <p:ph type="sldNum" sz="quarter" idx="12"/>
          </p:nvPr>
        </p:nvSpPr>
        <p:spPr/>
        <p:txBody>
          <a:bodyPr/>
          <a:lstStyle/>
          <a:p>
            <a:fld id="{CBBB6BCB-662E-4612-9EFF-79C169DC118E}" type="slidenum">
              <a:rPr lang="en-US" smtClean="0"/>
              <a:t>‹#›</a:t>
            </a:fld>
            <a:endParaRPr lang="en-US"/>
          </a:p>
        </p:txBody>
      </p:sp>
    </p:spTree>
    <p:extLst>
      <p:ext uri="{BB962C8B-B14F-4D97-AF65-F5344CB8AC3E}">
        <p14:creationId xmlns:p14="http://schemas.microsoft.com/office/powerpoint/2010/main" val="3504488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1BB826-FF95-51D5-DAA4-7344DD09C8B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2D9DE16-76D3-8135-62E2-87DF173C62A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CA71654-A6AC-09DF-9519-6BBABF1CDB8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D63C74B-6D37-44B4-8A44-F039369D0201}"/>
              </a:ext>
            </a:extLst>
          </p:cNvPr>
          <p:cNvSpPr>
            <a:spLocks noGrp="1"/>
          </p:cNvSpPr>
          <p:nvPr>
            <p:ph type="dt" sz="half" idx="10"/>
          </p:nvPr>
        </p:nvSpPr>
        <p:spPr/>
        <p:txBody>
          <a:bodyPr/>
          <a:lstStyle/>
          <a:p>
            <a:fld id="{17CFE64B-A318-43FE-A221-82D3E2009B86}" type="datetimeFigureOut">
              <a:rPr lang="en-US" smtClean="0"/>
              <a:t>1/22/2024</a:t>
            </a:fld>
            <a:endParaRPr lang="en-US"/>
          </a:p>
        </p:txBody>
      </p:sp>
      <p:sp>
        <p:nvSpPr>
          <p:cNvPr id="6" name="Footer Placeholder 5">
            <a:extLst>
              <a:ext uri="{FF2B5EF4-FFF2-40B4-BE49-F238E27FC236}">
                <a16:creationId xmlns:a16="http://schemas.microsoft.com/office/drawing/2014/main" id="{C2473BD8-9E97-C456-4034-B2AE51B8702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4155E0B-D814-4DAE-FA73-1E54EF7E8B7D}"/>
              </a:ext>
            </a:extLst>
          </p:cNvPr>
          <p:cNvSpPr>
            <a:spLocks noGrp="1"/>
          </p:cNvSpPr>
          <p:nvPr>
            <p:ph type="sldNum" sz="quarter" idx="12"/>
          </p:nvPr>
        </p:nvSpPr>
        <p:spPr/>
        <p:txBody>
          <a:bodyPr/>
          <a:lstStyle/>
          <a:p>
            <a:fld id="{CBBB6BCB-662E-4612-9EFF-79C169DC118E}" type="slidenum">
              <a:rPr lang="en-US" smtClean="0"/>
              <a:t>‹#›</a:t>
            </a:fld>
            <a:endParaRPr lang="en-US"/>
          </a:p>
        </p:txBody>
      </p:sp>
    </p:spTree>
    <p:extLst>
      <p:ext uri="{BB962C8B-B14F-4D97-AF65-F5344CB8AC3E}">
        <p14:creationId xmlns:p14="http://schemas.microsoft.com/office/powerpoint/2010/main" val="5185330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57147C0-AE40-27D4-6F58-173CAB5E74C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06A1870-CCC2-687E-8F88-8FC01FE242E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E691801-8930-7CD4-2F9B-D670F03891D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CFE64B-A318-43FE-A221-82D3E2009B86}" type="datetimeFigureOut">
              <a:rPr lang="en-US" smtClean="0"/>
              <a:t>1/22/2024</a:t>
            </a:fld>
            <a:endParaRPr lang="en-US"/>
          </a:p>
        </p:txBody>
      </p:sp>
      <p:sp>
        <p:nvSpPr>
          <p:cNvPr id="5" name="Footer Placeholder 4">
            <a:extLst>
              <a:ext uri="{FF2B5EF4-FFF2-40B4-BE49-F238E27FC236}">
                <a16:creationId xmlns:a16="http://schemas.microsoft.com/office/drawing/2014/main" id="{4E592874-6385-C11D-767E-F0830BB0F24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E268443-8D5F-60B1-0C88-1C80ADE8A95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BBB6BCB-662E-4612-9EFF-79C169DC118E}" type="slidenum">
              <a:rPr lang="en-US" smtClean="0"/>
              <a:t>‹#›</a:t>
            </a:fld>
            <a:endParaRPr lang="en-US"/>
          </a:p>
        </p:txBody>
      </p:sp>
    </p:spTree>
    <p:extLst>
      <p:ext uri="{BB962C8B-B14F-4D97-AF65-F5344CB8AC3E}">
        <p14:creationId xmlns:p14="http://schemas.microsoft.com/office/powerpoint/2010/main" val="6997256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DE1F0B7-5BBC-40C6-1AFE-009A0C1D2430}"/>
              </a:ext>
            </a:extLst>
          </p:cNvPr>
          <p:cNvSpPr>
            <a:spLocks noGrp="1"/>
          </p:cNvSpPr>
          <p:nvPr>
            <p:ph type="ctrTitle"/>
          </p:nvPr>
        </p:nvSpPr>
        <p:spPr/>
        <p:txBody>
          <a:bodyPr/>
          <a:lstStyle/>
          <a:p>
            <a:r>
              <a:rPr lang="en-US" dirty="0">
                <a:latin typeface="Algerian" panose="04020705040A02060702" pitchFamily="82" charset="0"/>
              </a:rPr>
              <a:t>1</a:t>
            </a:r>
            <a:r>
              <a:rPr lang="en-US" baseline="30000" dirty="0">
                <a:latin typeface="Algerian" panose="04020705040A02060702" pitchFamily="82" charset="0"/>
              </a:rPr>
              <a:t>st</a:t>
            </a:r>
            <a:r>
              <a:rPr lang="en-US" dirty="0">
                <a:latin typeface="Algerian" panose="04020705040A02060702" pitchFamily="82" charset="0"/>
              </a:rPr>
              <a:t> Timothy</a:t>
            </a:r>
          </a:p>
        </p:txBody>
      </p:sp>
      <p:sp>
        <p:nvSpPr>
          <p:cNvPr id="5" name="Subtitle 4">
            <a:extLst>
              <a:ext uri="{FF2B5EF4-FFF2-40B4-BE49-F238E27FC236}">
                <a16:creationId xmlns:a16="http://schemas.microsoft.com/office/drawing/2014/main" id="{365AC848-DCA4-8A6D-0505-0C9A375C5236}"/>
              </a:ext>
            </a:extLst>
          </p:cNvPr>
          <p:cNvSpPr>
            <a:spLocks noGrp="1"/>
          </p:cNvSpPr>
          <p:nvPr>
            <p:ph type="subTitle" idx="1"/>
          </p:nvPr>
        </p:nvSpPr>
        <p:spPr/>
        <p:txBody>
          <a:bodyPr>
            <a:normAutofit/>
          </a:bodyPr>
          <a:lstStyle/>
          <a:p>
            <a:r>
              <a:rPr lang="en-US" sz="4000" dirty="0"/>
              <a:t>Bible Study</a:t>
            </a:r>
          </a:p>
          <a:p>
            <a:r>
              <a:rPr lang="en-US" sz="4000"/>
              <a:t>Day 3</a:t>
            </a:r>
            <a:endParaRPr lang="en-US" sz="4000" dirty="0"/>
          </a:p>
        </p:txBody>
      </p:sp>
    </p:spTree>
    <p:extLst>
      <p:ext uri="{BB962C8B-B14F-4D97-AF65-F5344CB8AC3E}">
        <p14:creationId xmlns:p14="http://schemas.microsoft.com/office/powerpoint/2010/main" val="21505693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E221C7-1203-6336-D3B8-01648876AF8F}"/>
              </a:ext>
            </a:extLst>
          </p:cNvPr>
          <p:cNvSpPr>
            <a:spLocks noGrp="1"/>
          </p:cNvSpPr>
          <p:nvPr>
            <p:ph type="title"/>
          </p:nvPr>
        </p:nvSpPr>
        <p:spPr/>
        <p:txBody>
          <a:bodyPr>
            <a:normAutofit/>
          </a:bodyPr>
          <a:lstStyle/>
          <a:p>
            <a:r>
              <a:rPr lang="en-US" dirty="0"/>
              <a:t>II. </a:t>
            </a:r>
            <a:r>
              <a:rPr lang="en-US" dirty="0">
                <a:solidFill>
                  <a:srgbClr val="000000"/>
                </a:solidFill>
                <a:effectLst/>
                <a:latin typeface="Times New Roman" panose="02020603050405020304" pitchFamily="18" charset="0"/>
                <a:ea typeface="Times New Roman" panose="02020603050405020304" pitchFamily="18" charset="0"/>
              </a:rPr>
              <a:t>Jesus is our Mediator  2:4-6</a:t>
            </a:r>
            <a:r>
              <a:rPr lang="en-US" dirty="0"/>
              <a:t> </a:t>
            </a:r>
          </a:p>
        </p:txBody>
      </p:sp>
      <p:sp>
        <p:nvSpPr>
          <p:cNvPr id="3" name="Content Placeholder 2">
            <a:extLst>
              <a:ext uri="{FF2B5EF4-FFF2-40B4-BE49-F238E27FC236}">
                <a16:creationId xmlns:a16="http://schemas.microsoft.com/office/drawing/2014/main" id="{13815ED0-398B-0BA4-DA03-2E88500AD67A}"/>
              </a:ext>
            </a:extLst>
          </p:cNvPr>
          <p:cNvSpPr>
            <a:spLocks noGrp="1"/>
          </p:cNvSpPr>
          <p:nvPr>
            <p:ph idx="1"/>
          </p:nvPr>
        </p:nvSpPr>
        <p:spPr/>
        <p:txBody>
          <a:bodyPr/>
          <a:lstStyle/>
          <a:p>
            <a:pPr marL="0" marR="0">
              <a:spcBef>
                <a:spcPts val="0"/>
              </a:spcBef>
              <a:spcAft>
                <a:spcPts val="0"/>
              </a:spcAft>
            </a:pPr>
            <a:r>
              <a:rPr lang="en-US" sz="2000" b="1" dirty="0">
                <a:solidFill>
                  <a:srgbClr val="000000"/>
                </a:solidFill>
                <a:effectLst/>
                <a:latin typeface="Times New Roman" panose="02020603050405020304" pitchFamily="18" charset="0"/>
                <a:ea typeface="Times New Roman" panose="02020603050405020304" pitchFamily="18" charset="0"/>
              </a:rPr>
              <a:t>5 </a:t>
            </a:r>
            <a:r>
              <a:rPr lang="en-US" sz="2000" dirty="0">
                <a:solidFill>
                  <a:srgbClr val="000000"/>
                </a:solidFill>
                <a:effectLst/>
                <a:latin typeface="Times New Roman" panose="02020603050405020304" pitchFamily="18" charset="0"/>
                <a:ea typeface="Times New Roman" panose="02020603050405020304" pitchFamily="18" charset="0"/>
              </a:rPr>
              <a:t>For </a:t>
            </a:r>
            <a:r>
              <a:rPr lang="en-US" sz="2000" i="1" dirty="0">
                <a:solidFill>
                  <a:srgbClr val="000000"/>
                </a:solidFill>
                <a:effectLst/>
                <a:latin typeface="Times New Roman" panose="02020603050405020304" pitchFamily="18" charset="0"/>
                <a:ea typeface="Times New Roman" panose="02020603050405020304" pitchFamily="18" charset="0"/>
              </a:rPr>
              <a:t>there is</a:t>
            </a:r>
            <a:r>
              <a:rPr lang="en-US" sz="2000" dirty="0">
                <a:solidFill>
                  <a:srgbClr val="000000"/>
                </a:solidFill>
                <a:effectLst/>
                <a:latin typeface="Times New Roman" panose="02020603050405020304" pitchFamily="18" charset="0"/>
                <a:ea typeface="Times New Roman" panose="02020603050405020304" pitchFamily="18" charset="0"/>
              </a:rPr>
              <a:t> one God, and one mediator between God and men, the man Christ Jesus;</a:t>
            </a:r>
            <a:endParaRPr lang="en-US" sz="20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2000" dirty="0">
                <a:solidFill>
                  <a:srgbClr val="000000"/>
                </a:solidFill>
                <a:effectLst/>
                <a:latin typeface="Times New Roman" panose="02020603050405020304" pitchFamily="18" charset="0"/>
                <a:ea typeface="Times New Roman" panose="02020603050405020304" pitchFamily="18" charset="0"/>
              </a:rPr>
              <a:t> </a:t>
            </a:r>
            <a:endParaRPr lang="en-US" sz="2000" dirty="0">
              <a:effectLst/>
              <a:latin typeface="Times New Roman" panose="02020603050405020304" pitchFamily="18" charset="0"/>
              <a:ea typeface="Times New Roman" panose="02020603050405020304" pitchFamily="18" charset="0"/>
            </a:endParaRPr>
          </a:p>
          <a:p>
            <a:pPr marL="0" marR="0">
              <a:lnSpc>
                <a:spcPts val="1440"/>
              </a:lnSpc>
              <a:spcBef>
                <a:spcPts val="0"/>
              </a:spcBef>
              <a:spcAft>
                <a:spcPts val="0"/>
              </a:spcAft>
            </a:pPr>
            <a:r>
              <a:rPr lang="en-US" sz="2000" dirty="0">
                <a:solidFill>
                  <a:srgbClr val="000000"/>
                </a:solidFill>
                <a:effectLst/>
                <a:latin typeface="Times New Roman" panose="02020603050405020304" pitchFamily="18" charset="0"/>
                <a:ea typeface="Times New Roman" panose="02020603050405020304" pitchFamily="18" charset="0"/>
              </a:rPr>
              <a:t> </a:t>
            </a:r>
            <a:r>
              <a:rPr lang="en-US" sz="1800" dirty="0">
                <a:solidFill>
                  <a:srgbClr val="000000"/>
                </a:solidFill>
                <a:effectLst/>
                <a:latin typeface="Times New Roman" panose="02020603050405020304" pitchFamily="18" charset="0"/>
                <a:ea typeface="Times New Roman" panose="02020603050405020304" pitchFamily="18" charset="0"/>
              </a:rPr>
              <a:t>These verses discuss some of the core aspects of the gospel. God wanted all men to be saved, so He set a plan in motion. And this plan included sending His Son as an in-between.</a:t>
            </a:r>
            <a:endParaRPr lang="en-US" sz="1800" dirty="0">
              <a:effectLst/>
              <a:latin typeface="Times New Roman" panose="02020603050405020304" pitchFamily="18" charset="0"/>
              <a:ea typeface="Times New Roman" panose="02020603050405020304" pitchFamily="18" charset="0"/>
            </a:endParaRPr>
          </a:p>
          <a:p>
            <a:pPr marL="0" marR="0">
              <a:lnSpc>
                <a:spcPts val="1440"/>
              </a:lnSpc>
              <a:spcBef>
                <a:spcPts val="0"/>
              </a:spcBef>
              <a:spcAft>
                <a:spcPts val="0"/>
              </a:spcAft>
            </a:pPr>
            <a:r>
              <a:rPr lang="en-US" sz="1800" dirty="0">
                <a:effectLst/>
                <a:latin typeface="Times New Roman" panose="02020603050405020304" pitchFamily="18" charset="0"/>
                <a:ea typeface="Times New Roman" panose="02020603050405020304" pitchFamily="18" charset="0"/>
              </a:rPr>
              <a:t> </a:t>
            </a:r>
          </a:p>
          <a:p>
            <a:pPr marL="0" marR="0">
              <a:spcBef>
                <a:spcPts val="0"/>
              </a:spcBef>
              <a:spcAft>
                <a:spcPts val="0"/>
              </a:spcAft>
            </a:pPr>
            <a:r>
              <a:rPr lang="en-US" sz="1800" dirty="0">
                <a:solidFill>
                  <a:srgbClr val="000000"/>
                </a:solidFill>
                <a:effectLst/>
                <a:latin typeface="Times New Roman" panose="02020603050405020304" pitchFamily="18" charset="0"/>
                <a:ea typeface="Times New Roman" panose="02020603050405020304" pitchFamily="18" charset="0"/>
              </a:rPr>
              <a:t>He acted as mediator for our salvation, and He still intercedes for us (Romans 8:34.) And we too have been given a job to reconcile the world to Him. We are not mediators, but we can act in a similar capacity as peacemakers to bring a lost world to God.</a:t>
            </a:r>
            <a:endParaRPr lang="en-US" sz="1800" dirty="0">
              <a:effectLst/>
              <a:latin typeface="Times New Roman" panose="02020603050405020304" pitchFamily="18" charset="0"/>
              <a:ea typeface="Times New Roman" panose="02020603050405020304" pitchFamily="18" charset="0"/>
            </a:endParaRPr>
          </a:p>
          <a:p>
            <a:pPr marL="0" marR="0">
              <a:lnSpc>
                <a:spcPts val="1440"/>
              </a:lnSpc>
              <a:spcBef>
                <a:spcPts val="0"/>
              </a:spcBef>
              <a:spcAft>
                <a:spcPts val="0"/>
              </a:spcAft>
            </a:pPr>
            <a:r>
              <a:rPr lang="en-US" sz="1800" dirty="0">
                <a:effectLst/>
                <a:latin typeface="Times New Roman" panose="02020603050405020304" pitchFamily="18" charset="0"/>
                <a:ea typeface="Times New Roman" panose="02020603050405020304" pitchFamily="18" charset="0"/>
              </a:rPr>
              <a:t> </a:t>
            </a:r>
          </a:p>
          <a:p>
            <a:pPr marL="0" marR="0">
              <a:spcBef>
                <a:spcPts val="0"/>
              </a:spcBef>
              <a:spcAft>
                <a:spcPts val="0"/>
              </a:spcAft>
            </a:pPr>
            <a:endParaRPr lang="en-US" sz="2000" dirty="0">
              <a:effectLst/>
              <a:latin typeface="Times New Roman" panose="02020603050405020304" pitchFamily="18" charset="0"/>
              <a:ea typeface="Times New Roman" panose="02020603050405020304" pitchFamily="18" charset="0"/>
            </a:endParaRPr>
          </a:p>
          <a:p>
            <a:endParaRPr lang="en-US" dirty="0"/>
          </a:p>
        </p:txBody>
      </p:sp>
    </p:spTree>
    <p:extLst>
      <p:ext uri="{BB962C8B-B14F-4D97-AF65-F5344CB8AC3E}">
        <p14:creationId xmlns:p14="http://schemas.microsoft.com/office/powerpoint/2010/main" val="20311396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E221C7-1203-6336-D3B8-01648876AF8F}"/>
              </a:ext>
            </a:extLst>
          </p:cNvPr>
          <p:cNvSpPr>
            <a:spLocks noGrp="1"/>
          </p:cNvSpPr>
          <p:nvPr>
            <p:ph type="title"/>
          </p:nvPr>
        </p:nvSpPr>
        <p:spPr/>
        <p:txBody>
          <a:bodyPr>
            <a:normAutofit/>
          </a:bodyPr>
          <a:lstStyle/>
          <a:p>
            <a:r>
              <a:rPr lang="en-US" dirty="0"/>
              <a:t>II. </a:t>
            </a:r>
            <a:r>
              <a:rPr lang="en-US" dirty="0">
                <a:solidFill>
                  <a:srgbClr val="000000"/>
                </a:solidFill>
                <a:effectLst/>
                <a:latin typeface="Times New Roman" panose="02020603050405020304" pitchFamily="18" charset="0"/>
                <a:ea typeface="Times New Roman" panose="02020603050405020304" pitchFamily="18" charset="0"/>
              </a:rPr>
              <a:t>Jesus is our Mediator  2:4-6</a:t>
            </a:r>
            <a:r>
              <a:rPr lang="en-US" dirty="0"/>
              <a:t> </a:t>
            </a:r>
          </a:p>
        </p:txBody>
      </p:sp>
      <p:sp>
        <p:nvSpPr>
          <p:cNvPr id="3" name="Content Placeholder 2">
            <a:extLst>
              <a:ext uri="{FF2B5EF4-FFF2-40B4-BE49-F238E27FC236}">
                <a16:creationId xmlns:a16="http://schemas.microsoft.com/office/drawing/2014/main" id="{13815ED0-398B-0BA4-DA03-2E88500AD67A}"/>
              </a:ext>
            </a:extLst>
          </p:cNvPr>
          <p:cNvSpPr>
            <a:spLocks noGrp="1"/>
          </p:cNvSpPr>
          <p:nvPr>
            <p:ph idx="1"/>
          </p:nvPr>
        </p:nvSpPr>
        <p:spPr/>
        <p:txBody>
          <a:bodyPr/>
          <a:lstStyle/>
          <a:p>
            <a:pPr marL="0" marR="0">
              <a:spcBef>
                <a:spcPts val="0"/>
              </a:spcBef>
              <a:spcAft>
                <a:spcPts val="0"/>
              </a:spcAft>
            </a:pPr>
            <a:r>
              <a:rPr lang="en-US" sz="2000" b="1" dirty="0">
                <a:solidFill>
                  <a:srgbClr val="000000"/>
                </a:solidFill>
                <a:effectLst/>
                <a:latin typeface="Times New Roman" panose="02020603050405020304" pitchFamily="18" charset="0"/>
                <a:ea typeface="Times New Roman" panose="02020603050405020304" pitchFamily="18" charset="0"/>
              </a:rPr>
              <a:t>6 </a:t>
            </a:r>
            <a:r>
              <a:rPr lang="en-US" sz="2000" dirty="0">
                <a:solidFill>
                  <a:srgbClr val="000000"/>
                </a:solidFill>
                <a:effectLst/>
                <a:latin typeface="Times New Roman" panose="02020603050405020304" pitchFamily="18" charset="0"/>
                <a:ea typeface="Times New Roman" panose="02020603050405020304" pitchFamily="18" charset="0"/>
              </a:rPr>
              <a:t>Who gave himself a ransom for all, to be testified in due time.</a:t>
            </a:r>
            <a:endParaRPr lang="en-US" sz="20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2000" dirty="0">
                <a:solidFill>
                  <a:srgbClr val="000000"/>
                </a:solidFill>
                <a:effectLst/>
                <a:latin typeface="Times New Roman" panose="02020603050405020304" pitchFamily="18" charset="0"/>
                <a:ea typeface="Times New Roman" panose="02020603050405020304" pitchFamily="18" charset="0"/>
              </a:rPr>
              <a:t> </a:t>
            </a:r>
            <a:endParaRPr lang="en-US" sz="20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dirty="0">
                <a:solidFill>
                  <a:srgbClr val="000000"/>
                </a:solidFill>
                <a:effectLst/>
                <a:latin typeface="Times New Roman" panose="02020603050405020304" pitchFamily="18" charset="0"/>
                <a:ea typeface="Times New Roman" panose="02020603050405020304" pitchFamily="18" charset="0"/>
              </a:rPr>
              <a:t>He sacrificed Himself as a ransom – With this action, we see that Jesus had the best interests of both sides at heart. He was not in it for Himself. He acted with 100% pure motivation.</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dirty="0">
                <a:effectLst/>
                <a:latin typeface="Times New Roman" panose="02020603050405020304" pitchFamily="18" charset="0"/>
                <a:ea typeface="Times New Roman" panose="02020603050405020304" pitchFamily="18" charset="0"/>
              </a:rPr>
              <a:t> </a:t>
            </a:r>
          </a:p>
          <a:p>
            <a:pPr marL="0" marR="0">
              <a:spcBef>
                <a:spcPts val="0"/>
              </a:spcBef>
              <a:spcAft>
                <a:spcPts val="0"/>
              </a:spcAft>
            </a:pPr>
            <a:r>
              <a:rPr lang="en-US" sz="1800" dirty="0">
                <a:solidFill>
                  <a:srgbClr val="000000"/>
                </a:solidFill>
                <a:effectLst/>
                <a:latin typeface="Times New Roman" panose="02020603050405020304" pitchFamily="18" charset="0"/>
                <a:ea typeface="Times New Roman" panose="02020603050405020304" pitchFamily="18" charset="0"/>
              </a:rPr>
              <a:t>How do you respond to Jesus’ sacrifice? It should motivate us to serve Him.</a:t>
            </a:r>
            <a:endParaRPr lang="en-US" sz="1800" dirty="0">
              <a:effectLst/>
              <a:latin typeface="Times New Roman" panose="02020603050405020304" pitchFamily="18" charset="0"/>
              <a:ea typeface="Times New Roman" panose="02020603050405020304" pitchFamily="18" charset="0"/>
            </a:endParaRPr>
          </a:p>
          <a:p>
            <a:pPr marL="0" marR="0">
              <a:lnSpc>
                <a:spcPts val="1440"/>
              </a:lnSpc>
              <a:spcBef>
                <a:spcPts val="0"/>
              </a:spcBef>
              <a:spcAft>
                <a:spcPts val="0"/>
              </a:spcAft>
            </a:pPr>
            <a:r>
              <a:rPr lang="en-US" sz="1800" dirty="0">
                <a:effectLst/>
                <a:latin typeface="Times New Roman" panose="02020603050405020304" pitchFamily="18" charset="0"/>
                <a:ea typeface="Times New Roman" panose="02020603050405020304" pitchFamily="18" charset="0"/>
              </a:rPr>
              <a:t> </a:t>
            </a:r>
          </a:p>
          <a:p>
            <a:pPr marL="0" marR="0">
              <a:lnSpc>
                <a:spcPct val="107000"/>
              </a:lnSpc>
              <a:spcBef>
                <a:spcPts val="0"/>
              </a:spcBef>
              <a:spcAft>
                <a:spcPts val="0"/>
              </a:spcAft>
            </a:pPr>
            <a:r>
              <a:rPr lang="en-US" sz="18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Explain the phrase “the testimony given at the proper time.”</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ts val="1440"/>
              </a:lnSpc>
              <a:spcBef>
                <a:spcPts val="0"/>
              </a:spcBef>
              <a:spcAft>
                <a:spcPts val="0"/>
              </a:spcAft>
            </a:pPr>
            <a:r>
              <a:rPr lang="en-US" sz="1800" dirty="0">
                <a:effectLst/>
                <a:latin typeface="Times New Roman" panose="02020603050405020304" pitchFamily="18" charset="0"/>
                <a:ea typeface="Times New Roman" panose="02020603050405020304" pitchFamily="18" charset="0"/>
              </a:rPr>
              <a:t> </a:t>
            </a:r>
          </a:p>
          <a:p>
            <a:pPr marL="0" marR="0">
              <a:lnSpc>
                <a:spcPct val="107000"/>
              </a:lnSpc>
              <a:spcBef>
                <a:spcPts val="0"/>
              </a:spcBef>
              <a:spcAft>
                <a:spcPts val="0"/>
              </a:spcAft>
            </a:pPr>
            <a:r>
              <a:rPr lang="en-US" sz="18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What can we learn about God’s character from verses 4-6?</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800" dirty="0">
                <a:solidFill>
                  <a:srgbClr val="000000"/>
                </a:solidFill>
                <a:effectLst/>
                <a:latin typeface="Times New Roman" panose="02020603050405020304" pitchFamily="18" charset="0"/>
                <a:ea typeface="Times New Roman" panose="02020603050405020304" pitchFamily="18" charset="0"/>
              </a:rPr>
              <a:t> </a:t>
            </a:r>
            <a:endParaRPr lang="en-US" sz="1800" dirty="0">
              <a:effectLst/>
              <a:latin typeface="Times New Roman" panose="02020603050405020304" pitchFamily="18" charset="0"/>
              <a:ea typeface="Times New Roman" panose="02020603050405020304" pitchFamily="18" charset="0"/>
            </a:endParaRPr>
          </a:p>
          <a:p>
            <a:endParaRPr lang="en-US" dirty="0"/>
          </a:p>
        </p:txBody>
      </p:sp>
    </p:spTree>
    <p:extLst>
      <p:ext uri="{BB962C8B-B14F-4D97-AF65-F5344CB8AC3E}">
        <p14:creationId xmlns:p14="http://schemas.microsoft.com/office/powerpoint/2010/main" val="32311958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FB0C38-625E-7C2E-726E-EA260471602D}"/>
              </a:ext>
            </a:extLst>
          </p:cNvPr>
          <p:cNvSpPr>
            <a:spLocks noGrp="1"/>
          </p:cNvSpPr>
          <p:nvPr>
            <p:ph type="title"/>
          </p:nvPr>
        </p:nvSpPr>
        <p:spPr/>
        <p:txBody>
          <a:bodyPr>
            <a:normAutofit/>
          </a:bodyPr>
          <a:lstStyle/>
          <a:p>
            <a:r>
              <a:rPr lang="en-US" dirty="0">
                <a:solidFill>
                  <a:srgbClr val="000000"/>
                </a:solidFill>
                <a:effectLst/>
                <a:latin typeface="Times New Roman" panose="02020603050405020304" pitchFamily="18" charset="0"/>
                <a:ea typeface="Times New Roman" panose="02020603050405020304" pitchFamily="18" charset="0"/>
              </a:rPr>
              <a:t>What are some qualities that a good mediator should have:</a:t>
            </a:r>
            <a:endParaRPr lang="en-US" dirty="0"/>
          </a:p>
        </p:txBody>
      </p:sp>
      <p:sp>
        <p:nvSpPr>
          <p:cNvPr id="3" name="Content Placeholder 2">
            <a:extLst>
              <a:ext uri="{FF2B5EF4-FFF2-40B4-BE49-F238E27FC236}">
                <a16:creationId xmlns:a16="http://schemas.microsoft.com/office/drawing/2014/main" id="{4144FAE3-37D6-3F11-0F2B-809480EFFFC5}"/>
              </a:ext>
            </a:extLst>
          </p:cNvPr>
          <p:cNvSpPr>
            <a:spLocks noGrp="1"/>
          </p:cNvSpPr>
          <p:nvPr>
            <p:ph idx="1"/>
          </p:nvPr>
        </p:nvSpPr>
        <p:spPr/>
        <p:txBody>
          <a:bodyPr/>
          <a:lstStyle/>
          <a:p>
            <a:pPr marL="342900" marR="0" lvl="0" indent="-342900">
              <a:lnSpc>
                <a:spcPct val="107000"/>
              </a:lnSpc>
              <a:spcBef>
                <a:spcPts val="0"/>
              </a:spcBef>
              <a:spcAft>
                <a:spcPts val="0"/>
              </a:spcAft>
              <a:buSzPts val="1000"/>
              <a:buFont typeface="Symbol" panose="05050102010706020507" pitchFamily="18" charset="2"/>
              <a:buChar char=""/>
              <a:tabLst>
                <a:tab pos="457200" algn="l"/>
              </a:tabLst>
            </a:pPr>
            <a:r>
              <a:rPr lang="en-US" sz="20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Understands both sides.</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SzPts val="1000"/>
              <a:buFont typeface="Symbol" panose="05050102010706020507" pitchFamily="18" charset="2"/>
              <a:buChar char=""/>
              <a:tabLst>
                <a:tab pos="457200" algn="l"/>
              </a:tabLst>
            </a:pPr>
            <a:r>
              <a:rPr lang="en-US" sz="20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Personally experienced both sides (not just a theoretical understanding)</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SzPts val="1000"/>
              <a:buFont typeface="Symbol" panose="05050102010706020507" pitchFamily="18" charset="2"/>
              <a:buChar char=""/>
              <a:tabLst>
                <a:tab pos="457200" algn="l"/>
              </a:tabLst>
            </a:pPr>
            <a:r>
              <a:rPr lang="en-US" sz="20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The best interests of both sides at heart</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SzPts val="1000"/>
              <a:buFont typeface="Symbol" panose="05050102010706020507" pitchFamily="18" charset="2"/>
              <a:buChar char=""/>
              <a:tabLst>
                <a:tab pos="457200" algn="l"/>
              </a:tabLst>
            </a:pPr>
            <a:r>
              <a:rPr lang="en-US" sz="20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Good communication skills</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SzPts val="1000"/>
              <a:buFont typeface="Symbol" panose="05050102010706020507" pitchFamily="18" charset="2"/>
              <a:buChar char=""/>
              <a:tabLst>
                <a:tab pos="457200" algn="l"/>
              </a:tabLst>
            </a:pPr>
            <a:r>
              <a:rPr lang="en-US" sz="20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 clear plan or way to bring two parties together</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2000" dirty="0">
                <a:solidFill>
                  <a:srgbClr val="000000"/>
                </a:solidFill>
                <a:effectLst/>
                <a:latin typeface="Times New Roman" panose="02020603050405020304" pitchFamily="18" charset="0"/>
                <a:ea typeface="Times New Roman" panose="02020603050405020304" pitchFamily="18" charset="0"/>
              </a:rPr>
              <a:t> </a:t>
            </a:r>
            <a:endParaRPr lang="en-US" sz="2000" dirty="0">
              <a:effectLst/>
              <a:latin typeface="Times New Roman" panose="02020603050405020304" pitchFamily="18" charset="0"/>
              <a:ea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7464672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300CAF-5DD6-77D3-389C-C8C869F556A3}"/>
              </a:ext>
            </a:extLst>
          </p:cNvPr>
          <p:cNvSpPr>
            <a:spLocks noGrp="1"/>
          </p:cNvSpPr>
          <p:nvPr>
            <p:ph type="title"/>
          </p:nvPr>
        </p:nvSpPr>
        <p:spPr/>
        <p:txBody>
          <a:bodyPr>
            <a:normAutofit/>
          </a:bodyPr>
          <a:lstStyle/>
          <a:p>
            <a:r>
              <a:rPr lang="en-US" dirty="0">
                <a:effectLst/>
                <a:latin typeface="Times New Roman" panose="02020603050405020304" pitchFamily="18" charset="0"/>
                <a:ea typeface="Calibri" panose="020F0502020204030204" pitchFamily="34" charset="0"/>
              </a:rPr>
              <a:t>We respond through preaching and praying</a:t>
            </a:r>
            <a:endParaRPr lang="en-US" dirty="0"/>
          </a:p>
        </p:txBody>
      </p:sp>
      <p:sp>
        <p:nvSpPr>
          <p:cNvPr id="3" name="Content Placeholder 2">
            <a:extLst>
              <a:ext uri="{FF2B5EF4-FFF2-40B4-BE49-F238E27FC236}">
                <a16:creationId xmlns:a16="http://schemas.microsoft.com/office/drawing/2014/main" id="{21FF8619-45C9-B66A-5D23-5F2836DEA7F9}"/>
              </a:ext>
            </a:extLst>
          </p:cNvPr>
          <p:cNvSpPr>
            <a:spLocks noGrp="1"/>
          </p:cNvSpPr>
          <p:nvPr>
            <p:ph idx="1"/>
          </p:nvPr>
        </p:nvSpPr>
        <p:spPr/>
        <p:txBody>
          <a:bodyPr>
            <a:normAutofit/>
          </a:bodyPr>
          <a:lstStyle/>
          <a:p>
            <a:pPr marL="0" marR="0">
              <a:spcBef>
                <a:spcPts val="0"/>
              </a:spcBef>
              <a:spcAft>
                <a:spcPts val="0"/>
              </a:spcAft>
            </a:pPr>
            <a:r>
              <a:rPr lang="en-US" sz="2000" dirty="0">
                <a:effectLst/>
                <a:latin typeface="Times New Roman" panose="02020603050405020304" pitchFamily="18" charset="0"/>
                <a:ea typeface="Times New Roman" panose="02020603050405020304" pitchFamily="18" charset="0"/>
              </a:rPr>
              <a:t>Psalm 63:4 – So I will bless you as long as I live; in your name I will lift up my hands.</a:t>
            </a:r>
          </a:p>
          <a:p>
            <a:pPr marL="0" marR="0">
              <a:spcBef>
                <a:spcPts val="0"/>
              </a:spcBef>
              <a:spcAft>
                <a:spcPts val="0"/>
              </a:spcAft>
            </a:pPr>
            <a:endParaRPr lang="en-US" sz="20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2000" dirty="0">
                <a:effectLst/>
                <a:latin typeface="Times New Roman" panose="02020603050405020304" pitchFamily="18" charset="0"/>
                <a:ea typeface="Times New Roman" panose="02020603050405020304" pitchFamily="18" charset="0"/>
              </a:rPr>
              <a:t>Lamentations 3:41 – Let us lift up our hearts and hands to God in heaven.</a:t>
            </a:r>
          </a:p>
          <a:p>
            <a:pPr marL="0" marR="0">
              <a:spcBef>
                <a:spcPts val="0"/>
              </a:spcBef>
              <a:spcAft>
                <a:spcPts val="0"/>
              </a:spcAft>
            </a:pPr>
            <a:r>
              <a:rPr lang="en-US" sz="2000" dirty="0">
                <a:effectLst/>
                <a:latin typeface="Times New Roman" panose="02020603050405020304" pitchFamily="18" charset="0"/>
                <a:ea typeface="Times New Roman" panose="02020603050405020304" pitchFamily="18" charset="0"/>
              </a:rPr>
              <a:t>.”</a:t>
            </a:r>
          </a:p>
          <a:p>
            <a:pPr marL="0" marR="0">
              <a:spcBef>
                <a:spcPts val="0"/>
              </a:spcBef>
              <a:spcAft>
                <a:spcPts val="0"/>
              </a:spcAft>
            </a:pPr>
            <a:r>
              <a:rPr lang="en-US" sz="2000" dirty="0">
                <a:effectLst/>
                <a:latin typeface="Times New Roman" panose="02020603050405020304" pitchFamily="18" charset="0"/>
                <a:ea typeface="Times New Roman" panose="02020603050405020304" pitchFamily="18" charset="0"/>
              </a:rPr>
              <a:t>Psalm 66:18 – If I had cherished iniquity in my heart, the Lord would not have listened.</a:t>
            </a:r>
          </a:p>
          <a:p>
            <a:pPr marL="0" marR="0">
              <a:spcBef>
                <a:spcPts val="0"/>
              </a:spcBef>
              <a:spcAft>
                <a:spcPts val="0"/>
              </a:spcAft>
            </a:pPr>
            <a:endParaRPr lang="en-US" sz="20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2000" dirty="0">
                <a:effectLst/>
                <a:latin typeface="Times New Roman" panose="02020603050405020304" pitchFamily="18" charset="0"/>
                <a:ea typeface="Times New Roman" panose="02020603050405020304" pitchFamily="18" charset="0"/>
              </a:rPr>
              <a:t>Proverbs 28:9 – If one turns away his ear from hearing the law, even his prayer is an abomination.</a:t>
            </a:r>
          </a:p>
        </p:txBody>
      </p:sp>
    </p:spTree>
    <p:extLst>
      <p:ext uri="{BB962C8B-B14F-4D97-AF65-F5344CB8AC3E}">
        <p14:creationId xmlns:p14="http://schemas.microsoft.com/office/powerpoint/2010/main" val="31410550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33AFFE-BD60-206D-5B41-F22CA0458145}"/>
              </a:ext>
            </a:extLst>
          </p:cNvPr>
          <p:cNvSpPr>
            <a:spLocks noGrp="1"/>
          </p:cNvSpPr>
          <p:nvPr>
            <p:ph type="title"/>
          </p:nvPr>
        </p:nvSpPr>
        <p:spPr/>
        <p:txBody>
          <a:bodyPr>
            <a:normAutofit/>
          </a:bodyPr>
          <a:lstStyle/>
          <a:p>
            <a:r>
              <a:rPr lang="en-US" dirty="0">
                <a:solidFill>
                  <a:srgbClr val="000000"/>
                </a:solidFill>
                <a:effectLst/>
                <a:latin typeface="Times New Roman" panose="02020603050405020304" pitchFamily="18" charset="0"/>
                <a:ea typeface="Times New Roman" panose="02020603050405020304" pitchFamily="18" charset="0"/>
              </a:rPr>
              <a:t>We Respond through Preaching and Prayer  2:7-8</a:t>
            </a:r>
            <a:endParaRPr lang="en-US" dirty="0"/>
          </a:p>
        </p:txBody>
      </p:sp>
      <p:sp>
        <p:nvSpPr>
          <p:cNvPr id="3" name="Content Placeholder 2">
            <a:extLst>
              <a:ext uri="{FF2B5EF4-FFF2-40B4-BE49-F238E27FC236}">
                <a16:creationId xmlns:a16="http://schemas.microsoft.com/office/drawing/2014/main" id="{0566AB30-B9E3-AFC3-412C-BC11960EE363}"/>
              </a:ext>
            </a:extLst>
          </p:cNvPr>
          <p:cNvSpPr>
            <a:spLocks noGrp="1"/>
          </p:cNvSpPr>
          <p:nvPr>
            <p:ph idx="1"/>
          </p:nvPr>
        </p:nvSpPr>
        <p:spPr/>
        <p:txBody>
          <a:bodyPr/>
          <a:lstStyle/>
          <a:p>
            <a:pPr marL="0" marR="0">
              <a:spcBef>
                <a:spcPts val="0"/>
              </a:spcBef>
              <a:spcAft>
                <a:spcPts val="0"/>
              </a:spcAft>
            </a:pPr>
            <a:r>
              <a:rPr lang="en-US" sz="2000" b="1" dirty="0">
                <a:solidFill>
                  <a:srgbClr val="000000"/>
                </a:solidFill>
                <a:effectLst/>
                <a:latin typeface="Times New Roman" panose="02020603050405020304" pitchFamily="18" charset="0"/>
                <a:ea typeface="Times New Roman" panose="02020603050405020304" pitchFamily="18" charset="0"/>
              </a:rPr>
              <a:t>7 </a:t>
            </a:r>
            <a:r>
              <a:rPr lang="en-US" sz="2000" dirty="0">
                <a:solidFill>
                  <a:srgbClr val="000000"/>
                </a:solidFill>
                <a:effectLst/>
                <a:latin typeface="Times New Roman" panose="02020603050405020304" pitchFamily="18" charset="0"/>
                <a:ea typeface="Times New Roman" panose="02020603050405020304" pitchFamily="18" charset="0"/>
              </a:rPr>
              <a:t>Whereunto I am ordained a preacher, and an apostle, (I speak the truth in Christ, </a:t>
            </a:r>
            <a:r>
              <a:rPr lang="en-US" sz="2000" i="1" dirty="0">
                <a:solidFill>
                  <a:srgbClr val="000000"/>
                </a:solidFill>
                <a:effectLst/>
                <a:latin typeface="Times New Roman" panose="02020603050405020304" pitchFamily="18" charset="0"/>
                <a:ea typeface="Times New Roman" panose="02020603050405020304" pitchFamily="18" charset="0"/>
              </a:rPr>
              <a:t>and</a:t>
            </a:r>
            <a:r>
              <a:rPr lang="en-US" sz="2000" dirty="0">
                <a:solidFill>
                  <a:srgbClr val="000000"/>
                </a:solidFill>
                <a:effectLst/>
                <a:latin typeface="Times New Roman" panose="02020603050405020304" pitchFamily="18" charset="0"/>
                <a:ea typeface="Times New Roman" panose="02020603050405020304" pitchFamily="18" charset="0"/>
              </a:rPr>
              <a:t> lie not;) a teacher of the Gentiles in faith and verity.</a:t>
            </a:r>
            <a:endParaRPr lang="en-US" sz="20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2000" dirty="0">
                <a:solidFill>
                  <a:srgbClr val="000000"/>
                </a:solidFill>
                <a:effectLst/>
                <a:latin typeface="Times New Roman" panose="02020603050405020304" pitchFamily="18" charset="0"/>
                <a:ea typeface="Times New Roman" panose="02020603050405020304" pitchFamily="18" charset="0"/>
              </a:rPr>
              <a:t> </a:t>
            </a:r>
            <a:endParaRPr lang="en-US" sz="1800" dirty="0">
              <a:effectLst/>
              <a:latin typeface="Times New Roman" panose="02020603050405020304" pitchFamily="18" charset="0"/>
              <a:ea typeface="Times New Roman" panose="02020603050405020304" pitchFamily="18" charset="0"/>
            </a:endParaRPr>
          </a:p>
          <a:p>
            <a:pPr marL="0" marR="0">
              <a:lnSpc>
                <a:spcPct val="100000"/>
              </a:lnSpc>
              <a:spcBef>
                <a:spcPts val="0"/>
              </a:spcBef>
              <a:spcAft>
                <a:spcPts val="600"/>
              </a:spcAft>
            </a:pPr>
            <a:r>
              <a:rPr lang="en-US" sz="1800" dirty="0">
                <a:solidFill>
                  <a:srgbClr val="000000"/>
                </a:solidFill>
                <a:effectLst/>
                <a:latin typeface="Times New Roman" panose="02020603050405020304" pitchFamily="18" charset="0"/>
                <a:ea typeface="Times New Roman" panose="02020603050405020304" pitchFamily="18" charset="0"/>
              </a:rPr>
              <a:t>For this I was appointed – There is no greater purpose. The very most impactful thing anyone can do in life is to share the good news with a person who believes. It will leave an impact for all of eternity. One common question to ask yourself to gauge the relative importance of a matter is: “what difference will this make on hundred years from now?” Sharing the gospel and training others to do the same makes a difference forever. Our degrees, money, and earthly accomplishments will fade away, but souls will not. Impacting souls is a purpose worth living for.</a:t>
            </a:r>
            <a:endParaRPr lang="en-US" sz="1800" dirty="0">
              <a:effectLst/>
              <a:latin typeface="Times New Roman" panose="02020603050405020304" pitchFamily="18" charset="0"/>
              <a:ea typeface="Times New Roman" panose="02020603050405020304" pitchFamily="18" charset="0"/>
            </a:endParaRPr>
          </a:p>
          <a:p>
            <a:pPr marL="0" marR="0">
              <a:lnSpc>
                <a:spcPts val="1440"/>
              </a:lnSpc>
              <a:spcBef>
                <a:spcPts val="0"/>
              </a:spcBef>
              <a:spcAft>
                <a:spcPts val="0"/>
              </a:spcAft>
            </a:pPr>
            <a:r>
              <a:rPr lang="en-US" sz="1800" dirty="0">
                <a:effectLst/>
                <a:latin typeface="Times New Roman" panose="02020603050405020304" pitchFamily="18" charset="0"/>
                <a:ea typeface="Times New Roman" panose="02020603050405020304" pitchFamily="18" charset="0"/>
              </a:rPr>
              <a:t> </a:t>
            </a:r>
          </a:p>
          <a:p>
            <a:pPr marL="0" marR="0">
              <a:spcBef>
                <a:spcPts val="0"/>
              </a:spcBef>
              <a:spcAft>
                <a:spcPts val="0"/>
              </a:spcAft>
            </a:pPr>
            <a:r>
              <a:rPr lang="en-US" sz="1800" dirty="0">
                <a:solidFill>
                  <a:srgbClr val="000000"/>
                </a:solidFill>
                <a:effectLst/>
                <a:latin typeface="Times New Roman" panose="02020603050405020304" pitchFamily="18" charset="0"/>
                <a:ea typeface="Times New Roman" panose="02020603050405020304" pitchFamily="18" charset="0"/>
              </a:rPr>
              <a:t> </a:t>
            </a:r>
            <a:endParaRPr lang="en-US" sz="1800" dirty="0">
              <a:effectLst/>
              <a:latin typeface="Times New Roman" panose="02020603050405020304" pitchFamily="18" charset="0"/>
              <a:ea typeface="Times New Roman" panose="02020603050405020304" pitchFamily="18" charset="0"/>
            </a:endParaRPr>
          </a:p>
          <a:p>
            <a:endParaRPr lang="en-US" dirty="0"/>
          </a:p>
        </p:txBody>
      </p:sp>
    </p:spTree>
    <p:extLst>
      <p:ext uri="{BB962C8B-B14F-4D97-AF65-F5344CB8AC3E}">
        <p14:creationId xmlns:p14="http://schemas.microsoft.com/office/powerpoint/2010/main" val="22624074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33AFFE-BD60-206D-5B41-F22CA0458145}"/>
              </a:ext>
            </a:extLst>
          </p:cNvPr>
          <p:cNvSpPr>
            <a:spLocks noGrp="1"/>
          </p:cNvSpPr>
          <p:nvPr>
            <p:ph type="title"/>
          </p:nvPr>
        </p:nvSpPr>
        <p:spPr/>
        <p:txBody>
          <a:bodyPr>
            <a:normAutofit/>
          </a:bodyPr>
          <a:lstStyle/>
          <a:p>
            <a:r>
              <a:rPr lang="en-US" sz="4000" dirty="0">
                <a:solidFill>
                  <a:srgbClr val="000000"/>
                </a:solidFill>
                <a:effectLst/>
                <a:latin typeface="Times New Roman" panose="02020603050405020304" pitchFamily="18" charset="0"/>
                <a:ea typeface="Times New Roman" panose="02020603050405020304" pitchFamily="18" charset="0"/>
              </a:rPr>
              <a:t>We Respond through Preaching and Prayer  2:7-8</a:t>
            </a:r>
            <a:endParaRPr lang="en-US" sz="4000" dirty="0"/>
          </a:p>
        </p:txBody>
      </p:sp>
      <p:sp>
        <p:nvSpPr>
          <p:cNvPr id="3" name="Content Placeholder 2">
            <a:extLst>
              <a:ext uri="{FF2B5EF4-FFF2-40B4-BE49-F238E27FC236}">
                <a16:creationId xmlns:a16="http://schemas.microsoft.com/office/drawing/2014/main" id="{0566AB30-B9E3-AFC3-412C-BC11960EE363}"/>
              </a:ext>
            </a:extLst>
          </p:cNvPr>
          <p:cNvSpPr>
            <a:spLocks noGrp="1"/>
          </p:cNvSpPr>
          <p:nvPr>
            <p:ph idx="1"/>
          </p:nvPr>
        </p:nvSpPr>
        <p:spPr/>
        <p:txBody>
          <a:bodyPr/>
          <a:lstStyle/>
          <a:p>
            <a:pPr marL="0" marR="0">
              <a:spcBef>
                <a:spcPts val="0"/>
              </a:spcBef>
              <a:spcAft>
                <a:spcPts val="0"/>
              </a:spcAft>
            </a:pPr>
            <a:r>
              <a:rPr lang="en-US" sz="2000" b="1" dirty="0">
                <a:solidFill>
                  <a:srgbClr val="000000"/>
                </a:solidFill>
                <a:effectLst/>
                <a:latin typeface="Times New Roman" panose="02020603050405020304" pitchFamily="18" charset="0"/>
                <a:ea typeface="Times New Roman" panose="02020603050405020304" pitchFamily="18" charset="0"/>
              </a:rPr>
              <a:t>8 </a:t>
            </a:r>
            <a:r>
              <a:rPr lang="en-US" sz="2000" dirty="0">
                <a:solidFill>
                  <a:srgbClr val="000000"/>
                </a:solidFill>
                <a:effectLst/>
                <a:latin typeface="Times New Roman" panose="02020603050405020304" pitchFamily="18" charset="0"/>
                <a:ea typeface="Times New Roman" panose="02020603050405020304" pitchFamily="18" charset="0"/>
              </a:rPr>
              <a:t>I will therefore that men pray every where, lifting up holy hands, without wrath and doubting.</a:t>
            </a:r>
            <a:endParaRPr lang="en-US" sz="2000" dirty="0">
              <a:effectLst/>
              <a:latin typeface="Times New Roman" panose="02020603050405020304" pitchFamily="18" charset="0"/>
              <a:ea typeface="Times New Roman" panose="02020603050405020304" pitchFamily="18" charset="0"/>
            </a:endParaRPr>
          </a:p>
          <a:p>
            <a:pPr marL="0" marR="0">
              <a:lnSpc>
                <a:spcPct val="107000"/>
              </a:lnSpc>
              <a:spcBef>
                <a:spcPts val="0"/>
              </a:spcBef>
              <a:spcAft>
                <a:spcPts val="800"/>
              </a:spcAft>
            </a:pP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a:solidFill>
                  <a:srgbClr val="000000"/>
                </a:solidFill>
                <a:effectLst/>
                <a:latin typeface="Times New Roman" panose="02020603050405020304" pitchFamily="18" charset="0"/>
                <a:ea typeface="Times New Roman" panose="02020603050405020304" pitchFamily="18" charset="0"/>
              </a:rPr>
              <a:t> Here we see several instructions:</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dirty="0">
                <a:solidFill>
                  <a:srgbClr val="000000"/>
                </a:solidFill>
                <a:effectLst/>
                <a:latin typeface="Times New Roman" panose="02020603050405020304" pitchFamily="18" charset="0"/>
                <a:ea typeface="Times New Roman" panose="02020603050405020304" pitchFamily="18" charset="0"/>
              </a:rPr>
              <a:t>A. Pray – Once again we see that prayer is the foundation. A person who wants to be successful for Christ must start with a foundation of prayer. All the preaching and all the effort in the world will not make a difference if God is not in it.</a:t>
            </a:r>
          </a:p>
          <a:p>
            <a:pPr marL="0" marR="0">
              <a:spcBef>
                <a:spcPts val="0"/>
              </a:spcBef>
              <a:spcAft>
                <a:spcPts val="0"/>
              </a:spcAft>
            </a:pP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dirty="0">
                <a:solidFill>
                  <a:srgbClr val="000000"/>
                </a:solidFill>
                <a:effectLst/>
                <a:latin typeface="Times New Roman" panose="02020603050405020304" pitchFamily="18" charset="0"/>
                <a:ea typeface="Times New Roman" panose="02020603050405020304" pitchFamily="18" charset="0"/>
              </a:rPr>
              <a:t>B. Lifting up holy hands – Lifting up hands to worship God is an outward sign of the respect and praise one feels for God in his heart.</a:t>
            </a:r>
          </a:p>
          <a:p>
            <a:pPr marL="0" marR="0">
              <a:spcBef>
                <a:spcPts val="0"/>
              </a:spcBef>
              <a:spcAft>
                <a:spcPts val="0"/>
              </a:spcAft>
            </a:pP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dirty="0">
                <a:solidFill>
                  <a:srgbClr val="000000"/>
                </a:solidFill>
                <a:effectLst/>
                <a:latin typeface="Times New Roman" panose="02020603050405020304" pitchFamily="18" charset="0"/>
                <a:ea typeface="Times New Roman" panose="02020603050405020304" pitchFamily="18" charset="0"/>
              </a:rPr>
              <a:t>C. Holy hands – This speaks to the fact that a person should be consecrated to God when worshiping Him. If we are harboring sin in our hearts and at the same time belting out praise songs, it will not be pleasing to God.</a:t>
            </a:r>
            <a:endParaRPr lang="en-US" sz="1800" dirty="0">
              <a:effectLst/>
              <a:latin typeface="Times New Roman" panose="02020603050405020304" pitchFamily="18" charset="0"/>
              <a:ea typeface="Times New Roman" panose="02020603050405020304" pitchFamily="18" charset="0"/>
            </a:endParaRPr>
          </a:p>
          <a:p>
            <a:pPr marL="0" marR="0">
              <a:lnSpc>
                <a:spcPct val="107000"/>
              </a:lnSpc>
              <a:spcBef>
                <a:spcPts val="0"/>
              </a:spcBef>
              <a:spcAft>
                <a:spcPts val="800"/>
              </a:spcAft>
            </a:pP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8774343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0AE93C-E44C-C8BB-DF3D-9666A00B6DCB}"/>
              </a:ext>
            </a:extLst>
          </p:cNvPr>
          <p:cNvSpPr>
            <a:spLocks noGrp="1"/>
          </p:cNvSpPr>
          <p:nvPr>
            <p:ph type="title"/>
          </p:nvPr>
        </p:nvSpPr>
        <p:spPr/>
        <p:txBody>
          <a:bodyPr/>
          <a:lstStyle/>
          <a:p>
            <a:r>
              <a:rPr lang="en-US" dirty="0"/>
              <a:t>What we should do?</a:t>
            </a:r>
          </a:p>
        </p:txBody>
      </p:sp>
      <p:sp>
        <p:nvSpPr>
          <p:cNvPr id="3" name="Content Placeholder 2">
            <a:extLst>
              <a:ext uri="{FF2B5EF4-FFF2-40B4-BE49-F238E27FC236}">
                <a16:creationId xmlns:a16="http://schemas.microsoft.com/office/drawing/2014/main" id="{2C1E936F-61F6-F52D-7CCF-A9DF878BCF63}"/>
              </a:ext>
            </a:extLst>
          </p:cNvPr>
          <p:cNvSpPr>
            <a:spLocks noGrp="1"/>
          </p:cNvSpPr>
          <p:nvPr>
            <p:ph idx="1"/>
          </p:nvPr>
        </p:nvSpPr>
        <p:spPr/>
        <p:txBody>
          <a:bodyPr/>
          <a:lstStyle/>
          <a:p>
            <a:r>
              <a:rPr lang="en-US" sz="2400" dirty="0">
                <a:effectLst/>
                <a:latin typeface="Times New Roman" panose="02020603050405020304" pitchFamily="18" charset="0"/>
                <a:ea typeface="Times New Roman" panose="02020603050405020304" pitchFamily="18" charset="0"/>
              </a:rPr>
              <a:t>Before worship, spend some time to evaluate your own life and confess any sins that come to mind. In this way you can receive forgiveness and come before your King with clean hands and a pure heart. If you have been consecrated then your words will be a pleasant sound in His ears.</a:t>
            </a:r>
          </a:p>
          <a:p>
            <a:endParaRPr lang="en-US" dirty="0"/>
          </a:p>
        </p:txBody>
      </p:sp>
    </p:spTree>
    <p:extLst>
      <p:ext uri="{BB962C8B-B14F-4D97-AF65-F5344CB8AC3E}">
        <p14:creationId xmlns:p14="http://schemas.microsoft.com/office/powerpoint/2010/main" val="3360379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D7446E-DEEC-D225-B1CD-9AF5ADE27EFE}"/>
              </a:ext>
            </a:extLst>
          </p:cNvPr>
          <p:cNvSpPr>
            <a:spLocks noGrp="1"/>
          </p:cNvSpPr>
          <p:nvPr>
            <p:ph type="title"/>
          </p:nvPr>
        </p:nvSpPr>
        <p:spPr>
          <a:xfrm>
            <a:off x="838200" y="365125"/>
            <a:ext cx="10515600" cy="620993"/>
          </a:xfrm>
        </p:spPr>
        <p:txBody>
          <a:bodyPr>
            <a:normAutofit fontScale="90000"/>
          </a:bodyPr>
          <a:lstStyle/>
          <a:p>
            <a:r>
              <a:rPr lang="en-US" dirty="0"/>
              <a:t>The Role of Women in the 1</a:t>
            </a:r>
            <a:r>
              <a:rPr lang="en-US" baseline="30000" dirty="0"/>
              <a:t>st</a:t>
            </a:r>
            <a:r>
              <a:rPr lang="en-US" dirty="0"/>
              <a:t> Century</a:t>
            </a:r>
          </a:p>
        </p:txBody>
      </p:sp>
      <p:sp>
        <p:nvSpPr>
          <p:cNvPr id="3" name="Content Placeholder 2">
            <a:extLst>
              <a:ext uri="{FF2B5EF4-FFF2-40B4-BE49-F238E27FC236}">
                <a16:creationId xmlns:a16="http://schemas.microsoft.com/office/drawing/2014/main" id="{DBE8B288-986D-44BD-80FC-4FB789B86302}"/>
              </a:ext>
            </a:extLst>
          </p:cNvPr>
          <p:cNvSpPr>
            <a:spLocks noGrp="1"/>
          </p:cNvSpPr>
          <p:nvPr>
            <p:ph idx="1"/>
          </p:nvPr>
        </p:nvSpPr>
        <p:spPr>
          <a:xfrm>
            <a:off x="573741" y="986118"/>
            <a:ext cx="11125200" cy="5190845"/>
          </a:xfrm>
        </p:spPr>
        <p:txBody>
          <a:bodyPr>
            <a:noAutofit/>
          </a:bodyPr>
          <a:lstStyle/>
          <a:p>
            <a:pPr marL="0" marR="0">
              <a:lnSpc>
                <a:spcPct val="120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Paul is writing to provide a beautiful and redemptive Christian framework for marriage that stands in bold contrast to the world of the 1st century. Here are the ways that women were treated in the ancient world at the time of Paul:</a:t>
            </a:r>
            <a:endParaRPr lang="en-US" sz="18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nSpc>
                <a:spcPct val="120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In the Jewish world in the 1st century, women were little more than servants. Many Jewish men prayed each morning, “God, I thank you that I am not a Gentile, slave, or a woman.” The provision for divorce and remarriage in Deuteronomy 24 had been distorted to include virtually any offense or disfavor in the eyes of the husband. </a:t>
            </a:r>
            <a:endParaRPr lang="en-US" sz="18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nSpc>
                <a:spcPct val="120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In Greek society the woman’s situation was even worse. Demosthenes wrote, “</a:t>
            </a:r>
            <a:r>
              <a:rPr lang="en-US" sz="1800" i="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We have courtesans for the sake of pleasure, we have concubines for the sake of daily cohabitation, and we have wives for the purpose of having children legitimately and being faithful guardians for our household affairs.</a:t>
            </a: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Prostitution, homosexuality, and the many other forms of sexual promiscuity and perversion inevitably resulted in widespread sexual abuse of children — just as we see in our own day.</a:t>
            </a:r>
            <a:endParaRPr lang="en-US" sz="18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nSpc>
                <a:spcPct val="120000"/>
              </a:lnSpc>
              <a:spcBef>
                <a:spcPts val="0"/>
              </a:spcBef>
              <a:spcAft>
                <a:spcPts val="600"/>
              </a:spcAft>
            </a:pPr>
            <a:r>
              <a:rPr lang="en-US"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In Roman society things were worse still. Marriage was little more than legalized prostitution, with divorce being an easy legal formality that could be taken advantage of as often as desired. Many women did not want to have children because it ruined their bodies, and feminism became common. Desiring to do everything men did, some women went into wrestling, sword fighting, and various other pursuits traditionally considered to be uniquely masculine Women began to lord it over men and increasingly took the initiative in getting a divorce.</a:t>
            </a:r>
            <a:endParaRPr lang="en-US" sz="1800" kern="1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36344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D7446E-DEEC-D225-B1CD-9AF5ADE27EFE}"/>
              </a:ext>
            </a:extLst>
          </p:cNvPr>
          <p:cNvSpPr>
            <a:spLocks noGrp="1"/>
          </p:cNvSpPr>
          <p:nvPr>
            <p:ph type="title"/>
          </p:nvPr>
        </p:nvSpPr>
        <p:spPr>
          <a:xfrm>
            <a:off x="838200" y="365125"/>
            <a:ext cx="10515600" cy="620993"/>
          </a:xfrm>
        </p:spPr>
        <p:txBody>
          <a:bodyPr>
            <a:normAutofit fontScale="90000"/>
          </a:bodyPr>
          <a:lstStyle/>
          <a:p>
            <a:r>
              <a:rPr lang="en-US" dirty="0"/>
              <a:t>The Role of Women in the 1</a:t>
            </a:r>
            <a:r>
              <a:rPr lang="en-US" baseline="30000" dirty="0"/>
              <a:t>st</a:t>
            </a:r>
            <a:r>
              <a:rPr lang="en-US" dirty="0"/>
              <a:t> Century</a:t>
            </a:r>
          </a:p>
        </p:txBody>
      </p:sp>
      <p:sp>
        <p:nvSpPr>
          <p:cNvPr id="3" name="Content Placeholder 2">
            <a:extLst>
              <a:ext uri="{FF2B5EF4-FFF2-40B4-BE49-F238E27FC236}">
                <a16:creationId xmlns:a16="http://schemas.microsoft.com/office/drawing/2014/main" id="{DBE8B288-986D-44BD-80FC-4FB789B86302}"/>
              </a:ext>
            </a:extLst>
          </p:cNvPr>
          <p:cNvSpPr>
            <a:spLocks noGrp="1"/>
          </p:cNvSpPr>
          <p:nvPr>
            <p:ph idx="1"/>
          </p:nvPr>
        </p:nvSpPr>
        <p:spPr>
          <a:xfrm>
            <a:off x="573741" y="986118"/>
            <a:ext cx="11125200" cy="5190845"/>
          </a:xfrm>
        </p:spPr>
        <p:txBody>
          <a:bodyPr>
            <a:normAutofit fontScale="62500" lnSpcReduction="20000"/>
          </a:bodyPr>
          <a:lstStyle/>
          <a:p>
            <a:pPr marL="0" marR="0">
              <a:lnSpc>
                <a:spcPct val="120000"/>
              </a:lnSpc>
              <a:spcBef>
                <a:spcPts val="0"/>
              </a:spcBef>
              <a:spcAft>
                <a:spcPts val="600"/>
              </a:spcAft>
            </a:pPr>
            <a:r>
              <a:rPr lang="en-US" sz="35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Reflecting on these three situations shows that in all situations women were treated terribly and men used their social privilege for their own advantage. In the Roman world in particular, women were gaining some social and legal freedoms that encouraged them to shirk their family responsibilities in favor of a primitive feminism.</a:t>
            </a:r>
            <a:endParaRPr lang="en-US" sz="35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lnSpc>
                <a:spcPct val="120000"/>
              </a:lnSpc>
              <a:spcBef>
                <a:spcPts val="0"/>
              </a:spcBef>
              <a:spcAft>
                <a:spcPts val="600"/>
              </a:spcAft>
            </a:pPr>
            <a:r>
              <a:rPr lang="en-US" sz="35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Paul’s admonition to wives and husbands in Ephesians 5:22-33 is actually a redemptive corrective for all three situations. Paul roots his statements theologically in the parallel of the relationship of Christ and the Church, therefore emphasizing that wives </a:t>
            </a:r>
            <a:r>
              <a:rPr lang="en-US" sz="3500" u="sng"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trust and follow</a:t>
            </a:r>
            <a:r>
              <a:rPr lang="en-US" sz="35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just as the church submits to Christ, and that husbands </a:t>
            </a:r>
            <a:r>
              <a:rPr lang="en-US" sz="3500" u="sng"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love sacrificially</a:t>
            </a:r>
            <a:r>
              <a:rPr lang="en-US" sz="35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just as Christ loved the church. A husband’s sacrificial love is a powerfully redemptive corrective for 1st century culture. And a wife’s willing submission by trusting and following her husband is a vital response to Roman converts who would want to flaunt their newfound freedom in Christ to obliterate the relational fabric that God has ordained for the family.</a:t>
            </a:r>
            <a:endParaRPr lang="en-US" sz="3500" kern="1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274984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71F2CD-B0D1-510D-58B3-47DEC9C5D353}"/>
              </a:ext>
            </a:extLst>
          </p:cNvPr>
          <p:cNvSpPr>
            <a:spLocks noGrp="1"/>
          </p:cNvSpPr>
          <p:nvPr>
            <p:ph type="title"/>
          </p:nvPr>
        </p:nvSpPr>
        <p:spPr/>
        <p:txBody>
          <a:bodyPr/>
          <a:lstStyle/>
          <a:p>
            <a:r>
              <a:rPr lang="en-US" dirty="0"/>
              <a:t>Ch 2:9-15  Women in Church</a:t>
            </a:r>
          </a:p>
        </p:txBody>
      </p:sp>
      <p:sp>
        <p:nvSpPr>
          <p:cNvPr id="3" name="Content Placeholder 2">
            <a:extLst>
              <a:ext uri="{FF2B5EF4-FFF2-40B4-BE49-F238E27FC236}">
                <a16:creationId xmlns:a16="http://schemas.microsoft.com/office/drawing/2014/main" id="{A2E7EE44-ADA8-EB56-B712-3B0C38E2AFD2}"/>
              </a:ext>
            </a:extLst>
          </p:cNvPr>
          <p:cNvSpPr>
            <a:spLocks noGrp="1"/>
          </p:cNvSpPr>
          <p:nvPr>
            <p:ph idx="1"/>
          </p:nvPr>
        </p:nvSpPr>
        <p:spPr/>
        <p:txBody>
          <a:bodyPr/>
          <a:lstStyle/>
          <a:p>
            <a:pPr marL="0" marR="0">
              <a:spcBef>
                <a:spcPts val="0"/>
              </a:spcBef>
              <a:spcAft>
                <a:spcPts val="0"/>
              </a:spcAft>
            </a:pPr>
            <a:r>
              <a:rPr lang="en-US" sz="2000" dirty="0">
                <a:solidFill>
                  <a:srgbClr val="000000"/>
                </a:solidFill>
                <a:effectLst/>
                <a:latin typeface="Times New Roman" panose="02020603050405020304" pitchFamily="18" charset="0"/>
                <a:ea typeface="Times New Roman" panose="02020603050405020304" pitchFamily="18" charset="0"/>
              </a:rPr>
              <a:t>1 Peter 3:3-4 – Your beauty should not come from outward adornment, such as elaborate hairstyles and the wearing of gold jewelry or fine clothes.4 Rather, it should be that of your inner self, the unfading beauty of a gentle and quiet spirit, which is of great worth in God’s sight.</a:t>
            </a:r>
            <a:endParaRPr lang="en-US" sz="20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2000" dirty="0">
                <a:solidFill>
                  <a:srgbClr val="000000"/>
                </a:solidFill>
                <a:effectLst/>
                <a:latin typeface="Times New Roman" panose="02020603050405020304" pitchFamily="18" charset="0"/>
                <a:ea typeface="Times New Roman" panose="02020603050405020304" pitchFamily="18" charset="0"/>
              </a:rPr>
              <a:t>1 Samuel 16:7 – But the Lord said to Samuel, “Do not look on his appearance or on the height of his stature, because I have rejected him. For the Lord sees not as man sees: man looks on the outward appearance, but the Lord looks on the heart.”</a:t>
            </a:r>
            <a:endParaRPr lang="en-US" sz="20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2000" dirty="0">
                <a:solidFill>
                  <a:srgbClr val="000000"/>
                </a:solidFill>
                <a:effectLst/>
                <a:latin typeface="Times New Roman" panose="02020603050405020304" pitchFamily="18" charset="0"/>
                <a:ea typeface="Times New Roman" panose="02020603050405020304" pitchFamily="18" charset="0"/>
              </a:rPr>
              <a:t>Proverbs 6:25 – Do not desire her beauty in your heart, and do not let her capture you with her eyelashes</a:t>
            </a:r>
            <a:endParaRPr lang="en-US" sz="20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2000" dirty="0">
                <a:solidFill>
                  <a:srgbClr val="000000"/>
                </a:solidFill>
                <a:effectLst/>
                <a:latin typeface="Times New Roman" panose="02020603050405020304" pitchFamily="18" charset="0"/>
                <a:ea typeface="Times New Roman" panose="02020603050405020304" pitchFamily="18" charset="0"/>
              </a:rPr>
              <a:t>Proverbs 27:4 – One thing have I asked of the Lord, that will I seek after: that I may dwell in the house of the Lord all the days of my life, to gaze upon the beauty of the Lord and to inquire in his temple.</a:t>
            </a:r>
            <a:endParaRPr lang="en-US" sz="2000" dirty="0">
              <a:effectLst/>
              <a:latin typeface="Times New Roman" panose="02020603050405020304" pitchFamily="18" charset="0"/>
              <a:ea typeface="Times New Roman" panose="02020603050405020304" pitchFamily="18" charset="0"/>
            </a:endParaRPr>
          </a:p>
          <a:p>
            <a:endParaRPr lang="en-US" dirty="0"/>
          </a:p>
        </p:txBody>
      </p:sp>
    </p:spTree>
    <p:extLst>
      <p:ext uri="{BB962C8B-B14F-4D97-AF65-F5344CB8AC3E}">
        <p14:creationId xmlns:p14="http://schemas.microsoft.com/office/powerpoint/2010/main" val="6603363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0E65A0-E649-90D0-6155-646EF5295EDE}"/>
              </a:ext>
            </a:extLst>
          </p:cNvPr>
          <p:cNvSpPr>
            <a:spLocks noGrp="1"/>
          </p:cNvSpPr>
          <p:nvPr>
            <p:ph type="title"/>
          </p:nvPr>
        </p:nvSpPr>
        <p:spPr/>
        <p:txBody>
          <a:bodyPr/>
          <a:lstStyle/>
          <a:p>
            <a:r>
              <a:rPr lang="en-US" b="1" dirty="0"/>
              <a:t>Ch 2:1-8  </a:t>
            </a:r>
            <a:r>
              <a:rPr lang="en-US" i="0" u="none" strike="noStrike" dirty="0">
                <a:solidFill>
                  <a:srgbClr val="000000"/>
                </a:solidFill>
                <a:effectLst/>
                <a:latin typeface="Times New Roman" panose="02020603050405020304" pitchFamily="18" charset="0"/>
              </a:rPr>
              <a:t>Prayer in Church</a:t>
            </a:r>
            <a:r>
              <a:rPr lang="en-US" dirty="0"/>
              <a:t> </a:t>
            </a:r>
          </a:p>
        </p:txBody>
      </p:sp>
      <p:sp>
        <p:nvSpPr>
          <p:cNvPr id="3" name="Content Placeholder 2">
            <a:extLst>
              <a:ext uri="{FF2B5EF4-FFF2-40B4-BE49-F238E27FC236}">
                <a16:creationId xmlns:a16="http://schemas.microsoft.com/office/drawing/2014/main" id="{5DFB7EE0-2D54-0F3F-9122-A2B9D802275B}"/>
              </a:ext>
            </a:extLst>
          </p:cNvPr>
          <p:cNvSpPr>
            <a:spLocks noGrp="1"/>
          </p:cNvSpPr>
          <p:nvPr>
            <p:ph idx="1"/>
          </p:nvPr>
        </p:nvSpPr>
        <p:spPr/>
        <p:txBody>
          <a:bodyPr>
            <a:normAutofit/>
          </a:bodyPr>
          <a:lstStyle/>
          <a:p>
            <a:pPr marL="0" marR="0">
              <a:spcBef>
                <a:spcPts val="0"/>
              </a:spcBef>
              <a:spcAft>
                <a:spcPts val="0"/>
              </a:spcAft>
            </a:pPr>
            <a:r>
              <a:rPr lang="en-US" sz="2400" dirty="0">
                <a:effectLst/>
                <a:latin typeface="Times New Roman" panose="02020603050405020304" pitchFamily="18" charset="0"/>
                <a:ea typeface="Times New Roman" panose="02020603050405020304" pitchFamily="18" charset="0"/>
              </a:rPr>
              <a:t>Ephesians 6:18 – Praying at all times in the Spirit, with all prayer and supplication. To that end keep alert with all perseverance, making supplication for all the saints.</a:t>
            </a:r>
          </a:p>
          <a:p>
            <a:pPr marL="0" marR="0" indent="0">
              <a:spcBef>
                <a:spcPts val="0"/>
              </a:spcBef>
              <a:spcAft>
                <a:spcPts val="0"/>
              </a:spcAft>
              <a:buNone/>
            </a:pPr>
            <a:endParaRPr lang="en-US" sz="24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2400" dirty="0">
                <a:effectLst/>
                <a:latin typeface="Times New Roman" panose="02020603050405020304" pitchFamily="18" charset="0"/>
                <a:ea typeface="Times New Roman" panose="02020603050405020304" pitchFamily="18" charset="0"/>
              </a:rPr>
              <a:t>Colossians 4:2 – Continue steadfastly in prayer, being watchful in it with thanksgiving.</a:t>
            </a:r>
          </a:p>
          <a:p>
            <a:pPr marL="0" marR="0">
              <a:spcBef>
                <a:spcPts val="0"/>
              </a:spcBef>
              <a:spcAft>
                <a:spcPts val="0"/>
              </a:spcAft>
            </a:pPr>
            <a:endParaRPr lang="en-US" sz="1200" dirty="0">
              <a:latin typeface="Times New Roman" panose="02020603050405020304" pitchFamily="18" charset="0"/>
              <a:ea typeface="Times New Roman" panose="02020603050405020304" pitchFamily="18" charset="0"/>
            </a:endParaRPr>
          </a:p>
          <a:p>
            <a:pPr marL="0">
              <a:spcBef>
                <a:spcPts val="0"/>
              </a:spcBef>
            </a:pPr>
            <a:r>
              <a:rPr lang="en-US" sz="2400" kern="100" dirty="0">
                <a:effectLst/>
                <a:latin typeface="Times New Roman" panose="02020603050405020304" pitchFamily="18" charset="0"/>
                <a:ea typeface="Calibri" panose="020F0502020204030204" pitchFamily="34" charset="0"/>
                <a:cs typeface="Times New Roman" panose="02020603050405020304" pitchFamily="18" charset="0"/>
              </a:rPr>
              <a:t>Philippians 4:6 - </a:t>
            </a:r>
            <a:r>
              <a:rPr lang="en-US" sz="2400" kern="100" dirty="0">
                <a:solidFill>
                  <a:srgbClr val="001320"/>
                </a:solidFill>
                <a:effectLst/>
                <a:latin typeface="Times New Roman" panose="02020603050405020304" pitchFamily="18" charset="0"/>
                <a:ea typeface="Calibri" panose="020F0502020204030204" pitchFamily="34" charset="0"/>
                <a:cs typeface="Times New Roman" panose="02020603050405020304" pitchFamily="18" charset="0"/>
              </a:rPr>
              <a:t>Be anxious about nothing, but in everything, by prayer and supplication with thanksgiving, let your requests be made known to God.</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spcBef>
                <a:spcPts val="0"/>
              </a:spcBef>
              <a:spcAft>
                <a:spcPts val="0"/>
              </a:spcAft>
              <a:buNone/>
            </a:pPr>
            <a:endParaRPr lang="en-US" sz="1400" dirty="0">
              <a:latin typeface="Times New Roman" panose="02020603050405020304" pitchFamily="18" charset="0"/>
              <a:ea typeface="Times New Roman" panose="02020603050405020304" pitchFamily="18" charset="0"/>
            </a:endParaRPr>
          </a:p>
          <a:p>
            <a:pPr marL="0">
              <a:spcBef>
                <a:spcPts val="0"/>
              </a:spcBef>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Now Paul starts to move to issues regarding the whole church. The following instructions are not merely intended for Timothy, but they are for everyone in the church and are meant to prescribe proper church life.</a:t>
            </a:r>
          </a:p>
        </p:txBody>
      </p:sp>
    </p:spTree>
    <p:extLst>
      <p:ext uri="{BB962C8B-B14F-4D97-AF65-F5344CB8AC3E}">
        <p14:creationId xmlns:p14="http://schemas.microsoft.com/office/powerpoint/2010/main" val="415796424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2D3617-005A-F9D4-174E-7A56F6353AE3}"/>
              </a:ext>
            </a:extLst>
          </p:cNvPr>
          <p:cNvSpPr>
            <a:spLocks noGrp="1"/>
          </p:cNvSpPr>
          <p:nvPr>
            <p:ph type="title"/>
          </p:nvPr>
        </p:nvSpPr>
        <p:spPr/>
        <p:txBody>
          <a:bodyPr>
            <a:normAutofit/>
          </a:bodyPr>
          <a:lstStyle/>
          <a:p>
            <a:r>
              <a:rPr lang="en-US" sz="4000" kern="100" dirty="0">
                <a:effectLst/>
                <a:latin typeface="Times New Roman" panose="02020603050405020304" pitchFamily="18" charset="0"/>
                <a:ea typeface="Calibri" panose="020F0502020204030204" pitchFamily="34" charset="0"/>
                <a:cs typeface="Times New Roman" panose="02020603050405020304" pitchFamily="18" charset="0"/>
              </a:rPr>
              <a:t>IV The Character of Women in the Church  2:9-10</a:t>
            </a:r>
            <a:endParaRPr lang="en-US" sz="4000" dirty="0"/>
          </a:p>
        </p:txBody>
      </p:sp>
      <p:sp>
        <p:nvSpPr>
          <p:cNvPr id="3" name="Content Placeholder 2">
            <a:extLst>
              <a:ext uri="{FF2B5EF4-FFF2-40B4-BE49-F238E27FC236}">
                <a16:creationId xmlns:a16="http://schemas.microsoft.com/office/drawing/2014/main" id="{7274ABD0-82A6-6A6A-815D-93A5236DC1F7}"/>
              </a:ext>
            </a:extLst>
          </p:cNvPr>
          <p:cNvSpPr>
            <a:spLocks noGrp="1"/>
          </p:cNvSpPr>
          <p:nvPr>
            <p:ph idx="1"/>
          </p:nvPr>
        </p:nvSpPr>
        <p:spPr/>
        <p:txBody>
          <a:bodyPr/>
          <a:lstStyle/>
          <a:p>
            <a:pPr marL="0" marR="0">
              <a:spcBef>
                <a:spcPts val="0"/>
              </a:spcBef>
              <a:spcAft>
                <a:spcPts val="0"/>
              </a:spcAft>
            </a:pPr>
            <a:r>
              <a:rPr lang="en-US" sz="2000" b="1" dirty="0">
                <a:solidFill>
                  <a:srgbClr val="000000"/>
                </a:solidFill>
                <a:effectLst/>
                <a:latin typeface="Times New Roman" panose="02020603050405020304" pitchFamily="18" charset="0"/>
                <a:ea typeface="Times New Roman" panose="02020603050405020304" pitchFamily="18" charset="0"/>
              </a:rPr>
              <a:t>9 </a:t>
            </a:r>
            <a:r>
              <a:rPr lang="en-US" sz="2000" dirty="0">
                <a:solidFill>
                  <a:srgbClr val="000000"/>
                </a:solidFill>
                <a:effectLst/>
                <a:latin typeface="Times New Roman" panose="02020603050405020304" pitchFamily="18" charset="0"/>
                <a:ea typeface="Times New Roman" panose="02020603050405020304" pitchFamily="18" charset="0"/>
              </a:rPr>
              <a:t>In like manner also, that women adorn themselves in modest apparel, with shamefacedness and sobriety; not with </a:t>
            </a:r>
            <a:r>
              <a:rPr lang="en-US" sz="2000" dirty="0" err="1">
                <a:solidFill>
                  <a:srgbClr val="000000"/>
                </a:solidFill>
                <a:effectLst/>
                <a:latin typeface="Times New Roman" panose="02020603050405020304" pitchFamily="18" charset="0"/>
                <a:ea typeface="Times New Roman" panose="02020603050405020304" pitchFamily="18" charset="0"/>
              </a:rPr>
              <a:t>broided</a:t>
            </a:r>
            <a:r>
              <a:rPr lang="en-US" sz="2000" dirty="0">
                <a:solidFill>
                  <a:srgbClr val="000000"/>
                </a:solidFill>
                <a:effectLst/>
                <a:latin typeface="Times New Roman" panose="02020603050405020304" pitchFamily="18" charset="0"/>
                <a:ea typeface="Times New Roman" panose="02020603050405020304" pitchFamily="18" charset="0"/>
              </a:rPr>
              <a:t> hair, or gold, or pearls, or costly array;</a:t>
            </a:r>
            <a:endParaRPr lang="en-US" sz="20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dirty="0">
                <a:solidFill>
                  <a:srgbClr val="000000"/>
                </a:solidFill>
                <a:effectLst/>
                <a:latin typeface="Times New Roman" panose="02020603050405020304" pitchFamily="18" charset="0"/>
                <a:ea typeface="Times New Roman" panose="02020603050405020304" pitchFamily="18" charset="0"/>
              </a:rPr>
              <a:t> </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dirty="0">
                <a:solidFill>
                  <a:srgbClr val="000000"/>
                </a:solidFill>
                <a:effectLst/>
                <a:latin typeface="Times New Roman" panose="02020603050405020304" pitchFamily="18" charset="0"/>
                <a:ea typeface="Times New Roman" panose="02020603050405020304" pitchFamily="18" charset="0"/>
              </a:rPr>
              <a:t>Modesty definition – Behavior, manner, or appearance intended to avoid impropriety or indecency.</a:t>
            </a:r>
            <a:endParaRPr lang="en-US" sz="1800" dirty="0">
              <a:effectLst/>
              <a:latin typeface="Times New Roman" panose="02020603050405020304" pitchFamily="18" charset="0"/>
              <a:ea typeface="Times New Roman" panose="02020603050405020304" pitchFamily="18" charset="0"/>
            </a:endParaRPr>
          </a:p>
          <a:p>
            <a:pPr marL="0" marR="0">
              <a:lnSpc>
                <a:spcPts val="1440"/>
              </a:lnSpc>
              <a:spcBef>
                <a:spcPts val="0"/>
              </a:spcBef>
              <a:spcAft>
                <a:spcPts val="0"/>
              </a:spcAft>
            </a:pPr>
            <a:r>
              <a:rPr lang="en-US" sz="1800" dirty="0">
                <a:solidFill>
                  <a:srgbClr val="000000"/>
                </a:solidFill>
                <a:effectLst/>
                <a:latin typeface="Times New Roman" panose="02020603050405020304" pitchFamily="18" charset="0"/>
                <a:ea typeface="Times New Roman" panose="02020603050405020304" pitchFamily="18" charset="0"/>
              </a:rPr>
              <a:t> </a:t>
            </a:r>
            <a:endParaRPr lang="en-US" sz="1800" dirty="0">
              <a:effectLst/>
              <a:latin typeface="Times New Roman" panose="02020603050405020304" pitchFamily="18" charset="0"/>
              <a:ea typeface="Times New Roman" panose="02020603050405020304" pitchFamily="18" charset="0"/>
            </a:endParaRPr>
          </a:p>
          <a:p>
            <a:pPr marL="0" marR="0">
              <a:lnSpc>
                <a:spcPts val="1440"/>
              </a:lnSpc>
              <a:spcBef>
                <a:spcPts val="0"/>
              </a:spcBef>
              <a:spcAft>
                <a:spcPts val="0"/>
              </a:spcAft>
            </a:pPr>
            <a:r>
              <a:rPr lang="en-US" sz="1800" dirty="0">
                <a:solidFill>
                  <a:srgbClr val="000000"/>
                </a:solidFill>
                <a:effectLst/>
                <a:latin typeface="Times New Roman" panose="02020603050405020304" pitchFamily="18" charset="0"/>
                <a:ea typeface="Times New Roman" panose="02020603050405020304" pitchFamily="18" charset="0"/>
              </a:rPr>
              <a:t>Based upon the description of the Greek and Roman women, it is easy to see why Paul made this statement.</a:t>
            </a:r>
            <a:endParaRPr lang="en-US" sz="1800" dirty="0">
              <a:effectLst/>
              <a:latin typeface="Times New Roman" panose="02020603050405020304" pitchFamily="18" charset="0"/>
              <a:ea typeface="Times New Roman" panose="02020603050405020304" pitchFamily="18" charset="0"/>
            </a:endParaRPr>
          </a:p>
          <a:p>
            <a:pPr marL="0" marR="0">
              <a:lnSpc>
                <a:spcPts val="1440"/>
              </a:lnSpc>
              <a:spcBef>
                <a:spcPts val="0"/>
              </a:spcBef>
              <a:spcAft>
                <a:spcPts val="0"/>
              </a:spcAft>
            </a:pPr>
            <a:r>
              <a:rPr lang="en-US" sz="1800" dirty="0">
                <a:solidFill>
                  <a:srgbClr val="000000"/>
                </a:solidFill>
                <a:effectLst/>
                <a:latin typeface="Times New Roman" panose="02020603050405020304" pitchFamily="18" charset="0"/>
                <a:ea typeface="Times New Roman" panose="02020603050405020304" pitchFamily="18" charset="0"/>
              </a:rPr>
              <a:t> </a:t>
            </a:r>
            <a:endParaRPr lang="en-US" sz="1800" dirty="0">
              <a:effectLst/>
              <a:latin typeface="Times New Roman" panose="02020603050405020304" pitchFamily="18" charset="0"/>
              <a:ea typeface="Times New Roman" panose="02020603050405020304" pitchFamily="18" charset="0"/>
            </a:endParaRPr>
          </a:p>
          <a:p>
            <a:pPr marL="0">
              <a:spcBef>
                <a:spcPts val="0"/>
              </a:spcBef>
            </a:pPr>
            <a:r>
              <a:rPr lang="en-US" sz="1800" dirty="0">
                <a:solidFill>
                  <a:srgbClr val="000000"/>
                </a:solidFill>
                <a:effectLst/>
                <a:latin typeface="Times New Roman" panose="02020603050405020304" pitchFamily="18" charset="0"/>
                <a:ea typeface="Times New Roman" panose="02020603050405020304" pitchFamily="18" charset="0"/>
              </a:rPr>
              <a:t>Discrete means subtly, not openly or publicly. A godly woman should realize that there are some aspects of her physical beauty that is not for public consumption (Hebrews 13:4). Paul is not saying that a woman cannot look beautiful or should somehow cover her beauty.</a:t>
            </a:r>
          </a:p>
          <a:p>
            <a:pPr marL="0">
              <a:spcBef>
                <a:spcPts val="0"/>
              </a:spcBef>
            </a:pPr>
            <a:endParaRPr lang="en-US" sz="1800" dirty="0">
              <a:solidFill>
                <a:srgbClr val="000000"/>
              </a:solidFill>
              <a:latin typeface="Times New Roman" panose="02020603050405020304" pitchFamily="18" charset="0"/>
              <a:ea typeface="Times New Roman" panose="02020603050405020304" pitchFamily="18" charset="0"/>
            </a:endParaRPr>
          </a:p>
          <a:p>
            <a:pPr marL="0" marR="0">
              <a:lnSpc>
                <a:spcPts val="1440"/>
              </a:lnSpc>
              <a:spcBef>
                <a:spcPts val="0"/>
              </a:spcBef>
              <a:spcAft>
                <a:spcPts val="0"/>
              </a:spcAft>
            </a:pPr>
            <a:r>
              <a:rPr lang="en-US" sz="1800" dirty="0">
                <a:effectLst/>
                <a:latin typeface="Times New Roman" panose="02020603050405020304" pitchFamily="18" charset="0"/>
                <a:ea typeface="Times New Roman" panose="02020603050405020304" pitchFamily="18" charset="0"/>
              </a:rPr>
              <a:t>The universal principle is that a woman should place her priority and value on things that God values. While most scholars agree that these verses are not to be taken 100% literally (and therefore even gold wedding rings be tossed out), this nonetheless does not lessen the point. Interestingly, many other things then that are not mentioned in this passage would also be inappropriate.</a:t>
            </a:r>
          </a:p>
          <a:p>
            <a:pPr marL="0" marR="0">
              <a:lnSpc>
                <a:spcPts val="1440"/>
              </a:lnSpc>
              <a:spcBef>
                <a:spcPts val="0"/>
              </a:spcBef>
              <a:spcAft>
                <a:spcPts val="0"/>
              </a:spcAft>
            </a:pPr>
            <a:r>
              <a:rPr lang="en-US" sz="1800" dirty="0">
                <a:effectLst/>
                <a:latin typeface="Times New Roman" panose="02020603050405020304" pitchFamily="18" charset="0"/>
                <a:ea typeface="Times New Roman" panose="02020603050405020304" pitchFamily="18" charset="0"/>
              </a:rPr>
              <a:t> </a:t>
            </a:r>
          </a:p>
          <a:p>
            <a:pPr marL="0" marR="0">
              <a:lnSpc>
                <a:spcPts val="1440"/>
              </a:lnSpc>
              <a:spcBef>
                <a:spcPts val="0"/>
              </a:spcBef>
              <a:spcAft>
                <a:spcPts val="0"/>
              </a:spcAft>
            </a:pPr>
            <a:r>
              <a:rPr lang="en-US" sz="1800" dirty="0">
                <a:effectLst/>
                <a:latin typeface="Times New Roman" panose="02020603050405020304" pitchFamily="18" charset="0"/>
                <a:ea typeface="Times New Roman" panose="02020603050405020304" pitchFamily="18" charset="0"/>
              </a:rPr>
              <a:t>It should be noted that the same principle applies to guys. Men should place their priority on God rather than on gadgets.</a:t>
            </a:r>
          </a:p>
          <a:p>
            <a:pPr marL="0">
              <a:spcBef>
                <a:spcPts val="0"/>
              </a:spcBef>
            </a:pP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endParaRPr lang="en-US" dirty="0"/>
          </a:p>
        </p:txBody>
      </p:sp>
    </p:spTree>
    <p:extLst>
      <p:ext uri="{BB962C8B-B14F-4D97-AF65-F5344CB8AC3E}">
        <p14:creationId xmlns:p14="http://schemas.microsoft.com/office/powerpoint/2010/main" val="29580697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2D3617-005A-F9D4-174E-7A56F6353AE3}"/>
              </a:ext>
            </a:extLst>
          </p:cNvPr>
          <p:cNvSpPr>
            <a:spLocks noGrp="1"/>
          </p:cNvSpPr>
          <p:nvPr>
            <p:ph type="title"/>
          </p:nvPr>
        </p:nvSpPr>
        <p:spPr/>
        <p:txBody>
          <a:bodyPr>
            <a:normAutofit/>
          </a:bodyPr>
          <a:lstStyle/>
          <a:p>
            <a:r>
              <a:rPr lang="en-US" sz="4000" kern="100" dirty="0">
                <a:effectLst/>
                <a:latin typeface="Times New Roman" panose="02020603050405020304" pitchFamily="18" charset="0"/>
                <a:ea typeface="Calibri" panose="020F0502020204030204" pitchFamily="34" charset="0"/>
                <a:cs typeface="Times New Roman" panose="02020603050405020304" pitchFamily="18" charset="0"/>
              </a:rPr>
              <a:t>IV The Character of Women in the Church  2:9-10</a:t>
            </a:r>
            <a:endParaRPr lang="en-US" sz="4000" dirty="0"/>
          </a:p>
        </p:txBody>
      </p:sp>
      <p:sp>
        <p:nvSpPr>
          <p:cNvPr id="3" name="Content Placeholder 2">
            <a:extLst>
              <a:ext uri="{FF2B5EF4-FFF2-40B4-BE49-F238E27FC236}">
                <a16:creationId xmlns:a16="http://schemas.microsoft.com/office/drawing/2014/main" id="{7274ABD0-82A6-6A6A-815D-93A5236DC1F7}"/>
              </a:ext>
            </a:extLst>
          </p:cNvPr>
          <p:cNvSpPr>
            <a:spLocks noGrp="1"/>
          </p:cNvSpPr>
          <p:nvPr>
            <p:ph idx="1"/>
          </p:nvPr>
        </p:nvSpPr>
        <p:spPr/>
        <p:txBody>
          <a:bodyPr/>
          <a:lstStyle/>
          <a:p>
            <a:pPr marL="0" marR="0">
              <a:spcBef>
                <a:spcPts val="0"/>
              </a:spcBef>
              <a:spcAft>
                <a:spcPts val="0"/>
              </a:spcAft>
            </a:pPr>
            <a:r>
              <a:rPr lang="en-US" sz="2000" b="1" dirty="0">
                <a:solidFill>
                  <a:srgbClr val="000000"/>
                </a:solidFill>
                <a:effectLst/>
                <a:latin typeface="Times New Roman" panose="02020603050405020304" pitchFamily="18" charset="0"/>
                <a:ea typeface="Times New Roman" panose="02020603050405020304" pitchFamily="18" charset="0"/>
              </a:rPr>
              <a:t>10 </a:t>
            </a:r>
            <a:r>
              <a:rPr lang="en-US" sz="2000" dirty="0">
                <a:solidFill>
                  <a:srgbClr val="000000"/>
                </a:solidFill>
                <a:effectLst/>
                <a:latin typeface="Times New Roman" panose="02020603050405020304" pitchFamily="18" charset="0"/>
                <a:ea typeface="Times New Roman" panose="02020603050405020304" pitchFamily="18" charset="0"/>
              </a:rPr>
              <a:t>But (which becometh women professing godliness) with good works</a:t>
            </a:r>
            <a:r>
              <a:rPr lang="en-US" sz="1800" dirty="0">
                <a:solidFill>
                  <a:srgbClr val="000000"/>
                </a:solidFill>
                <a:effectLst/>
                <a:latin typeface="Times New Roman" panose="02020603050405020304" pitchFamily="18" charset="0"/>
                <a:ea typeface="Times New Roman" panose="02020603050405020304" pitchFamily="18" charset="0"/>
              </a:rPr>
              <a:t>.</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endParaRPr lang="en-US" sz="1800" dirty="0">
              <a:solidFill>
                <a:srgbClr val="000000"/>
              </a:solidFill>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dirty="0">
                <a:solidFill>
                  <a:srgbClr val="000000"/>
                </a:solidFill>
                <a:effectLst/>
                <a:latin typeface="Times New Roman" panose="02020603050405020304" pitchFamily="18" charset="0"/>
                <a:ea typeface="Times New Roman" panose="02020603050405020304" pitchFamily="18" charset="0"/>
              </a:rPr>
              <a:t> </a:t>
            </a:r>
          </a:p>
          <a:p>
            <a:pPr marL="0" marR="0">
              <a:lnSpc>
                <a:spcPct val="100000"/>
              </a:lnSpc>
              <a:spcBef>
                <a:spcPts val="0"/>
              </a:spcBef>
              <a:spcAft>
                <a:spcPts val="600"/>
              </a:spcAft>
            </a:pPr>
            <a:r>
              <a:rPr lang="en-US" sz="1800" dirty="0">
                <a:solidFill>
                  <a:srgbClr val="000000"/>
                </a:solidFill>
                <a:effectLst/>
                <a:latin typeface="Times New Roman" panose="02020603050405020304" pitchFamily="18" charset="0"/>
                <a:ea typeface="Times New Roman" panose="02020603050405020304" pitchFamily="18" charset="0"/>
              </a:rPr>
              <a:t>In the Bible it is a common literary device to substitute something bad or inferior for something better (John 6:27, 1 Timothy 4:8). The misplaced focus on exterior things to draw attention to oneself would be far better spent on doing good deeds. This really should not be controversial or hard to understand.</a:t>
            </a:r>
            <a:endParaRPr lang="en-US" sz="1800" dirty="0">
              <a:effectLst/>
              <a:latin typeface="Times New Roman" panose="02020603050405020304" pitchFamily="18" charset="0"/>
              <a:ea typeface="Times New Roman" panose="02020603050405020304" pitchFamily="18" charset="0"/>
            </a:endParaRPr>
          </a:p>
          <a:p>
            <a:pPr marL="0" marR="0">
              <a:lnSpc>
                <a:spcPct val="100000"/>
              </a:lnSpc>
              <a:spcBef>
                <a:spcPts val="0"/>
              </a:spcBef>
              <a:spcAft>
                <a:spcPts val="600"/>
              </a:spcAft>
            </a:pPr>
            <a:r>
              <a:rPr lang="en-US" sz="1800" dirty="0">
                <a:effectLst/>
                <a:latin typeface="Times New Roman" panose="02020603050405020304" pitchFamily="18" charset="0"/>
                <a:ea typeface="Times New Roman" panose="02020603050405020304" pitchFamily="18" charset="0"/>
              </a:rPr>
              <a:t> </a:t>
            </a:r>
          </a:p>
          <a:p>
            <a:pPr marL="0" marR="0">
              <a:lnSpc>
                <a:spcPct val="100000"/>
              </a:lnSpc>
              <a:spcBef>
                <a:spcPts val="0"/>
              </a:spcBef>
              <a:spcAft>
                <a:spcPts val="600"/>
              </a:spcAft>
            </a:pPr>
            <a:endParaRPr lang="en-US" sz="1800" dirty="0">
              <a:effectLst/>
              <a:latin typeface="Times New Roman" panose="02020603050405020304" pitchFamily="18" charset="0"/>
              <a:ea typeface="Times New Roman" panose="02020603050405020304" pitchFamily="18" charset="0"/>
            </a:endParaRPr>
          </a:p>
          <a:p>
            <a:endParaRPr lang="en-US" dirty="0"/>
          </a:p>
        </p:txBody>
      </p:sp>
    </p:spTree>
    <p:extLst>
      <p:ext uri="{BB962C8B-B14F-4D97-AF65-F5344CB8AC3E}">
        <p14:creationId xmlns:p14="http://schemas.microsoft.com/office/powerpoint/2010/main" val="215853865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7A7D30-3E21-8BB9-5B30-3ACC1A929CE4}"/>
              </a:ext>
            </a:extLst>
          </p:cNvPr>
          <p:cNvSpPr>
            <a:spLocks noGrp="1"/>
          </p:cNvSpPr>
          <p:nvPr>
            <p:ph type="title"/>
          </p:nvPr>
        </p:nvSpPr>
        <p:spPr/>
        <p:txBody>
          <a:bodyPr>
            <a:normAutofit/>
          </a:bodyPr>
          <a:lstStyle/>
          <a:p>
            <a:r>
              <a:rPr lang="en-US" dirty="0">
                <a:solidFill>
                  <a:srgbClr val="000000"/>
                </a:solidFill>
                <a:effectLst/>
                <a:latin typeface="Times New Roman" panose="02020603050405020304" pitchFamily="18" charset="0"/>
                <a:ea typeface="Times New Roman" panose="02020603050405020304" pitchFamily="18" charset="0"/>
              </a:rPr>
              <a:t>What should we do?</a:t>
            </a:r>
            <a:endParaRPr lang="en-US" dirty="0"/>
          </a:p>
        </p:txBody>
      </p:sp>
      <p:sp>
        <p:nvSpPr>
          <p:cNvPr id="3" name="Content Placeholder 2">
            <a:extLst>
              <a:ext uri="{FF2B5EF4-FFF2-40B4-BE49-F238E27FC236}">
                <a16:creationId xmlns:a16="http://schemas.microsoft.com/office/drawing/2014/main" id="{3F854972-73A9-AB8C-0D5A-62D754F500D9}"/>
              </a:ext>
            </a:extLst>
          </p:cNvPr>
          <p:cNvSpPr>
            <a:spLocks noGrp="1"/>
          </p:cNvSpPr>
          <p:nvPr>
            <p:ph idx="1"/>
          </p:nvPr>
        </p:nvSpPr>
        <p:spPr/>
        <p:txBody>
          <a:bodyPr/>
          <a:lstStyle/>
          <a:p>
            <a:pPr marL="0" marR="0">
              <a:spcBef>
                <a:spcPts val="0"/>
              </a:spcBef>
              <a:spcAft>
                <a:spcPts val="0"/>
              </a:spcAft>
            </a:pPr>
            <a:r>
              <a:rPr lang="en-US" sz="1800" dirty="0">
                <a:solidFill>
                  <a:srgbClr val="000000"/>
                </a:solidFill>
                <a:effectLst/>
                <a:latin typeface="Times New Roman" panose="02020603050405020304" pitchFamily="18" charset="0"/>
                <a:ea typeface="Times New Roman" panose="02020603050405020304" pitchFamily="18" charset="0"/>
              </a:rPr>
              <a:t>God wants His people to focus on things that are important, things that have eternal value!</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dirty="0">
                <a:effectLst/>
                <a:latin typeface="Times New Roman" panose="02020603050405020304" pitchFamily="18" charset="0"/>
                <a:ea typeface="Times New Roman" panose="02020603050405020304" pitchFamily="18" charset="0"/>
              </a:rPr>
              <a:t> </a:t>
            </a:r>
          </a:p>
          <a:p>
            <a:pPr marL="0" marR="0">
              <a:spcBef>
                <a:spcPts val="0"/>
              </a:spcBef>
              <a:spcAft>
                <a:spcPts val="0"/>
              </a:spcAft>
            </a:pPr>
            <a:r>
              <a:rPr lang="en-US" sz="1800" dirty="0">
                <a:solidFill>
                  <a:srgbClr val="000000"/>
                </a:solidFill>
                <a:effectLst/>
                <a:latin typeface="Times New Roman" panose="02020603050405020304" pitchFamily="18" charset="0"/>
                <a:ea typeface="Times New Roman" panose="02020603050405020304" pitchFamily="18" charset="0"/>
              </a:rPr>
              <a:t>Ephesians 5:16 – Redeeming the time, because the days are evil.</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dirty="0">
                <a:effectLst/>
                <a:latin typeface="Times New Roman" panose="02020603050405020304" pitchFamily="18" charset="0"/>
                <a:ea typeface="Times New Roman" panose="02020603050405020304" pitchFamily="18" charset="0"/>
              </a:rPr>
              <a:t> </a:t>
            </a:r>
          </a:p>
          <a:p>
            <a:pPr marL="0" marR="0">
              <a:spcBef>
                <a:spcPts val="0"/>
              </a:spcBef>
              <a:spcAft>
                <a:spcPts val="0"/>
              </a:spcAft>
            </a:pPr>
            <a:r>
              <a:rPr lang="en-US" sz="1800" dirty="0">
                <a:solidFill>
                  <a:srgbClr val="000000"/>
                </a:solidFill>
                <a:effectLst/>
                <a:latin typeface="Times New Roman" panose="02020603050405020304" pitchFamily="18" charset="0"/>
                <a:ea typeface="Times New Roman" panose="02020603050405020304" pitchFamily="18" charset="0"/>
              </a:rPr>
              <a:t>Redeeming the time was important in the first century. There are way more distractions now than then. It is also even easier to waste time than ever before.</a:t>
            </a:r>
            <a:endParaRPr lang="en-US" sz="1800" dirty="0">
              <a:effectLst/>
              <a:latin typeface="Times New Roman" panose="02020603050405020304" pitchFamily="18" charset="0"/>
              <a:ea typeface="Times New Roman" panose="02020603050405020304" pitchFamily="18" charset="0"/>
            </a:endParaRPr>
          </a:p>
          <a:p>
            <a:endParaRPr lang="en-US" dirty="0"/>
          </a:p>
        </p:txBody>
      </p:sp>
    </p:spTree>
    <p:extLst>
      <p:ext uri="{BB962C8B-B14F-4D97-AF65-F5344CB8AC3E}">
        <p14:creationId xmlns:p14="http://schemas.microsoft.com/office/powerpoint/2010/main" val="129322015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6C9C5B-21E3-DE71-673C-40AF4E631DCF}"/>
              </a:ext>
            </a:extLst>
          </p:cNvPr>
          <p:cNvSpPr>
            <a:spLocks noGrp="1"/>
          </p:cNvSpPr>
          <p:nvPr>
            <p:ph type="title"/>
          </p:nvPr>
        </p:nvSpPr>
        <p:spPr/>
        <p:txBody>
          <a:bodyPr>
            <a:normAutofit/>
          </a:bodyPr>
          <a:lstStyle/>
          <a:p>
            <a:r>
              <a:rPr lang="en-US" dirty="0">
                <a:solidFill>
                  <a:srgbClr val="000000"/>
                </a:solidFill>
                <a:effectLst/>
                <a:latin typeface="Times New Roman" panose="02020603050405020304" pitchFamily="18" charset="0"/>
                <a:ea typeface="Times New Roman" panose="02020603050405020304" pitchFamily="18" charset="0"/>
              </a:rPr>
              <a:t>V The Role of Women in Church    2:11-15</a:t>
            </a:r>
            <a:endParaRPr lang="en-US" dirty="0"/>
          </a:p>
        </p:txBody>
      </p:sp>
      <p:sp>
        <p:nvSpPr>
          <p:cNvPr id="3" name="Content Placeholder 2">
            <a:extLst>
              <a:ext uri="{FF2B5EF4-FFF2-40B4-BE49-F238E27FC236}">
                <a16:creationId xmlns:a16="http://schemas.microsoft.com/office/drawing/2014/main" id="{A55C8F3B-6D9E-7D5F-4E1F-15411196E585}"/>
              </a:ext>
            </a:extLst>
          </p:cNvPr>
          <p:cNvSpPr>
            <a:spLocks noGrp="1"/>
          </p:cNvSpPr>
          <p:nvPr>
            <p:ph idx="1"/>
          </p:nvPr>
        </p:nvSpPr>
        <p:spPr/>
        <p:txBody>
          <a:bodyPr>
            <a:normAutofit/>
          </a:bodyPr>
          <a:lstStyle/>
          <a:p>
            <a:pPr marL="0" marR="0">
              <a:spcBef>
                <a:spcPts val="0"/>
              </a:spcBef>
              <a:spcAft>
                <a:spcPts val="0"/>
              </a:spcAft>
            </a:pPr>
            <a:r>
              <a:rPr lang="en-US" sz="2400" dirty="0">
                <a:solidFill>
                  <a:srgbClr val="4F4F4F"/>
                </a:solidFill>
                <a:effectLst/>
                <a:latin typeface="Times New Roman" panose="02020603050405020304" pitchFamily="18" charset="0"/>
                <a:ea typeface="Times New Roman" panose="02020603050405020304" pitchFamily="18" charset="0"/>
              </a:rPr>
              <a:t>Titus 2:3-4 – Likewise, teach the older women to be reverent in the way they live, not to be slanderers or addicted to much wine, but to teach what is good. 4 Then they can urge the younger women to love their husbands and children.</a:t>
            </a:r>
            <a:endParaRPr lang="en-US" sz="24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2400" dirty="0">
                <a:solidFill>
                  <a:srgbClr val="4F4F4F"/>
                </a:solidFill>
                <a:effectLst/>
                <a:latin typeface="Times New Roman" panose="02020603050405020304" pitchFamily="18" charset="0"/>
                <a:ea typeface="Times New Roman" panose="02020603050405020304" pitchFamily="18" charset="0"/>
              </a:rPr>
              <a:t>Ephesians 5:22-23 – Wives, submit yourselves to your own husbands as you do to the Lord.23 For the husband is the head of the wife as Christ is the head of the church, his body, of which he is the Savior.</a:t>
            </a:r>
            <a:endParaRPr lang="en-US" sz="24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2400" dirty="0">
                <a:solidFill>
                  <a:srgbClr val="4F4F4F"/>
                </a:solidFill>
                <a:effectLst/>
                <a:latin typeface="Times New Roman" panose="02020603050405020304" pitchFamily="18" charset="0"/>
                <a:ea typeface="Times New Roman" panose="02020603050405020304" pitchFamily="18" charset="0"/>
              </a:rPr>
              <a:t>Galatians 3:28 – There is neither Jew nor Gentile, neither slave nor free, nor is there male and female, for you are all one in Christ Jesus.</a:t>
            </a:r>
            <a:endParaRPr lang="en-US" sz="24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2400" dirty="0">
                <a:solidFill>
                  <a:srgbClr val="4F4F4F"/>
                </a:solidFill>
                <a:effectLst/>
                <a:latin typeface="Times New Roman" panose="02020603050405020304" pitchFamily="18" charset="0"/>
                <a:ea typeface="Times New Roman" panose="02020603050405020304" pitchFamily="18" charset="0"/>
              </a:rPr>
              <a:t>Genesis 2:18 – Then the Lord God said, “It is not good that the man should be alone; I will make him a helper fit for him.</a:t>
            </a:r>
            <a:endParaRPr lang="en-US" sz="24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2400" dirty="0">
                <a:solidFill>
                  <a:srgbClr val="4F4F4F"/>
                </a:solidFill>
                <a:effectLst/>
                <a:latin typeface="Times New Roman" panose="02020603050405020304" pitchFamily="18" charset="0"/>
                <a:ea typeface="Times New Roman" panose="02020603050405020304" pitchFamily="18" charset="0"/>
              </a:rPr>
              <a:t>1 Corinthians 11:3 – But I want you to understand that the head of every man is Christ, the head of a wife is her husband, and the head of Christ is God.</a:t>
            </a:r>
            <a:endParaRPr lang="en-US"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36760471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7A7D30-3E21-8BB9-5B30-3ACC1A929CE4}"/>
              </a:ext>
            </a:extLst>
          </p:cNvPr>
          <p:cNvSpPr>
            <a:spLocks noGrp="1"/>
          </p:cNvSpPr>
          <p:nvPr>
            <p:ph type="title"/>
          </p:nvPr>
        </p:nvSpPr>
        <p:spPr/>
        <p:txBody>
          <a:bodyPr/>
          <a:lstStyle/>
          <a:p>
            <a:r>
              <a:rPr lang="en-US" sz="4400" dirty="0">
                <a:solidFill>
                  <a:srgbClr val="000000"/>
                </a:solidFill>
                <a:effectLst/>
                <a:latin typeface="Times New Roman" panose="02020603050405020304" pitchFamily="18" charset="0"/>
                <a:ea typeface="Times New Roman" panose="02020603050405020304" pitchFamily="18" charset="0"/>
              </a:rPr>
              <a:t>Change in wording.</a:t>
            </a:r>
            <a:endParaRPr lang="en-US" dirty="0"/>
          </a:p>
        </p:txBody>
      </p:sp>
      <p:sp>
        <p:nvSpPr>
          <p:cNvPr id="3" name="Content Placeholder 2">
            <a:extLst>
              <a:ext uri="{FF2B5EF4-FFF2-40B4-BE49-F238E27FC236}">
                <a16:creationId xmlns:a16="http://schemas.microsoft.com/office/drawing/2014/main" id="{3F854972-73A9-AB8C-0D5A-62D754F500D9}"/>
              </a:ext>
            </a:extLst>
          </p:cNvPr>
          <p:cNvSpPr>
            <a:spLocks noGrp="1"/>
          </p:cNvSpPr>
          <p:nvPr>
            <p:ph idx="1"/>
          </p:nvPr>
        </p:nvSpPr>
        <p:spPr/>
        <p:txBody>
          <a:bodyPr>
            <a:normAutofit fontScale="92500" lnSpcReduction="10000"/>
          </a:bodyPr>
          <a:lstStyle/>
          <a:p>
            <a:pPr marL="0" marR="0">
              <a:lnSpc>
                <a:spcPct val="100000"/>
              </a:lnSpc>
              <a:spcBef>
                <a:spcPts val="0"/>
              </a:spcBef>
              <a:spcAft>
                <a:spcPts val="600"/>
              </a:spcAft>
            </a:pPr>
            <a:r>
              <a:rPr lang="en-US" sz="2400" dirty="0">
                <a:solidFill>
                  <a:srgbClr val="000000"/>
                </a:solidFill>
                <a:effectLst/>
                <a:latin typeface="Times New Roman" panose="02020603050405020304" pitchFamily="18" charset="0"/>
                <a:ea typeface="Times New Roman" panose="02020603050405020304" pitchFamily="18" charset="0"/>
              </a:rPr>
              <a:t>“Why did Paul make this dramatic switch from plural to singular?” Biblical scholar, David Joel Hamilton asks. He concludes that Paul “had a specific Ephesian woman in mind as he wrote these words to Timothy. The context suggests that she was a vocal promoter of the false teachings troubling the Ephesian church.”</a:t>
            </a:r>
          </a:p>
          <a:p>
            <a:pPr marL="0" marR="0">
              <a:lnSpc>
                <a:spcPct val="100000"/>
              </a:lnSpc>
              <a:spcBef>
                <a:spcPts val="0"/>
              </a:spcBef>
              <a:spcAft>
                <a:spcPts val="600"/>
              </a:spcAft>
            </a:pPr>
            <a:endParaRPr lang="en-US" sz="2400" dirty="0">
              <a:effectLst/>
              <a:latin typeface="Times New Roman" panose="02020603050405020304" pitchFamily="18" charset="0"/>
              <a:ea typeface="Times New Roman" panose="02020603050405020304" pitchFamily="18" charset="0"/>
            </a:endParaRPr>
          </a:p>
          <a:p>
            <a:pPr marL="0" marR="0">
              <a:lnSpc>
                <a:spcPct val="100000"/>
              </a:lnSpc>
              <a:spcBef>
                <a:spcPts val="0"/>
              </a:spcBef>
              <a:spcAft>
                <a:spcPts val="600"/>
              </a:spcAft>
            </a:pPr>
            <a:r>
              <a:rPr lang="en-US" sz="2400" dirty="0">
                <a:solidFill>
                  <a:srgbClr val="000000"/>
                </a:solidFill>
                <a:effectLst/>
                <a:latin typeface="Times New Roman" panose="02020603050405020304" pitchFamily="18" charset="0"/>
                <a:ea typeface="Times New Roman" panose="02020603050405020304" pitchFamily="18" charset="0"/>
              </a:rPr>
              <a:t>For verses 11 and 12, Paul changes from plural to singular in referring to men and women.</a:t>
            </a:r>
            <a:endParaRPr lang="en-US" sz="2400" dirty="0">
              <a:effectLst/>
              <a:latin typeface="Times New Roman" panose="02020603050405020304" pitchFamily="18" charset="0"/>
              <a:ea typeface="Times New Roman" panose="02020603050405020304" pitchFamily="18" charset="0"/>
            </a:endParaRPr>
          </a:p>
          <a:p>
            <a:pPr marL="0" marR="0">
              <a:lnSpc>
                <a:spcPct val="100000"/>
              </a:lnSpc>
              <a:spcBef>
                <a:spcPts val="0"/>
              </a:spcBef>
              <a:spcAft>
                <a:spcPts val="600"/>
              </a:spcAft>
            </a:pPr>
            <a:r>
              <a:rPr lang="en-US" sz="2400" dirty="0">
                <a:solidFill>
                  <a:srgbClr val="000000"/>
                </a:solidFill>
                <a:effectLst/>
                <a:latin typeface="Times New Roman" panose="02020603050405020304" pitchFamily="18" charset="0"/>
                <a:ea typeface="Times New Roman" panose="02020603050405020304" pitchFamily="18" charset="0"/>
              </a:rPr>
              <a:t> </a:t>
            </a:r>
            <a:endParaRPr lang="en-US" sz="2400" dirty="0">
              <a:effectLst/>
              <a:latin typeface="Times New Roman" panose="02020603050405020304" pitchFamily="18" charset="0"/>
              <a:ea typeface="Times New Roman" panose="02020603050405020304" pitchFamily="18" charset="0"/>
            </a:endParaRPr>
          </a:p>
          <a:p>
            <a:pPr marL="0" marR="0">
              <a:lnSpc>
                <a:spcPct val="100000"/>
              </a:lnSpc>
              <a:spcBef>
                <a:spcPts val="0"/>
              </a:spcBef>
              <a:spcAft>
                <a:spcPts val="600"/>
              </a:spcAft>
            </a:pPr>
            <a:r>
              <a:rPr lang="en-US" sz="2400" dirty="0">
                <a:solidFill>
                  <a:srgbClr val="000000"/>
                </a:solidFill>
                <a:effectLst/>
                <a:latin typeface="Times New Roman" panose="02020603050405020304" pitchFamily="18" charset="0"/>
                <a:ea typeface="Times New Roman" panose="02020603050405020304" pitchFamily="18" charset="0"/>
              </a:rPr>
              <a:t>The entire book of 1 Timothy is predicated on Paul’s desire to set right the errant doctrines mentioned in chapter 1. And one heresy fits the context more than any other: Gnosticism.</a:t>
            </a:r>
            <a:endParaRPr lang="en-US" sz="2400" dirty="0">
              <a:effectLst/>
              <a:latin typeface="Times New Roman" panose="02020603050405020304" pitchFamily="18" charset="0"/>
              <a:ea typeface="Times New Roman" panose="02020603050405020304" pitchFamily="18" charset="0"/>
            </a:endParaRPr>
          </a:p>
          <a:p>
            <a:pPr marL="0" marR="0">
              <a:lnSpc>
                <a:spcPct val="100000"/>
              </a:lnSpc>
              <a:spcBef>
                <a:spcPts val="0"/>
              </a:spcBef>
              <a:spcAft>
                <a:spcPts val="600"/>
              </a:spcAft>
            </a:pPr>
            <a:r>
              <a:rPr lang="en-US" sz="2400" dirty="0">
                <a:solidFill>
                  <a:srgbClr val="000000"/>
                </a:solidFill>
                <a:effectLst/>
                <a:latin typeface="Times New Roman" panose="02020603050405020304" pitchFamily="18" charset="0"/>
                <a:ea typeface="Times New Roman" panose="02020603050405020304" pitchFamily="18" charset="0"/>
              </a:rPr>
              <a:t> </a:t>
            </a:r>
            <a:endParaRPr lang="en-US" sz="2400" dirty="0">
              <a:effectLst/>
              <a:latin typeface="Times New Roman" panose="02020603050405020304" pitchFamily="18" charset="0"/>
              <a:ea typeface="Times New Roman" panose="02020603050405020304" pitchFamily="18" charset="0"/>
            </a:endParaRPr>
          </a:p>
          <a:p>
            <a:endParaRPr lang="en-US" dirty="0"/>
          </a:p>
        </p:txBody>
      </p:sp>
    </p:spTree>
    <p:extLst>
      <p:ext uri="{BB962C8B-B14F-4D97-AF65-F5344CB8AC3E}">
        <p14:creationId xmlns:p14="http://schemas.microsoft.com/office/powerpoint/2010/main" val="358272750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7E0C0C-70D0-7B15-A641-6F2CDA2E50BB}"/>
              </a:ext>
            </a:extLst>
          </p:cNvPr>
          <p:cNvSpPr>
            <a:spLocks noGrp="1"/>
          </p:cNvSpPr>
          <p:nvPr>
            <p:ph type="title"/>
          </p:nvPr>
        </p:nvSpPr>
        <p:spPr/>
        <p:txBody>
          <a:bodyPr>
            <a:normAutofit/>
          </a:bodyPr>
          <a:lstStyle/>
          <a:p>
            <a:r>
              <a:rPr lang="en-US" dirty="0">
                <a:solidFill>
                  <a:srgbClr val="000000"/>
                </a:solidFill>
                <a:effectLst/>
                <a:latin typeface="Times New Roman" panose="02020603050405020304" pitchFamily="18" charset="0"/>
                <a:ea typeface="Times New Roman" panose="02020603050405020304" pitchFamily="18" charset="0"/>
              </a:rPr>
              <a:t>V The Role of Women in Church    2:11-15</a:t>
            </a:r>
            <a:endParaRPr lang="en-US" dirty="0"/>
          </a:p>
        </p:txBody>
      </p:sp>
      <p:sp>
        <p:nvSpPr>
          <p:cNvPr id="3" name="Content Placeholder 2">
            <a:extLst>
              <a:ext uri="{FF2B5EF4-FFF2-40B4-BE49-F238E27FC236}">
                <a16:creationId xmlns:a16="http://schemas.microsoft.com/office/drawing/2014/main" id="{4C0137E2-1A5E-AF27-2CD0-E5C2596A1DBB}"/>
              </a:ext>
            </a:extLst>
          </p:cNvPr>
          <p:cNvSpPr>
            <a:spLocks noGrp="1"/>
          </p:cNvSpPr>
          <p:nvPr>
            <p:ph idx="1"/>
          </p:nvPr>
        </p:nvSpPr>
        <p:spPr/>
        <p:txBody>
          <a:bodyPr>
            <a:normAutofit/>
          </a:bodyPr>
          <a:lstStyle/>
          <a:p>
            <a:pPr marL="0" marR="0">
              <a:spcBef>
                <a:spcPts val="0"/>
              </a:spcBef>
              <a:spcAft>
                <a:spcPts val="0"/>
              </a:spcAft>
            </a:pPr>
            <a:r>
              <a:rPr lang="en-US" sz="2400" b="1" dirty="0">
                <a:solidFill>
                  <a:srgbClr val="000000"/>
                </a:solidFill>
                <a:effectLst/>
                <a:latin typeface="Times New Roman" panose="02020603050405020304" pitchFamily="18" charset="0"/>
                <a:ea typeface="Times New Roman" panose="02020603050405020304" pitchFamily="18" charset="0"/>
              </a:rPr>
              <a:t>11 </a:t>
            </a:r>
            <a:r>
              <a:rPr lang="en-US" sz="2400" dirty="0">
                <a:solidFill>
                  <a:srgbClr val="000000"/>
                </a:solidFill>
                <a:effectLst/>
                <a:latin typeface="Times New Roman" panose="02020603050405020304" pitchFamily="18" charset="0"/>
                <a:ea typeface="Times New Roman" panose="02020603050405020304" pitchFamily="18" charset="0"/>
              </a:rPr>
              <a:t>Let the woman learn in silence with all subjection.</a:t>
            </a:r>
            <a:endParaRPr lang="en-US" sz="2400" dirty="0">
              <a:effectLst/>
              <a:latin typeface="Times New Roman" panose="02020603050405020304" pitchFamily="18" charset="0"/>
              <a:ea typeface="Times New Roman" panose="02020603050405020304" pitchFamily="18" charset="0"/>
            </a:endParaRPr>
          </a:p>
          <a:p>
            <a:pPr marL="0" marR="0">
              <a:lnSpc>
                <a:spcPct val="100000"/>
              </a:lnSpc>
              <a:spcBef>
                <a:spcPts val="0"/>
              </a:spcBef>
              <a:spcAft>
                <a:spcPts val="600"/>
              </a:spcAft>
            </a:pPr>
            <a:r>
              <a:rPr lang="en-US" sz="1800" dirty="0">
                <a:solidFill>
                  <a:srgbClr val="000000"/>
                </a:solidFill>
                <a:effectLst/>
                <a:latin typeface="Times New Roman" panose="02020603050405020304" pitchFamily="18" charset="0"/>
                <a:ea typeface="Times New Roman" panose="02020603050405020304" pitchFamily="18" charset="0"/>
              </a:rPr>
              <a:t> </a:t>
            </a:r>
            <a:endParaRPr lang="en-US" sz="2000" dirty="0">
              <a:effectLst/>
              <a:latin typeface="Times New Roman" panose="02020603050405020304" pitchFamily="18" charset="0"/>
              <a:ea typeface="Times New Roman" panose="02020603050405020304" pitchFamily="18" charset="0"/>
            </a:endParaRPr>
          </a:p>
          <a:p>
            <a:pPr marL="0" marR="0">
              <a:lnSpc>
                <a:spcPct val="100000"/>
              </a:lnSpc>
              <a:spcBef>
                <a:spcPts val="0"/>
              </a:spcBef>
              <a:spcAft>
                <a:spcPts val="600"/>
              </a:spcAft>
            </a:pPr>
            <a:r>
              <a:rPr lang="en-US" sz="2000" dirty="0">
                <a:solidFill>
                  <a:srgbClr val="000000"/>
                </a:solidFill>
                <a:effectLst/>
                <a:latin typeface="Times New Roman" panose="02020603050405020304" pitchFamily="18" charset="0"/>
                <a:ea typeface="Times New Roman" panose="02020603050405020304" pitchFamily="18" charset="0"/>
              </a:rPr>
              <a:t> Paul did not just follow culture, he wanted the women to learn – Throughout the Bible women are given a much higher position than was common in society at that time. Paul’s first instruction that the women were to “learn” (1 Timothy 2:11 NIV) was radical in itself. Learning and receiving an education was considered unfit for women. Yet Paul specifically allows them to join church activities and receive instruction on an equal basis as the men.</a:t>
            </a:r>
            <a:endParaRPr lang="en-US" sz="2000" dirty="0">
              <a:effectLst/>
              <a:latin typeface="Times New Roman" panose="02020603050405020304" pitchFamily="18" charset="0"/>
              <a:ea typeface="Times New Roman" panose="02020603050405020304" pitchFamily="18" charset="0"/>
            </a:endParaRPr>
          </a:p>
          <a:p>
            <a:pPr marL="0" marR="0">
              <a:lnSpc>
                <a:spcPct val="100000"/>
              </a:lnSpc>
              <a:spcBef>
                <a:spcPts val="0"/>
              </a:spcBef>
              <a:spcAft>
                <a:spcPts val="600"/>
              </a:spcAft>
            </a:pPr>
            <a:r>
              <a:rPr lang="en-US" sz="2000" b="1" dirty="0">
                <a:effectLst/>
                <a:latin typeface="Times New Roman" panose="02020603050405020304" pitchFamily="18" charset="0"/>
                <a:ea typeface="Times New Roman" panose="02020603050405020304" pitchFamily="18" charset="0"/>
              </a:rPr>
              <a:t> </a:t>
            </a:r>
            <a:endParaRPr lang="en-US" sz="2000" dirty="0">
              <a:effectLst/>
              <a:latin typeface="Times New Roman" panose="02020603050405020304" pitchFamily="18" charset="0"/>
              <a:ea typeface="Times New Roman" panose="02020603050405020304" pitchFamily="18" charset="0"/>
            </a:endParaRPr>
          </a:p>
          <a:p>
            <a:pPr marL="0" marR="0">
              <a:lnSpc>
                <a:spcPct val="100000"/>
              </a:lnSpc>
              <a:spcBef>
                <a:spcPts val="0"/>
              </a:spcBef>
              <a:spcAft>
                <a:spcPts val="600"/>
              </a:spcAft>
            </a:pPr>
            <a:r>
              <a:rPr lang="en-US" sz="2000" dirty="0">
                <a:solidFill>
                  <a:srgbClr val="000000"/>
                </a:solidFill>
                <a:effectLst/>
                <a:latin typeface="Times New Roman" panose="02020603050405020304" pitchFamily="18" charset="0"/>
                <a:ea typeface="Times New Roman" panose="02020603050405020304" pitchFamily="18" charset="0"/>
              </a:rPr>
              <a:t>The Greek word that is used here for “silence” or “quietness” (depending on the translation) is “</a:t>
            </a:r>
            <a:r>
              <a:rPr lang="en-US" sz="2000" dirty="0" err="1">
                <a:solidFill>
                  <a:srgbClr val="000000"/>
                </a:solidFill>
                <a:effectLst/>
                <a:latin typeface="Times New Roman" panose="02020603050405020304" pitchFamily="18" charset="0"/>
                <a:ea typeface="Times New Roman" panose="02020603050405020304" pitchFamily="18" charset="0"/>
              </a:rPr>
              <a:t>hesychia</a:t>
            </a:r>
            <a:r>
              <a:rPr lang="en-US" sz="2000" dirty="0">
                <a:solidFill>
                  <a:srgbClr val="000000"/>
                </a:solidFill>
                <a:effectLst/>
                <a:latin typeface="Times New Roman" panose="02020603050405020304" pitchFamily="18" charset="0"/>
                <a:ea typeface="Times New Roman" panose="02020603050405020304" pitchFamily="18" charset="0"/>
              </a:rPr>
              <a:t>” and does not denote a complete silence or absence of any talking. It is also used in Acts 22:2 and 2 Thessalonians 3:12 and in both instances means “settled down, undisturbed, or unruly.</a:t>
            </a:r>
            <a:endParaRPr lang="en-US" sz="20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97459616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7E0C0C-70D0-7B15-A641-6F2CDA2E50BB}"/>
              </a:ext>
            </a:extLst>
          </p:cNvPr>
          <p:cNvSpPr>
            <a:spLocks noGrp="1"/>
          </p:cNvSpPr>
          <p:nvPr>
            <p:ph type="title"/>
          </p:nvPr>
        </p:nvSpPr>
        <p:spPr/>
        <p:txBody>
          <a:bodyPr>
            <a:normAutofit/>
          </a:bodyPr>
          <a:lstStyle/>
          <a:p>
            <a:r>
              <a:rPr lang="en-US" dirty="0">
                <a:solidFill>
                  <a:srgbClr val="000000"/>
                </a:solidFill>
                <a:effectLst/>
                <a:latin typeface="Times New Roman" panose="02020603050405020304" pitchFamily="18" charset="0"/>
                <a:ea typeface="Times New Roman" panose="02020603050405020304" pitchFamily="18" charset="0"/>
              </a:rPr>
              <a:t>V The Role of Women in Church    2:11-15</a:t>
            </a:r>
            <a:endParaRPr lang="en-US" dirty="0"/>
          </a:p>
        </p:txBody>
      </p:sp>
      <p:sp>
        <p:nvSpPr>
          <p:cNvPr id="3" name="Content Placeholder 2">
            <a:extLst>
              <a:ext uri="{FF2B5EF4-FFF2-40B4-BE49-F238E27FC236}">
                <a16:creationId xmlns:a16="http://schemas.microsoft.com/office/drawing/2014/main" id="{4C0137E2-1A5E-AF27-2CD0-E5C2596A1DBB}"/>
              </a:ext>
            </a:extLst>
          </p:cNvPr>
          <p:cNvSpPr>
            <a:spLocks noGrp="1"/>
          </p:cNvSpPr>
          <p:nvPr>
            <p:ph idx="1"/>
          </p:nvPr>
        </p:nvSpPr>
        <p:spPr/>
        <p:txBody>
          <a:bodyPr>
            <a:normAutofit/>
          </a:bodyPr>
          <a:lstStyle/>
          <a:p>
            <a:pPr marL="0" marR="0">
              <a:spcBef>
                <a:spcPts val="0"/>
              </a:spcBef>
              <a:spcAft>
                <a:spcPts val="0"/>
              </a:spcAft>
            </a:pPr>
            <a:r>
              <a:rPr lang="en-US" sz="2400" b="1" dirty="0">
                <a:solidFill>
                  <a:srgbClr val="000000"/>
                </a:solidFill>
                <a:effectLst/>
                <a:latin typeface="Times New Roman" panose="02020603050405020304" pitchFamily="18" charset="0"/>
                <a:ea typeface="Times New Roman" panose="02020603050405020304" pitchFamily="18" charset="0"/>
              </a:rPr>
              <a:t>12 </a:t>
            </a:r>
            <a:r>
              <a:rPr lang="en-US" sz="2400" dirty="0">
                <a:solidFill>
                  <a:srgbClr val="000000"/>
                </a:solidFill>
                <a:effectLst/>
                <a:latin typeface="Times New Roman" panose="02020603050405020304" pitchFamily="18" charset="0"/>
                <a:ea typeface="Times New Roman" panose="02020603050405020304" pitchFamily="18" charset="0"/>
              </a:rPr>
              <a:t>But I suffer not a woman to teach, nor to usurp authority over the man, but to be in silence.</a:t>
            </a:r>
            <a:endParaRPr lang="en-US" sz="24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dirty="0">
                <a:solidFill>
                  <a:srgbClr val="000000"/>
                </a:solidFill>
                <a:effectLst/>
                <a:latin typeface="Times New Roman" panose="02020603050405020304" pitchFamily="18" charset="0"/>
                <a:ea typeface="Times New Roman" panose="02020603050405020304" pitchFamily="18" charset="0"/>
              </a:rPr>
              <a:t> </a:t>
            </a:r>
            <a:endParaRPr lang="en-US" sz="1800" dirty="0">
              <a:effectLst/>
              <a:latin typeface="Times New Roman" panose="02020603050405020304" pitchFamily="18" charset="0"/>
              <a:ea typeface="Times New Roman" panose="02020603050405020304" pitchFamily="18" charset="0"/>
            </a:endParaRPr>
          </a:p>
          <a:p>
            <a:pPr marL="0">
              <a:spcBef>
                <a:spcPts val="0"/>
              </a:spcBef>
            </a:pPr>
            <a:r>
              <a:rPr lang="en-US" sz="2000" dirty="0">
                <a:solidFill>
                  <a:srgbClr val="000000"/>
                </a:solidFill>
                <a:effectLst/>
                <a:latin typeface="Times New Roman" panose="02020603050405020304" pitchFamily="18" charset="0"/>
                <a:ea typeface="Times New Roman" panose="02020603050405020304" pitchFamily="18" charset="0"/>
              </a:rPr>
              <a:t> The Bible teaches clear gender role distinctions, but places equal value on man and woman – This and other passages like it clearly support a difference in gender roles. God designed the church to be led by men. The same is true of the family. At the same time every person, male and female has equal value in God’s sight. Men are not better. Women are not inferior. They are different.</a:t>
            </a:r>
            <a:endParaRPr lang="en-US" sz="2000" dirty="0">
              <a:effectLst/>
              <a:latin typeface="Times New Roman" panose="02020603050405020304" pitchFamily="18" charset="0"/>
              <a:ea typeface="Times New Roman" panose="02020603050405020304" pitchFamily="18" charset="0"/>
            </a:endParaRPr>
          </a:p>
          <a:p>
            <a:pPr marL="0" marR="0">
              <a:spcBef>
                <a:spcPts val="0"/>
              </a:spcBef>
              <a:spcAft>
                <a:spcPts val="0"/>
              </a:spcAft>
            </a:pP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dirty="0">
                <a:solidFill>
                  <a:srgbClr val="000000"/>
                </a:solidFill>
                <a:effectLst/>
                <a:latin typeface="Times New Roman" panose="02020603050405020304" pitchFamily="18" charset="0"/>
                <a:ea typeface="Times New Roman" panose="02020603050405020304" pitchFamily="18" charset="0"/>
              </a:rPr>
              <a:t> </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3774423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7E0C0C-70D0-7B15-A641-6F2CDA2E50BB}"/>
              </a:ext>
            </a:extLst>
          </p:cNvPr>
          <p:cNvSpPr>
            <a:spLocks noGrp="1"/>
          </p:cNvSpPr>
          <p:nvPr>
            <p:ph type="title"/>
          </p:nvPr>
        </p:nvSpPr>
        <p:spPr/>
        <p:txBody>
          <a:bodyPr>
            <a:normAutofit/>
          </a:bodyPr>
          <a:lstStyle/>
          <a:p>
            <a:r>
              <a:rPr lang="en-US" dirty="0">
                <a:solidFill>
                  <a:srgbClr val="000000"/>
                </a:solidFill>
                <a:effectLst/>
                <a:latin typeface="Times New Roman" panose="02020603050405020304" pitchFamily="18" charset="0"/>
                <a:ea typeface="Times New Roman" panose="02020603050405020304" pitchFamily="18" charset="0"/>
              </a:rPr>
              <a:t>V The Role of Women in Church    2:11-15</a:t>
            </a:r>
            <a:endParaRPr lang="en-US" dirty="0"/>
          </a:p>
        </p:txBody>
      </p:sp>
      <p:sp>
        <p:nvSpPr>
          <p:cNvPr id="3" name="Content Placeholder 2">
            <a:extLst>
              <a:ext uri="{FF2B5EF4-FFF2-40B4-BE49-F238E27FC236}">
                <a16:creationId xmlns:a16="http://schemas.microsoft.com/office/drawing/2014/main" id="{4C0137E2-1A5E-AF27-2CD0-E5C2596A1DBB}"/>
              </a:ext>
            </a:extLst>
          </p:cNvPr>
          <p:cNvSpPr>
            <a:spLocks noGrp="1"/>
          </p:cNvSpPr>
          <p:nvPr>
            <p:ph idx="1"/>
          </p:nvPr>
        </p:nvSpPr>
        <p:spPr/>
        <p:txBody>
          <a:bodyPr>
            <a:normAutofit/>
          </a:bodyPr>
          <a:lstStyle/>
          <a:p>
            <a:pPr marL="0" marR="0">
              <a:spcBef>
                <a:spcPts val="0"/>
              </a:spcBef>
              <a:spcAft>
                <a:spcPts val="0"/>
              </a:spcAft>
            </a:pPr>
            <a:r>
              <a:rPr lang="en-US" sz="24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13 </a:t>
            </a:r>
            <a:r>
              <a:rPr lang="en-US"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For Adam was first formed, then Eve.</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spcBef>
                <a:spcPts val="0"/>
              </a:spcBef>
              <a:spcAft>
                <a:spcPts val="0"/>
              </a:spcAft>
            </a:pPr>
            <a:r>
              <a:rPr lang="en-US"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spcBef>
                <a:spcPts val="0"/>
              </a:spcBef>
              <a:spcAft>
                <a:spcPts val="0"/>
              </a:spcAft>
            </a:pP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One reason given for male headship in the church is God’s creation order – Paul goes all the way back to creation to defend the position he teaches. In other words, this is not a cultural thing. It relates to the very way God designed people. The world today says, “There is no difference between men and women. You can be whatever you want.” This attitude is in a word, “nonsense.” God has made us different. Male and female are different. But there are many other differences. Each person has his own gifting. We are each one like a work of art. God is the artist and we are His paintings. The differences should be celebrated! How much admiration would an artist get who makes six billion exact reproductions of one painting?</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br>
              <a:rPr lang="en-US" sz="1800" dirty="0">
                <a:solidFill>
                  <a:srgbClr val="000000"/>
                </a:solidFill>
                <a:effectLst/>
                <a:latin typeface="Times New Roman" panose="02020603050405020304" pitchFamily="18" charset="0"/>
                <a:ea typeface="Times New Roman" panose="02020603050405020304" pitchFamily="18" charset="0"/>
              </a:rPr>
            </a:b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8267797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7E0C0C-70D0-7B15-A641-6F2CDA2E50BB}"/>
              </a:ext>
            </a:extLst>
          </p:cNvPr>
          <p:cNvSpPr>
            <a:spLocks noGrp="1"/>
          </p:cNvSpPr>
          <p:nvPr>
            <p:ph type="title"/>
          </p:nvPr>
        </p:nvSpPr>
        <p:spPr/>
        <p:txBody>
          <a:bodyPr>
            <a:normAutofit/>
          </a:bodyPr>
          <a:lstStyle/>
          <a:p>
            <a:r>
              <a:rPr lang="en-US" dirty="0">
                <a:solidFill>
                  <a:srgbClr val="000000"/>
                </a:solidFill>
                <a:effectLst/>
                <a:latin typeface="Times New Roman" panose="02020603050405020304" pitchFamily="18" charset="0"/>
                <a:ea typeface="Times New Roman" panose="02020603050405020304" pitchFamily="18" charset="0"/>
              </a:rPr>
              <a:t>V The Role of Women in Church    2:11-15</a:t>
            </a:r>
            <a:endParaRPr lang="en-US" dirty="0"/>
          </a:p>
        </p:txBody>
      </p:sp>
      <p:sp>
        <p:nvSpPr>
          <p:cNvPr id="3" name="Content Placeholder 2">
            <a:extLst>
              <a:ext uri="{FF2B5EF4-FFF2-40B4-BE49-F238E27FC236}">
                <a16:creationId xmlns:a16="http://schemas.microsoft.com/office/drawing/2014/main" id="{4C0137E2-1A5E-AF27-2CD0-E5C2596A1DBB}"/>
              </a:ext>
            </a:extLst>
          </p:cNvPr>
          <p:cNvSpPr>
            <a:spLocks noGrp="1"/>
          </p:cNvSpPr>
          <p:nvPr>
            <p:ph idx="1"/>
          </p:nvPr>
        </p:nvSpPr>
        <p:spPr>
          <a:xfrm>
            <a:off x="838200" y="1951131"/>
            <a:ext cx="10515600" cy="4351338"/>
          </a:xfrm>
        </p:spPr>
        <p:txBody>
          <a:bodyPr>
            <a:normAutofit/>
          </a:bodyPr>
          <a:lstStyle/>
          <a:p>
            <a:pPr marL="0" marR="0">
              <a:spcBef>
                <a:spcPts val="0"/>
              </a:spcBef>
              <a:spcAft>
                <a:spcPts val="0"/>
              </a:spcAft>
            </a:pPr>
            <a:r>
              <a:rPr lang="en-US" sz="2400" b="1" dirty="0">
                <a:solidFill>
                  <a:srgbClr val="000000"/>
                </a:solidFill>
                <a:effectLst/>
                <a:latin typeface="Times New Roman" panose="02020603050405020304" pitchFamily="18" charset="0"/>
                <a:ea typeface="Times New Roman" panose="02020603050405020304" pitchFamily="18" charset="0"/>
              </a:rPr>
              <a:t>14 </a:t>
            </a:r>
            <a:r>
              <a:rPr lang="en-US" sz="2400" dirty="0">
                <a:solidFill>
                  <a:srgbClr val="000000"/>
                </a:solidFill>
                <a:effectLst/>
                <a:latin typeface="Times New Roman" panose="02020603050405020304" pitchFamily="18" charset="0"/>
                <a:ea typeface="Times New Roman" panose="02020603050405020304" pitchFamily="18" charset="0"/>
              </a:rPr>
              <a:t>And Adam was not deceived, but the woman being deceived was in the transgression.</a:t>
            </a:r>
            <a:endParaRPr lang="en-US" sz="24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dirty="0">
                <a:solidFill>
                  <a:srgbClr val="000000"/>
                </a:solidFill>
                <a:effectLst/>
                <a:latin typeface="Times New Roman" panose="02020603050405020304" pitchFamily="18" charset="0"/>
                <a:ea typeface="Times New Roman" panose="02020603050405020304" pitchFamily="18" charset="0"/>
              </a:rPr>
              <a:t> </a:t>
            </a:r>
            <a:endParaRPr lang="en-US" sz="1800" dirty="0">
              <a:effectLst/>
              <a:latin typeface="Times New Roman" panose="02020603050405020304" pitchFamily="18" charset="0"/>
              <a:ea typeface="Times New Roman" panose="02020603050405020304" pitchFamily="18" charset="0"/>
            </a:endParaRPr>
          </a:p>
          <a:p>
            <a:pPr marL="0">
              <a:spcBef>
                <a:spcPts val="0"/>
              </a:spcBef>
            </a:pPr>
            <a:r>
              <a:rPr lang="en-US" sz="2000" dirty="0">
                <a:solidFill>
                  <a:srgbClr val="000000"/>
                </a:solidFill>
                <a:effectLst/>
                <a:latin typeface="Times New Roman" panose="02020603050405020304" pitchFamily="18" charset="0"/>
                <a:ea typeface="Times New Roman" panose="02020603050405020304" pitchFamily="18" charset="0"/>
              </a:rPr>
              <a:t> Another reason given for male headship is the fact that Eve was deceived – Men and women have different strengths and weaknesses. For example, my wife is far more compassionate and merciful than I am. This is good because she can encourage and challenge me when I am too extreme. Together we are better than by ourselves.</a:t>
            </a:r>
            <a:endParaRPr lang="en-US" sz="2000" dirty="0">
              <a:effectLst/>
              <a:latin typeface="Times New Roman" panose="02020603050405020304" pitchFamily="18" charset="0"/>
              <a:ea typeface="Times New Roman" panose="02020603050405020304" pitchFamily="18" charset="0"/>
            </a:endParaRPr>
          </a:p>
          <a:p>
            <a:pPr marL="0" marR="0">
              <a:spcBef>
                <a:spcPts val="0"/>
              </a:spcBef>
              <a:spcAft>
                <a:spcPts val="0"/>
              </a:spcAft>
            </a:pPr>
            <a:endParaRPr lang="en-US" sz="1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39622253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C0137E2-1A5E-AF27-2CD0-E5C2596A1DBB}"/>
              </a:ext>
            </a:extLst>
          </p:cNvPr>
          <p:cNvSpPr>
            <a:spLocks noGrp="1"/>
          </p:cNvSpPr>
          <p:nvPr>
            <p:ph idx="1"/>
          </p:nvPr>
        </p:nvSpPr>
        <p:spPr/>
        <p:txBody>
          <a:bodyPr>
            <a:normAutofit/>
          </a:bodyPr>
          <a:lstStyle/>
          <a:p>
            <a:pPr marL="0" marR="0">
              <a:spcBef>
                <a:spcPts val="0"/>
              </a:spcBef>
              <a:spcAft>
                <a:spcPts val="0"/>
              </a:spcAft>
            </a:pPr>
            <a:r>
              <a:rPr lang="en-US" sz="2400" b="1" dirty="0">
                <a:solidFill>
                  <a:srgbClr val="000000"/>
                </a:solidFill>
                <a:effectLst/>
                <a:latin typeface="Times New Roman" panose="02020603050405020304" pitchFamily="18" charset="0"/>
                <a:ea typeface="Times New Roman" panose="02020603050405020304" pitchFamily="18" charset="0"/>
              </a:rPr>
              <a:t>15 </a:t>
            </a:r>
            <a:r>
              <a:rPr lang="en-US" sz="2400" dirty="0">
                <a:solidFill>
                  <a:srgbClr val="000000"/>
                </a:solidFill>
                <a:effectLst/>
                <a:latin typeface="Times New Roman" panose="02020603050405020304" pitchFamily="18" charset="0"/>
                <a:ea typeface="Times New Roman" panose="02020603050405020304" pitchFamily="18" charset="0"/>
              </a:rPr>
              <a:t>Notwithstanding she shall be saved in childbearing, if they continue in faith and charity and holiness with sobriety.</a:t>
            </a:r>
            <a:endParaRPr lang="en-US" sz="2400" dirty="0">
              <a:effectLst/>
              <a:latin typeface="Times New Roman" panose="02020603050405020304" pitchFamily="18" charset="0"/>
              <a:ea typeface="Times New Roman" panose="02020603050405020304" pitchFamily="18" charset="0"/>
            </a:endParaRPr>
          </a:p>
          <a:p>
            <a:pPr marL="0" marR="0">
              <a:lnSpc>
                <a:spcPct val="107000"/>
              </a:lnSpc>
              <a:spcBef>
                <a:spcPts val="0"/>
              </a:spcBef>
              <a:spcAft>
                <a:spcPts val="800"/>
              </a:spcAft>
            </a:pP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 </a:t>
            </a:r>
          </a:p>
          <a:p>
            <a:pPr marL="0">
              <a:lnSpc>
                <a:spcPct val="107000"/>
              </a:lnSpc>
              <a:spcBef>
                <a:spcPts val="0"/>
              </a:spcBef>
              <a:spcAft>
                <a:spcPts val="800"/>
              </a:spcAft>
            </a:pPr>
            <a:r>
              <a:rPr lang="en-US" sz="2000" kern="100" dirty="0">
                <a:effectLst/>
                <a:latin typeface="Times New Roman" panose="02020603050405020304" pitchFamily="18" charset="0"/>
                <a:ea typeface="Calibri" panose="020F0502020204030204" pitchFamily="34" charset="0"/>
                <a:cs typeface="Times New Roman" panose="02020603050405020304" pitchFamily="18" charset="0"/>
              </a:rPr>
              <a:t>Women will be saved through childbearing – Women are not powerless! Paul is saying that in some aspects they have more power or “say” than any man. Behind every single powerful man in world history is his mother. Mothers generally spend much more time with their kids than the father. Years are spent training and shaping the next generation.</a:t>
            </a:r>
          </a:p>
          <a:p>
            <a:pPr marL="0" marR="0">
              <a:lnSpc>
                <a:spcPct val="107000"/>
              </a:lnSpc>
              <a:spcBef>
                <a:spcPts val="0"/>
              </a:spcBef>
              <a:spcAft>
                <a:spcPts val="800"/>
              </a:spcAft>
            </a:pP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Title 4">
            <a:extLst>
              <a:ext uri="{FF2B5EF4-FFF2-40B4-BE49-F238E27FC236}">
                <a16:creationId xmlns:a16="http://schemas.microsoft.com/office/drawing/2014/main" id="{C7483B53-3EC6-501D-DB8E-3AD234C0CD5F}"/>
              </a:ext>
            </a:extLst>
          </p:cNvPr>
          <p:cNvSpPr>
            <a:spLocks noGrp="1"/>
          </p:cNvSpPr>
          <p:nvPr>
            <p:ph type="title"/>
          </p:nvPr>
        </p:nvSpPr>
        <p:spPr/>
        <p:txBody>
          <a:bodyPr/>
          <a:lstStyle/>
          <a:p>
            <a:r>
              <a:rPr lang="en-US" dirty="0">
                <a:solidFill>
                  <a:srgbClr val="000000"/>
                </a:solidFill>
                <a:effectLst/>
                <a:latin typeface="Times New Roman" panose="02020603050405020304" pitchFamily="18" charset="0"/>
                <a:ea typeface="Times New Roman" panose="02020603050405020304" pitchFamily="18" charset="0"/>
              </a:rPr>
              <a:t>V The Role of Women in Church    2:11-15</a:t>
            </a:r>
            <a:endParaRPr lang="en-US" dirty="0"/>
          </a:p>
        </p:txBody>
      </p:sp>
    </p:spTree>
    <p:extLst>
      <p:ext uri="{BB962C8B-B14F-4D97-AF65-F5344CB8AC3E}">
        <p14:creationId xmlns:p14="http://schemas.microsoft.com/office/powerpoint/2010/main" val="20677218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5F0AEC-E332-A680-6C44-94A1C0E7A7E1}"/>
              </a:ext>
            </a:extLst>
          </p:cNvPr>
          <p:cNvSpPr>
            <a:spLocks noGrp="1"/>
          </p:cNvSpPr>
          <p:nvPr>
            <p:ph type="title"/>
          </p:nvPr>
        </p:nvSpPr>
        <p:spPr/>
        <p:txBody>
          <a:bodyPr>
            <a:normAutofit/>
          </a:bodyPr>
          <a:lstStyle/>
          <a:p>
            <a:r>
              <a:rPr lang="en-US" kern="100" dirty="0">
                <a:effectLst/>
                <a:latin typeface="Times New Roman" panose="02020603050405020304" pitchFamily="18" charset="0"/>
                <a:ea typeface="Calibri" panose="020F0502020204030204" pitchFamily="34" charset="0"/>
                <a:cs typeface="Times New Roman" panose="02020603050405020304" pitchFamily="18" charset="0"/>
              </a:rPr>
              <a:t>I. Pray for All  2:1-3</a:t>
            </a:r>
            <a:endParaRPr lang="en-US" dirty="0"/>
          </a:p>
        </p:txBody>
      </p:sp>
      <p:sp>
        <p:nvSpPr>
          <p:cNvPr id="3" name="Content Placeholder 2">
            <a:extLst>
              <a:ext uri="{FF2B5EF4-FFF2-40B4-BE49-F238E27FC236}">
                <a16:creationId xmlns:a16="http://schemas.microsoft.com/office/drawing/2014/main" id="{F69B4C2C-72DB-15E6-24CD-3A8B43C4A660}"/>
              </a:ext>
            </a:extLst>
          </p:cNvPr>
          <p:cNvSpPr>
            <a:spLocks noGrp="1"/>
          </p:cNvSpPr>
          <p:nvPr>
            <p:ph idx="1"/>
          </p:nvPr>
        </p:nvSpPr>
        <p:spPr/>
        <p:txBody>
          <a:bodyPr>
            <a:normAutofit/>
          </a:bodyPr>
          <a:lstStyle/>
          <a:p>
            <a:pPr marL="0" marR="0">
              <a:spcBef>
                <a:spcPts val="0"/>
              </a:spcBef>
              <a:spcAft>
                <a:spcPts val="0"/>
              </a:spcAft>
            </a:pPr>
            <a:r>
              <a:rPr lang="en-US" sz="2400" b="1" dirty="0">
                <a:effectLst/>
                <a:latin typeface="Times New Roman" panose="02020603050405020304" pitchFamily="18" charset="0"/>
                <a:ea typeface="Times New Roman" panose="02020603050405020304" pitchFamily="18" charset="0"/>
              </a:rPr>
              <a:t>1</a:t>
            </a:r>
            <a:r>
              <a:rPr lang="en-US" sz="2400" dirty="0">
                <a:effectLst/>
                <a:latin typeface="Times New Roman" panose="02020603050405020304" pitchFamily="18" charset="0"/>
                <a:ea typeface="Times New Roman" panose="02020603050405020304" pitchFamily="18" charset="0"/>
              </a:rPr>
              <a:t> I exhort therefore, that, first of all, supplications, prayers, intercessions, </a:t>
            </a:r>
            <a:r>
              <a:rPr lang="en-US" sz="2400" i="1" dirty="0">
                <a:effectLst/>
                <a:latin typeface="Times New Roman" panose="02020603050405020304" pitchFamily="18" charset="0"/>
                <a:ea typeface="Times New Roman" panose="02020603050405020304" pitchFamily="18" charset="0"/>
              </a:rPr>
              <a:t>and</a:t>
            </a:r>
            <a:r>
              <a:rPr lang="en-US" sz="2400" dirty="0">
                <a:effectLst/>
                <a:latin typeface="Times New Roman" panose="02020603050405020304" pitchFamily="18" charset="0"/>
                <a:ea typeface="Times New Roman" panose="02020603050405020304" pitchFamily="18" charset="0"/>
              </a:rPr>
              <a:t> giving of thanks, be made for all men;</a:t>
            </a:r>
          </a:p>
          <a:p>
            <a:pPr marL="0" indent="0">
              <a:spcBef>
                <a:spcPts val="0"/>
              </a:spcBef>
              <a:buNone/>
            </a:pPr>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spcBef>
                <a:spcPts val="0"/>
              </a:spcBef>
              <a:spcAft>
                <a:spcPts val="0"/>
              </a:spcAft>
            </a:pPr>
            <a:r>
              <a:rPr lang="en-US" sz="2000" dirty="0">
                <a:solidFill>
                  <a:srgbClr val="000000"/>
                </a:solidFill>
                <a:effectLst/>
                <a:latin typeface="Times New Roman" panose="02020603050405020304" pitchFamily="18" charset="0"/>
                <a:ea typeface="Times New Roman" panose="02020603050405020304" pitchFamily="18" charset="0"/>
              </a:rPr>
              <a:t>Four different kinds of prayers are mentioned. Why didn’t Paul just say, “prayers?” Using several different words shows us that the content of prayer is to be rich and varied. As believers, we should seek a balanced prayer life. If we are balanced in our prayer lives, then that means we are praying different kinds of prayers to God on a regular basis.</a:t>
            </a:r>
            <a:endParaRPr lang="en-US" sz="20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dirty="0">
                <a:effectLst/>
                <a:latin typeface="Times New Roman" panose="02020603050405020304" pitchFamily="18" charset="0"/>
                <a:ea typeface="Times New Roman" panose="02020603050405020304" pitchFamily="18" charset="0"/>
              </a:rPr>
              <a:t> </a:t>
            </a:r>
            <a:endParaRPr lang="en-US" sz="2000"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spcBef>
                <a:spcPts val="0"/>
              </a:spcBef>
              <a:buNone/>
            </a:pPr>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a:spcBef>
                <a:spcPts val="0"/>
              </a:spcBef>
            </a:pP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Prayer is the invisible foundation which supports all of the other church activities. Without a proper prayer life, people are distant from God and destined to rely on their own strength and intelligence. Jesus said, “Apart from me, you can do nothing.” If a person is to be successful in God’s eyes, he must be a person of a prayer. And if a church is to be successful, it must be a praying church.</a:t>
            </a:r>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spcBef>
                <a:spcPts val="0"/>
              </a:spcBef>
              <a:spcAft>
                <a:spcPts val="0"/>
              </a:spcAft>
            </a:pP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900" dirty="0">
              <a:effectLst/>
              <a:latin typeface="Times New Roman" panose="02020603050405020304" pitchFamily="18" charset="0"/>
              <a:ea typeface="Times New Roman" panose="02020603050405020304" pitchFamily="18" charset="0"/>
            </a:endParaRPr>
          </a:p>
          <a:p>
            <a:pPr marL="0" indent="0">
              <a:buNone/>
            </a:pPr>
            <a:endParaRPr lang="en-US" dirty="0"/>
          </a:p>
          <a:p>
            <a:pPr marL="0" indent="0">
              <a:buNone/>
            </a:pPr>
            <a:endParaRPr lang="en-US" dirty="0"/>
          </a:p>
        </p:txBody>
      </p:sp>
    </p:spTree>
    <p:extLst>
      <p:ext uri="{BB962C8B-B14F-4D97-AF65-F5344CB8AC3E}">
        <p14:creationId xmlns:p14="http://schemas.microsoft.com/office/powerpoint/2010/main" val="28520875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1D841A-A6B5-6261-A1AF-291A9942D994}"/>
              </a:ext>
            </a:extLst>
          </p:cNvPr>
          <p:cNvSpPr>
            <a:spLocks noGrp="1"/>
          </p:cNvSpPr>
          <p:nvPr>
            <p:ph type="title"/>
          </p:nvPr>
        </p:nvSpPr>
        <p:spPr/>
        <p:txBody>
          <a:bodyPr/>
          <a:lstStyle/>
          <a:p>
            <a:r>
              <a:rPr lang="en-US" sz="4400" kern="100" dirty="0">
                <a:effectLst/>
                <a:latin typeface="Times New Roman" panose="02020603050405020304" pitchFamily="18" charset="0"/>
                <a:ea typeface="Calibri" panose="020F0502020204030204" pitchFamily="34" charset="0"/>
                <a:cs typeface="Times New Roman" panose="02020603050405020304" pitchFamily="18" charset="0"/>
              </a:rPr>
              <a:t>Women in the Early Church</a:t>
            </a:r>
            <a:endParaRPr lang="en-US" dirty="0"/>
          </a:p>
        </p:txBody>
      </p:sp>
      <p:sp>
        <p:nvSpPr>
          <p:cNvPr id="3" name="Content Placeholder 2">
            <a:extLst>
              <a:ext uri="{FF2B5EF4-FFF2-40B4-BE49-F238E27FC236}">
                <a16:creationId xmlns:a16="http://schemas.microsoft.com/office/drawing/2014/main" id="{3E74FDE8-E14E-6233-48CA-4A013B445F84}"/>
              </a:ext>
            </a:extLst>
          </p:cNvPr>
          <p:cNvSpPr>
            <a:spLocks noGrp="1"/>
          </p:cNvSpPr>
          <p:nvPr>
            <p:ph idx="1"/>
          </p:nvPr>
        </p:nvSpPr>
        <p:spPr/>
        <p:txBody>
          <a:bodyPr/>
          <a:lstStyle/>
          <a:p>
            <a:pPr marL="0" marR="0">
              <a:spcBef>
                <a:spcPts val="0"/>
              </a:spcBef>
              <a:spcAft>
                <a:spcPts val="600"/>
              </a:spcAft>
            </a:pPr>
            <a:r>
              <a:rPr lang="en-US"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The details of the roles and status of women in the earliest communities are found in the letters of </a:t>
            </a:r>
            <a:r>
              <a:rPr lang="en-US" sz="24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Paul the Apostle</a:t>
            </a:r>
            <a:r>
              <a:rPr lang="en-US"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(50s-60s CE) and the </a:t>
            </a:r>
            <a:r>
              <a:rPr lang="en-US"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Deutero</a:t>
            </a:r>
            <a:r>
              <a:rPr lang="en-US"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-Pauline letters. Paul named several women, both Jewish and Gentile, and often included details of their contributions to the community. Paul claimed that some of the apostles traveled with their wives. Many of the names are Greek, but we cannot determine their origin; many Jews in the </a:t>
            </a:r>
            <a:r>
              <a:rPr lang="en-US" sz="24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cities</a:t>
            </a:r>
            <a:r>
              <a:rPr lang="en-US"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of the </a:t>
            </a:r>
            <a:r>
              <a:rPr lang="en-US" sz="24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Roman Empire</a:t>
            </a:r>
            <a:r>
              <a:rPr lang="en-US"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also had Greek names.</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r>
              <a:rPr lang="en-US"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Women traveled with their husbands or brothers and often worked in pairs: Prisca, </a:t>
            </a:r>
            <a:r>
              <a:rPr lang="en-US"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Junia</a:t>
            </a:r>
            <a:r>
              <a:rPr lang="en-US"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Julia, Nereus’ sister, Mary (Romans 16). He referred to </a:t>
            </a:r>
            <a:r>
              <a:rPr lang="en-US"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Junia</a:t>
            </a:r>
            <a:r>
              <a:rPr lang="en-US"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as an apostle, although we are not sure if this designation set her apart from others. </a:t>
            </a:r>
            <a:r>
              <a:rPr lang="en-US"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Junia</a:t>
            </a:r>
            <a:r>
              <a:rPr lang="en-US"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was also “imprisoned for her labor,” but we do not know the details.</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25045847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FADC91-3A2A-DB5A-28E3-F179B96DF8AE}"/>
              </a:ext>
            </a:extLst>
          </p:cNvPr>
          <p:cNvSpPr>
            <a:spLocks noGrp="1"/>
          </p:cNvSpPr>
          <p:nvPr>
            <p:ph type="title"/>
          </p:nvPr>
        </p:nvSpPr>
        <p:spPr/>
        <p:txBody>
          <a:bodyPr>
            <a:normAutofit/>
          </a:bodyPr>
          <a:lstStyle/>
          <a:p>
            <a:r>
              <a:rPr lang="en-US" sz="3600" kern="100" dirty="0">
                <a:effectLst/>
                <a:latin typeface="Times New Roman" panose="02020603050405020304" pitchFamily="18" charset="0"/>
                <a:ea typeface="Calibri" panose="020F0502020204030204" pitchFamily="34" charset="0"/>
                <a:cs typeface="Times New Roman" panose="02020603050405020304" pitchFamily="18" charset="0"/>
              </a:rPr>
              <a:t>Five Ways Women Participated in the Early Church</a:t>
            </a:r>
            <a:endParaRPr lang="en-US" sz="3600" dirty="0"/>
          </a:p>
        </p:txBody>
      </p:sp>
      <p:sp>
        <p:nvSpPr>
          <p:cNvPr id="3" name="Content Placeholder 2">
            <a:extLst>
              <a:ext uri="{FF2B5EF4-FFF2-40B4-BE49-F238E27FC236}">
                <a16:creationId xmlns:a16="http://schemas.microsoft.com/office/drawing/2014/main" id="{5B892409-E96A-1AE4-D89A-A420BF2F2A05}"/>
              </a:ext>
            </a:extLst>
          </p:cNvPr>
          <p:cNvSpPr>
            <a:spLocks noGrp="1"/>
          </p:cNvSpPr>
          <p:nvPr>
            <p:ph idx="1"/>
          </p:nvPr>
        </p:nvSpPr>
        <p:spPr/>
        <p:txBody>
          <a:bodyPr>
            <a:normAutofit fontScale="92500" lnSpcReduction="10000"/>
          </a:bodyPr>
          <a:lstStyle/>
          <a:p>
            <a:pPr marL="0" marR="0">
              <a:lnSpc>
                <a:spcPct val="107000"/>
              </a:lnSpc>
              <a:spcBef>
                <a:spcPts val="0"/>
              </a:spcBef>
              <a:spcAft>
                <a:spcPts val="800"/>
              </a:spcAft>
            </a:pPr>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 Women helped prepare the Lord’s Supper. Beers explains the connection between women and meals: “Because women were almost always in charge of the food in their extended family groups, organizing and hosting this meal for the assembly would have provided natural opportunities for women to serve and even lead, all while children played nearby.” Women also partook of the meal.</a:t>
            </a:r>
            <a:endParaRPr lang="en-US" sz="24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 Women offered prayers. The Book of Acts describes how prayer was a central part of early Christian gatherings (e.g., Acts 1:14; 12:12–27), with men and women praying together.</a:t>
            </a:r>
            <a:endParaRPr lang="en-US" sz="24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 Women led hymns. First Corinthians 14:26 describes early Christian meetings: “When you come together, each one has a hymn, a lesson, a revelation, a tongue, or an interpretation.” Beers clarifies that in the communal setting of the early Church, everyone would have offered something. For women, this included singing and leading hymns.</a:t>
            </a:r>
            <a:endParaRPr lang="en-US" sz="2400" kern="1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7547284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FADC91-3A2A-DB5A-28E3-F179B96DF8AE}"/>
              </a:ext>
            </a:extLst>
          </p:cNvPr>
          <p:cNvSpPr>
            <a:spLocks noGrp="1"/>
          </p:cNvSpPr>
          <p:nvPr>
            <p:ph type="title"/>
          </p:nvPr>
        </p:nvSpPr>
        <p:spPr/>
        <p:txBody>
          <a:bodyPr>
            <a:normAutofit/>
          </a:bodyPr>
          <a:lstStyle/>
          <a:p>
            <a:r>
              <a:rPr lang="en-US" sz="3600" kern="100" dirty="0">
                <a:effectLst/>
                <a:latin typeface="Times New Roman" panose="02020603050405020304" pitchFamily="18" charset="0"/>
                <a:ea typeface="Calibri" panose="020F0502020204030204" pitchFamily="34" charset="0"/>
                <a:cs typeface="Times New Roman" panose="02020603050405020304" pitchFamily="18" charset="0"/>
              </a:rPr>
              <a:t>Five Ways Women Participated in the Early Church</a:t>
            </a:r>
            <a:endParaRPr lang="en-US" sz="3600" dirty="0"/>
          </a:p>
        </p:txBody>
      </p:sp>
      <p:sp>
        <p:nvSpPr>
          <p:cNvPr id="3" name="Content Placeholder 2">
            <a:extLst>
              <a:ext uri="{FF2B5EF4-FFF2-40B4-BE49-F238E27FC236}">
                <a16:creationId xmlns:a16="http://schemas.microsoft.com/office/drawing/2014/main" id="{5B892409-E96A-1AE4-D89A-A420BF2F2A05}"/>
              </a:ext>
            </a:extLst>
          </p:cNvPr>
          <p:cNvSpPr>
            <a:spLocks noGrp="1"/>
          </p:cNvSpPr>
          <p:nvPr>
            <p:ph idx="1"/>
          </p:nvPr>
        </p:nvSpPr>
        <p:spPr/>
        <p:txBody>
          <a:bodyPr>
            <a:noAutofit/>
          </a:bodyPr>
          <a:lstStyle/>
          <a:p>
            <a:pPr marL="0" marR="0">
              <a:lnSpc>
                <a:spcPct val="107000"/>
              </a:lnSpc>
              <a:spcBef>
                <a:spcPts val="0"/>
              </a:spcBef>
              <a:spcAft>
                <a:spcPts val="800"/>
              </a:spcAft>
            </a:pPr>
            <a:r>
              <a:rPr lang="en-US" sz="22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(4) Women read and interpreted Scripture. Although not everyone was literate, women who were may have read passages of Scripture in gatherings—and also offered interpretations. Acts 18:24–26 describes how Priscilla and Aquila helped instruct the teacher Apollos.</a:t>
            </a:r>
            <a:endParaRPr lang="en-US" sz="22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22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 Women performed acts of charity, which met the physical needs of their community. This involved providing clothing and food for those in need. Acts 9:36–39 extols Tabitha for her charity and specifically mentions the numerous tunics and clothing items she gave to the widows in her community. Acts also describes how the early Church gave to those in need and provided food for the widows among its members (4:32–35; 6:1–5). Although men were appointed to distribute the food, women would have helped with this process—from contributing foodstuffs to preparing food.</a:t>
            </a:r>
            <a:endParaRPr lang="en-US" sz="2200" kern="1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1132511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64D74A-C9B4-828D-0511-AE48146D92A9}"/>
              </a:ext>
            </a:extLst>
          </p:cNvPr>
          <p:cNvSpPr>
            <a:spLocks noGrp="1"/>
          </p:cNvSpPr>
          <p:nvPr>
            <p:ph type="title"/>
          </p:nvPr>
        </p:nvSpPr>
        <p:spPr>
          <a:xfrm>
            <a:off x="838200" y="365125"/>
            <a:ext cx="10515600" cy="603063"/>
          </a:xfrm>
        </p:spPr>
        <p:txBody>
          <a:bodyPr>
            <a:normAutofit fontScale="90000"/>
          </a:bodyPr>
          <a:lstStyle/>
          <a:p>
            <a:r>
              <a:rPr lang="en-US" sz="4400" kern="100" dirty="0">
                <a:effectLst/>
                <a:latin typeface="Times New Roman" panose="02020603050405020304" pitchFamily="18" charset="0"/>
                <a:ea typeface="Calibri" panose="020F0502020204030204" pitchFamily="34" charset="0"/>
                <a:cs typeface="Times New Roman" panose="02020603050405020304" pitchFamily="18" charset="0"/>
              </a:rPr>
              <a:t>Some Women from the Early Church</a:t>
            </a:r>
            <a:endParaRPr lang="en-US" dirty="0"/>
          </a:p>
        </p:txBody>
      </p:sp>
      <p:sp>
        <p:nvSpPr>
          <p:cNvPr id="3" name="Content Placeholder 2">
            <a:extLst>
              <a:ext uri="{FF2B5EF4-FFF2-40B4-BE49-F238E27FC236}">
                <a16:creationId xmlns:a16="http://schemas.microsoft.com/office/drawing/2014/main" id="{125637BC-7D40-5DBA-8742-F3E58E4E856B}"/>
              </a:ext>
            </a:extLst>
          </p:cNvPr>
          <p:cNvSpPr>
            <a:spLocks noGrp="1"/>
          </p:cNvSpPr>
          <p:nvPr>
            <p:ph idx="1"/>
          </p:nvPr>
        </p:nvSpPr>
        <p:spPr>
          <a:xfrm>
            <a:off x="381000" y="1066799"/>
            <a:ext cx="11430000" cy="5092234"/>
          </a:xfrm>
        </p:spPr>
        <p:txBody>
          <a:bodyPr>
            <a:normAutofit fontScale="85000" lnSpcReduction="20000"/>
          </a:bodyPr>
          <a:lstStyle/>
          <a:p>
            <a:pPr marL="0" marR="0">
              <a:lnSpc>
                <a:spcPct val="107000"/>
              </a:lnSpc>
              <a:spcBef>
                <a:spcPts val="0"/>
              </a:spcBef>
              <a:spcAft>
                <a:spcPts val="1700"/>
              </a:spcAft>
            </a:pPr>
            <a:r>
              <a:rPr lang="en-US" sz="2200" kern="0" dirty="0">
                <a:effectLst/>
                <a:latin typeface="Times New Roman" panose="02020603050405020304" pitchFamily="18" charset="0"/>
                <a:ea typeface="Times New Roman" panose="02020603050405020304" pitchFamily="18" charset="0"/>
                <a:cs typeface="Times New Roman" panose="02020603050405020304" pitchFamily="18" charset="0"/>
              </a:rPr>
              <a:t>The New Testament shows that in the first century, just as today, there were different ways of organizing ministries. Some churches were mostly led by men, others were led by women or by women and men together. But nowhere in the New Testament are godly and capable women expressly forbidden from ministering in any capacity. Moreover, Paul valued women and endorsed their ministries.</a:t>
            </a:r>
            <a:endParaRPr lang="en-US" sz="22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1700"/>
              </a:spcAft>
            </a:pPr>
            <a:r>
              <a:rPr lang="en-US" sz="2200" kern="0" dirty="0">
                <a:effectLst/>
                <a:latin typeface="Times New Roman" panose="02020603050405020304" pitchFamily="18" charset="0"/>
                <a:ea typeface="Times New Roman" panose="02020603050405020304" pitchFamily="18" charset="0"/>
                <a:cs typeface="Times New Roman" panose="02020603050405020304" pitchFamily="18" charset="0"/>
              </a:rPr>
              <a:t>Paul planted a church in Lydia’s home.</a:t>
            </a:r>
            <a:br>
              <a:rPr lang="en-US" sz="2200" kern="0" dirty="0">
                <a:effectLst/>
                <a:latin typeface="Times New Roman" panose="02020603050405020304" pitchFamily="18" charset="0"/>
                <a:ea typeface="Times New Roman" panose="02020603050405020304" pitchFamily="18" charset="0"/>
                <a:cs typeface="Times New Roman" panose="02020603050405020304" pitchFamily="18" charset="0"/>
              </a:rPr>
            </a:br>
            <a:r>
              <a:rPr lang="en-US" sz="2200" kern="0" dirty="0">
                <a:effectLst/>
                <a:latin typeface="Times New Roman" panose="02020603050405020304" pitchFamily="18" charset="0"/>
                <a:ea typeface="Times New Roman" panose="02020603050405020304" pitchFamily="18" charset="0"/>
                <a:cs typeface="Times New Roman" panose="02020603050405020304" pitchFamily="18" charset="0"/>
              </a:rPr>
              <a:t>He introduced Phoebe to the church at Rome as his sister, as a minister or deacon, as a patron of many, and he entrusted his letter to the Romans to her.</a:t>
            </a:r>
            <a:br>
              <a:rPr lang="en-US" sz="2200" kern="0" dirty="0">
                <a:effectLst/>
                <a:latin typeface="Times New Roman" panose="02020603050405020304" pitchFamily="18" charset="0"/>
                <a:ea typeface="Times New Roman" panose="02020603050405020304" pitchFamily="18" charset="0"/>
                <a:cs typeface="Times New Roman" panose="02020603050405020304" pitchFamily="18" charset="0"/>
              </a:rPr>
            </a:br>
            <a:r>
              <a:rPr lang="en-US" sz="2200" kern="0" dirty="0">
                <a:effectLst/>
                <a:latin typeface="Times New Roman" panose="02020603050405020304" pitchFamily="18" charset="0"/>
                <a:ea typeface="Times New Roman" panose="02020603050405020304" pitchFamily="18" charset="0"/>
                <a:cs typeface="Times New Roman" panose="02020603050405020304" pitchFamily="18" charset="0"/>
              </a:rPr>
              <a:t>He valued the ministries of Prisca, Euodia, and </a:t>
            </a:r>
            <a:r>
              <a:rPr lang="en-US" sz="2200" kern="0" dirty="0" err="1">
                <a:effectLst/>
                <a:latin typeface="Times New Roman" panose="02020603050405020304" pitchFamily="18" charset="0"/>
                <a:ea typeface="Times New Roman" panose="02020603050405020304" pitchFamily="18" charset="0"/>
                <a:cs typeface="Times New Roman" panose="02020603050405020304" pitchFamily="18" charset="0"/>
              </a:rPr>
              <a:t>Syntyche</a:t>
            </a:r>
            <a:r>
              <a:rPr lang="en-US" sz="2200" kern="0" dirty="0">
                <a:effectLst/>
                <a:latin typeface="Times New Roman" panose="02020603050405020304" pitchFamily="18" charset="0"/>
                <a:ea typeface="Times New Roman" panose="02020603050405020304" pitchFamily="18" charset="0"/>
                <a:cs typeface="Times New Roman" panose="02020603050405020304" pitchFamily="18" charset="0"/>
              </a:rPr>
              <a:t> as his coworkers in the gospel.</a:t>
            </a:r>
            <a:br>
              <a:rPr lang="en-US" sz="2200" kern="0" dirty="0">
                <a:effectLst/>
                <a:latin typeface="Times New Roman" panose="02020603050405020304" pitchFamily="18" charset="0"/>
                <a:ea typeface="Times New Roman" panose="02020603050405020304" pitchFamily="18" charset="0"/>
                <a:cs typeface="Times New Roman" panose="02020603050405020304" pitchFamily="18" charset="0"/>
              </a:rPr>
            </a:br>
            <a:r>
              <a:rPr lang="en-US" sz="2200" kern="0" dirty="0">
                <a:effectLst/>
                <a:latin typeface="Times New Roman" panose="02020603050405020304" pitchFamily="18" charset="0"/>
                <a:ea typeface="Times New Roman" panose="02020603050405020304" pitchFamily="18" charset="0"/>
                <a:cs typeface="Times New Roman" panose="02020603050405020304" pitchFamily="18" charset="0"/>
              </a:rPr>
              <a:t>He positively acknowledged the ministry </a:t>
            </a:r>
            <a:r>
              <a:rPr lang="en-US" sz="2200" kern="0" dirty="0" err="1">
                <a:effectLst/>
                <a:latin typeface="Times New Roman" panose="02020603050405020304" pitchFamily="18" charset="0"/>
                <a:ea typeface="Times New Roman" panose="02020603050405020304" pitchFamily="18" charset="0"/>
                <a:cs typeface="Times New Roman" panose="02020603050405020304" pitchFamily="18" charset="0"/>
              </a:rPr>
              <a:t>labours</a:t>
            </a:r>
            <a:r>
              <a:rPr lang="en-US" sz="2200" kern="0" dirty="0">
                <a:effectLst/>
                <a:latin typeface="Times New Roman" panose="02020603050405020304" pitchFamily="18" charset="0"/>
                <a:ea typeface="Times New Roman" panose="02020603050405020304" pitchFamily="18" charset="0"/>
                <a:cs typeface="Times New Roman" panose="02020603050405020304" pitchFamily="18" charset="0"/>
              </a:rPr>
              <a:t> of Mary of Rome, </a:t>
            </a:r>
            <a:r>
              <a:rPr lang="en-US" sz="2200" kern="0" dirty="0" err="1">
                <a:effectLst/>
                <a:latin typeface="Times New Roman" panose="02020603050405020304" pitchFamily="18" charset="0"/>
                <a:ea typeface="Times New Roman" panose="02020603050405020304" pitchFamily="18" charset="0"/>
                <a:cs typeface="Times New Roman" panose="02020603050405020304" pitchFamily="18" charset="0"/>
              </a:rPr>
              <a:t>Tryphena</a:t>
            </a:r>
            <a:r>
              <a:rPr lang="en-US" sz="2200" kern="0" dirty="0">
                <a:effectLst/>
                <a:latin typeface="Times New Roman" panose="02020603050405020304" pitchFamily="18" charset="0"/>
                <a:ea typeface="Times New Roman" panose="02020603050405020304" pitchFamily="18" charset="0"/>
                <a:cs typeface="Times New Roman" panose="02020603050405020304" pitchFamily="18" charset="0"/>
              </a:rPr>
              <a:t>, Tryphosa, and Persis.</a:t>
            </a:r>
            <a:br>
              <a:rPr lang="en-US" sz="2200" kern="0" dirty="0">
                <a:effectLst/>
                <a:latin typeface="Times New Roman" panose="02020603050405020304" pitchFamily="18" charset="0"/>
                <a:ea typeface="Times New Roman" panose="02020603050405020304" pitchFamily="18" charset="0"/>
                <a:cs typeface="Times New Roman" panose="02020603050405020304" pitchFamily="18" charset="0"/>
              </a:rPr>
            </a:br>
            <a:r>
              <a:rPr lang="en-US" sz="2200" kern="0" dirty="0">
                <a:effectLst/>
                <a:latin typeface="Times New Roman" panose="02020603050405020304" pitchFamily="18" charset="0"/>
                <a:ea typeface="Times New Roman" panose="02020603050405020304" pitchFamily="18" charset="0"/>
                <a:cs typeface="Times New Roman" panose="02020603050405020304" pitchFamily="18" charset="0"/>
              </a:rPr>
              <a:t>He referred to </a:t>
            </a:r>
            <a:r>
              <a:rPr lang="en-US" sz="2200" kern="0" dirty="0" err="1">
                <a:effectLst/>
                <a:latin typeface="Times New Roman" panose="02020603050405020304" pitchFamily="18" charset="0"/>
                <a:ea typeface="Times New Roman" panose="02020603050405020304" pitchFamily="18" charset="0"/>
                <a:cs typeface="Times New Roman" panose="02020603050405020304" pitchFamily="18" charset="0"/>
              </a:rPr>
              <a:t>Junia</a:t>
            </a:r>
            <a:r>
              <a:rPr lang="en-US" sz="2200" kern="0" dirty="0">
                <a:effectLst/>
                <a:latin typeface="Times New Roman" panose="02020603050405020304" pitchFamily="18" charset="0"/>
                <a:ea typeface="Times New Roman" panose="02020603050405020304" pitchFamily="18" charset="0"/>
                <a:cs typeface="Times New Roman" panose="02020603050405020304" pitchFamily="18" charset="0"/>
              </a:rPr>
              <a:t> as a fellow Jew, his fellow prisoner, and as outstanding among the apostles.</a:t>
            </a:r>
            <a:br>
              <a:rPr lang="en-US" sz="2200" kern="0" dirty="0">
                <a:effectLst/>
                <a:latin typeface="Times New Roman" panose="02020603050405020304" pitchFamily="18" charset="0"/>
                <a:ea typeface="Times New Roman" panose="02020603050405020304" pitchFamily="18" charset="0"/>
                <a:cs typeface="Times New Roman" panose="02020603050405020304" pitchFamily="18" charset="0"/>
              </a:rPr>
            </a:br>
            <a:r>
              <a:rPr lang="en-US" sz="2200" kern="0" dirty="0">
                <a:effectLst/>
                <a:latin typeface="Times New Roman" panose="02020603050405020304" pitchFamily="18" charset="0"/>
                <a:ea typeface="Times New Roman" panose="02020603050405020304" pitchFamily="18" charset="0"/>
                <a:cs typeface="Times New Roman" panose="02020603050405020304" pitchFamily="18" charset="0"/>
              </a:rPr>
              <a:t>Paul warmly mentions no less than ten women in Romans chapter 16.</a:t>
            </a:r>
            <a:endParaRPr lang="en-US" sz="22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1700"/>
              </a:spcAft>
            </a:pPr>
            <a:r>
              <a:rPr lang="en-US" sz="2200" kern="0" dirty="0">
                <a:effectLst/>
                <a:latin typeface="Times New Roman" panose="02020603050405020304" pitchFamily="18" charset="0"/>
                <a:ea typeface="Times New Roman" panose="02020603050405020304" pitchFamily="18" charset="0"/>
                <a:cs typeface="Times New Roman" panose="02020603050405020304" pitchFamily="18" charset="0"/>
              </a:rPr>
              <a:t>There are still more women whom Paul acknowledges in his letters.</a:t>
            </a:r>
            <a:br>
              <a:rPr lang="en-US" sz="2200" kern="0" dirty="0">
                <a:effectLst/>
                <a:latin typeface="Times New Roman" panose="02020603050405020304" pitchFamily="18" charset="0"/>
                <a:ea typeface="Times New Roman" panose="02020603050405020304" pitchFamily="18" charset="0"/>
                <a:cs typeface="Times New Roman" panose="02020603050405020304" pitchFamily="18" charset="0"/>
              </a:rPr>
            </a:br>
            <a:r>
              <a:rPr lang="en-US" sz="2200" kern="0" dirty="0">
                <a:effectLst/>
                <a:latin typeface="Times New Roman" panose="02020603050405020304" pitchFamily="18" charset="0"/>
                <a:ea typeface="Times New Roman" panose="02020603050405020304" pitchFamily="18" charset="0"/>
                <a:cs typeface="Times New Roman" panose="02020603050405020304" pitchFamily="18" charset="0"/>
              </a:rPr>
              <a:t>He took seriously a report from Chloe of Corinth’s people.</a:t>
            </a:r>
            <a:br>
              <a:rPr lang="en-US" sz="2200" kern="0" dirty="0">
                <a:effectLst/>
                <a:latin typeface="Times New Roman" panose="02020603050405020304" pitchFamily="18" charset="0"/>
                <a:ea typeface="Times New Roman" panose="02020603050405020304" pitchFamily="18" charset="0"/>
                <a:cs typeface="Times New Roman" panose="02020603050405020304" pitchFamily="18" charset="0"/>
              </a:rPr>
            </a:br>
            <a:r>
              <a:rPr lang="en-US" sz="2200" kern="0" dirty="0">
                <a:effectLst/>
                <a:latin typeface="Times New Roman" panose="02020603050405020304" pitchFamily="18" charset="0"/>
                <a:ea typeface="Times New Roman" panose="02020603050405020304" pitchFamily="18" charset="0"/>
                <a:cs typeface="Times New Roman" panose="02020603050405020304" pitchFamily="18" charset="0"/>
              </a:rPr>
              <a:t>He passed on greetings from Claudia of Rome and sent greetings to </a:t>
            </a:r>
            <a:r>
              <a:rPr lang="en-US" sz="2200" kern="0" dirty="0" err="1">
                <a:effectLst/>
                <a:latin typeface="Times New Roman" panose="02020603050405020304" pitchFamily="18" charset="0"/>
                <a:ea typeface="Times New Roman" panose="02020603050405020304" pitchFamily="18" charset="0"/>
                <a:cs typeface="Times New Roman" panose="02020603050405020304" pitchFamily="18" charset="0"/>
              </a:rPr>
              <a:t>Apphia</a:t>
            </a:r>
            <a:r>
              <a:rPr lang="en-US" sz="2200" kern="0" dirty="0">
                <a:effectLst/>
                <a:latin typeface="Times New Roman" panose="02020603050405020304" pitchFamily="18" charset="0"/>
                <a:ea typeface="Times New Roman" panose="02020603050405020304" pitchFamily="18" charset="0"/>
                <a:cs typeface="Times New Roman" panose="02020603050405020304" pitchFamily="18" charset="0"/>
              </a:rPr>
              <a:t> of Colossae.</a:t>
            </a:r>
            <a:br>
              <a:rPr lang="en-US" sz="2200" kern="0" dirty="0">
                <a:effectLst/>
                <a:latin typeface="Times New Roman" panose="02020603050405020304" pitchFamily="18" charset="0"/>
                <a:ea typeface="Times New Roman" panose="02020603050405020304" pitchFamily="18" charset="0"/>
                <a:cs typeface="Times New Roman" panose="02020603050405020304" pitchFamily="18" charset="0"/>
              </a:rPr>
            </a:br>
            <a:r>
              <a:rPr lang="en-US" sz="2200" kern="0" dirty="0">
                <a:effectLst/>
                <a:latin typeface="Times New Roman" panose="02020603050405020304" pitchFamily="18" charset="0"/>
                <a:ea typeface="Times New Roman" panose="02020603050405020304" pitchFamily="18" charset="0"/>
                <a:cs typeface="Times New Roman" panose="02020603050405020304" pitchFamily="18" charset="0"/>
              </a:rPr>
              <a:t>He recognized the house church of Nympha in Laodicea and asked that greetings be passed on to her and her church. </a:t>
            </a:r>
            <a:br>
              <a:rPr lang="en-US" sz="2200" kern="0" dirty="0">
                <a:effectLst/>
                <a:latin typeface="Times New Roman" panose="02020603050405020304" pitchFamily="18" charset="0"/>
                <a:ea typeface="Times New Roman" panose="02020603050405020304" pitchFamily="18" charset="0"/>
                <a:cs typeface="Times New Roman" panose="02020603050405020304" pitchFamily="18" charset="0"/>
              </a:rPr>
            </a:br>
            <a:r>
              <a:rPr lang="en-US" sz="2200" kern="0" dirty="0">
                <a:effectLst/>
                <a:latin typeface="Times New Roman" panose="02020603050405020304" pitchFamily="18" charset="0"/>
                <a:ea typeface="Times New Roman" panose="02020603050405020304" pitchFamily="18" charset="0"/>
                <a:cs typeface="Times New Roman" panose="02020603050405020304" pitchFamily="18" charset="0"/>
              </a:rPr>
              <a:t>He respected the faith and teaching of Lois and Eunice.</a:t>
            </a:r>
            <a:endParaRPr lang="en-US" sz="22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9967740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9995D6-BC70-4406-3B45-D0646B4211DE}"/>
              </a:ext>
            </a:extLst>
          </p:cNvPr>
          <p:cNvSpPr>
            <a:spLocks noGrp="1"/>
          </p:cNvSpPr>
          <p:nvPr>
            <p:ph type="title"/>
          </p:nvPr>
        </p:nvSpPr>
        <p:spPr/>
        <p:txBody>
          <a:bodyPr/>
          <a:lstStyle/>
          <a:p>
            <a:r>
              <a:rPr lang="en-US"/>
              <a:t>How has this changed over the years?</a:t>
            </a:r>
          </a:p>
        </p:txBody>
      </p:sp>
      <p:sp>
        <p:nvSpPr>
          <p:cNvPr id="3" name="Content Placeholder 2">
            <a:extLst>
              <a:ext uri="{FF2B5EF4-FFF2-40B4-BE49-F238E27FC236}">
                <a16:creationId xmlns:a16="http://schemas.microsoft.com/office/drawing/2014/main" id="{F2EBACE6-13D0-D1C9-8B84-1B724BFD713C}"/>
              </a:ext>
            </a:extLst>
          </p:cNvPr>
          <p:cNvSpPr>
            <a:spLocks noGrp="1"/>
          </p:cNvSpPr>
          <p:nvPr>
            <p:ph idx="1"/>
          </p:nvPr>
        </p:nvSpPr>
        <p:spPr/>
        <p:txBody>
          <a:bodyPr/>
          <a:lstStyle/>
          <a:p>
            <a:pPr marL="0" marR="0">
              <a:lnSpc>
                <a:spcPct val="107000"/>
              </a:lnSpc>
              <a:spcBef>
                <a:spcPts val="0"/>
              </a:spcBef>
              <a:spcAft>
                <a:spcPts val="1700"/>
              </a:spcAft>
            </a:pP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Women are better educated.</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1700"/>
              </a:spcAft>
            </a:pP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Women have more independence from fathers and husbands.</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1700"/>
              </a:spcAft>
            </a:pP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Women are able to find work outside the home.</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09741275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B1E228-D0BC-61DC-AE1F-79DF77A6FCC7}"/>
              </a:ext>
            </a:extLst>
          </p:cNvPr>
          <p:cNvSpPr>
            <a:spLocks noGrp="1"/>
          </p:cNvSpPr>
          <p:nvPr>
            <p:ph type="title"/>
          </p:nvPr>
        </p:nvSpPr>
        <p:spPr/>
        <p:txBody>
          <a:bodyPr/>
          <a:lstStyle/>
          <a:p>
            <a:r>
              <a:rPr lang="en-US" dirty="0"/>
              <a:t>Questions for Chapter Three</a:t>
            </a:r>
          </a:p>
        </p:txBody>
      </p:sp>
      <p:sp>
        <p:nvSpPr>
          <p:cNvPr id="3" name="Content Placeholder 2">
            <a:extLst>
              <a:ext uri="{FF2B5EF4-FFF2-40B4-BE49-F238E27FC236}">
                <a16:creationId xmlns:a16="http://schemas.microsoft.com/office/drawing/2014/main" id="{5D341CE0-7CE1-3E8F-F5E1-9DDF5679DA07}"/>
              </a:ext>
            </a:extLst>
          </p:cNvPr>
          <p:cNvSpPr>
            <a:spLocks noGrp="1"/>
          </p:cNvSpPr>
          <p:nvPr>
            <p:ph idx="1"/>
          </p:nvPr>
        </p:nvSpPr>
        <p:spPr/>
        <p:txBody>
          <a:bodyPr/>
          <a:lstStyle/>
          <a:p>
            <a:pPr marL="342900" marR="0" lvl="0" indent="-342900">
              <a:lnSpc>
                <a:spcPct val="107000"/>
              </a:lnSpc>
              <a:spcBef>
                <a:spcPts val="0"/>
              </a:spcBef>
              <a:spcAft>
                <a:spcPts val="0"/>
              </a:spcAft>
              <a:buSzPts val="1000"/>
              <a:buFont typeface="Symbol" panose="05050102010706020507" pitchFamily="18" charset="2"/>
              <a:buChar char=""/>
              <a:tabLst>
                <a:tab pos="457200" algn="l"/>
              </a:tabLst>
            </a:pPr>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What is the office of overseer?</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SzPts val="1000"/>
              <a:buFont typeface="Symbol" panose="05050102010706020507" pitchFamily="18" charset="2"/>
              <a:buChar char=""/>
              <a:tabLst>
                <a:tab pos="457200" algn="l"/>
              </a:tabLst>
            </a:pPr>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What other words are used for this same role in the New Testament (elder, shepherd?)</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SzPts val="1000"/>
              <a:buFont typeface="Symbol" panose="05050102010706020507" pitchFamily="18" charset="2"/>
              <a:buChar char=""/>
              <a:tabLst>
                <a:tab pos="457200" algn="l"/>
              </a:tabLst>
            </a:pPr>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What is a deacon?</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SzPts val="1000"/>
              <a:buFont typeface="Symbol" panose="05050102010706020507" pitchFamily="18" charset="2"/>
              <a:buChar char=""/>
              <a:tabLst>
                <a:tab pos="457200" algn="l"/>
              </a:tabLst>
            </a:pPr>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What is the difference between a deacon and an elder?</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SzPts val="1000"/>
              <a:buFont typeface="Symbol" panose="05050102010706020507" pitchFamily="18" charset="2"/>
              <a:buChar char=""/>
              <a:tabLst>
                <a:tab pos="457200" algn="l"/>
              </a:tabLst>
            </a:pPr>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What kinds of things are deacons responsible for?</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4127373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5F0AEC-E332-A680-6C44-94A1C0E7A7E1}"/>
              </a:ext>
            </a:extLst>
          </p:cNvPr>
          <p:cNvSpPr>
            <a:spLocks noGrp="1"/>
          </p:cNvSpPr>
          <p:nvPr>
            <p:ph type="title"/>
          </p:nvPr>
        </p:nvSpPr>
        <p:spPr/>
        <p:txBody>
          <a:bodyPr>
            <a:normAutofit/>
          </a:bodyPr>
          <a:lstStyle/>
          <a:p>
            <a:r>
              <a:rPr lang="en-US" kern="100" dirty="0">
                <a:effectLst/>
                <a:latin typeface="Times New Roman" panose="02020603050405020304" pitchFamily="18" charset="0"/>
                <a:ea typeface="Calibri" panose="020F0502020204030204" pitchFamily="34" charset="0"/>
                <a:cs typeface="Times New Roman" panose="02020603050405020304" pitchFamily="18" charset="0"/>
              </a:rPr>
              <a:t>I. Pray for All  2:1-3</a:t>
            </a:r>
            <a:endParaRPr lang="en-US" dirty="0"/>
          </a:p>
        </p:txBody>
      </p:sp>
      <p:sp>
        <p:nvSpPr>
          <p:cNvPr id="3" name="Content Placeholder 2">
            <a:extLst>
              <a:ext uri="{FF2B5EF4-FFF2-40B4-BE49-F238E27FC236}">
                <a16:creationId xmlns:a16="http://schemas.microsoft.com/office/drawing/2014/main" id="{F69B4C2C-72DB-15E6-24CD-3A8B43C4A660}"/>
              </a:ext>
            </a:extLst>
          </p:cNvPr>
          <p:cNvSpPr>
            <a:spLocks noGrp="1"/>
          </p:cNvSpPr>
          <p:nvPr>
            <p:ph idx="1"/>
          </p:nvPr>
        </p:nvSpPr>
        <p:spPr/>
        <p:txBody>
          <a:bodyPr>
            <a:normAutofit/>
          </a:bodyPr>
          <a:lstStyle/>
          <a:p>
            <a:pPr marL="0" marR="0">
              <a:spcBef>
                <a:spcPts val="0"/>
              </a:spcBef>
              <a:spcAft>
                <a:spcPts val="0"/>
              </a:spcAft>
            </a:pPr>
            <a:r>
              <a:rPr lang="en-US" sz="2400" b="1" dirty="0">
                <a:effectLst/>
                <a:latin typeface="Times New Roman" panose="02020603050405020304" pitchFamily="18" charset="0"/>
                <a:ea typeface="Times New Roman" panose="02020603050405020304" pitchFamily="18" charset="0"/>
              </a:rPr>
              <a:t>2 </a:t>
            </a:r>
            <a:r>
              <a:rPr lang="en-US" sz="2400" dirty="0">
                <a:effectLst/>
                <a:latin typeface="Times New Roman" panose="02020603050405020304" pitchFamily="18" charset="0"/>
                <a:ea typeface="Times New Roman" panose="02020603050405020304" pitchFamily="18" charset="0"/>
              </a:rPr>
              <a:t>For kings, and </a:t>
            </a:r>
            <a:r>
              <a:rPr lang="en-US" sz="2400" i="1" dirty="0">
                <a:effectLst/>
                <a:latin typeface="Times New Roman" panose="02020603050405020304" pitchFamily="18" charset="0"/>
                <a:ea typeface="Times New Roman" panose="02020603050405020304" pitchFamily="18" charset="0"/>
              </a:rPr>
              <a:t>for</a:t>
            </a:r>
            <a:r>
              <a:rPr lang="en-US" sz="2400" dirty="0">
                <a:effectLst/>
                <a:latin typeface="Times New Roman" panose="02020603050405020304" pitchFamily="18" charset="0"/>
                <a:ea typeface="Times New Roman" panose="02020603050405020304" pitchFamily="18" charset="0"/>
              </a:rPr>
              <a:t> all that are in authority; that we may lead a quiet and peaceable life in all godliness and honesty.</a:t>
            </a:r>
          </a:p>
          <a:p>
            <a:pPr marL="0" marR="0">
              <a:spcBef>
                <a:spcPts val="0"/>
              </a:spcBef>
              <a:spcAft>
                <a:spcPts val="0"/>
              </a:spcAft>
            </a:pPr>
            <a:r>
              <a:rPr lang="en-US" sz="2000" dirty="0">
                <a:effectLst/>
                <a:latin typeface="Times New Roman" panose="02020603050405020304" pitchFamily="18" charset="0"/>
                <a:ea typeface="Times New Roman" panose="02020603050405020304" pitchFamily="18" charset="0"/>
              </a:rPr>
              <a:t> </a:t>
            </a:r>
          </a:p>
          <a:p>
            <a:pPr marL="0">
              <a:spcBef>
                <a:spcPts val="0"/>
              </a:spcBef>
            </a:pPr>
            <a:r>
              <a:rPr lang="en-US" sz="2000" dirty="0">
                <a:effectLst/>
                <a:latin typeface="Times New Roman" panose="02020603050405020304" pitchFamily="18" charset="0"/>
                <a:ea typeface="Times New Roman" panose="02020603050405020304" pitchFamily="18" charset="0"/>
              </a:rPr>
              <a:t> In New Testament times, the Roman Empire was far worse than almost any national government today. And yet Paul does not advise a revolution. He doesn’t suggest protests or reforms or activism. Instead, he simply says to pray. Many of the problems we see in the world today cannot be solved by activism. Certainly even fewer can be solved by talking or complaining. Instead believers need to become prayer warriors. When we see issues in our societies, our first reaction should be to turn to God, to come before His throne and plead for His mercy.</a:t>
            </a:r>
          </a:p>
          <a:p>
            <a:pPr marL="0">
              <a:spcBef>
                <a:spcPts val="0"/>
              </a:spcBef>
            </a:pPr>
            <a:endParaRPr lang="en-US" sz="2000" dirty="0">
              <a:latin typeface="Times New Roman" panose="02020603050405020304" pitchFamily="18" charset="0"/>
              <a:ea typeface="Times New Roman" panose="02020603050405020304" pitchFamily="18" charset="0"/>
            </a:endParaRPr>
          </a:p>
          <a:p>
            <a:pPr marL="0">
              <a:spcBef>
                <a:spcPts val="0"/>
              </a:spcBef>
            </a:pPr>
            <a:r>
              <a:rPr lang="en-US" sz="2000" dirty="0">
                <a:effectLst/>
                <a:latin typeface="Times New Roman" panose="02020603050405020304" pitchFamily="18" charset="0"/>
                <a:ea typeface="Times New Roman" panose="02020603050405020304" pitchFamily="18" charset="0"/>
              </a:rPr>
              <a:t>Sometimes we may feel disgusted when we look at our countries’ political leaders. This feeling can lead to insecurity, anger, resentment, or complaint. Rather than complaining, it is far better to get down on our knees and come before our Father and ask for His mercy and guidance for our nation and its leaders.</a:t>
            </a:r>
          </a:p>
          <a:p>
            <a:pPr marL="0" marR="0">
              <a:spcBef>
                <a:spcPts val="0"/>
              </a:spcBef>
              <a:spcAft>
                <a:spcPts val="0"/>
              </a:spcAft>
            </a:pPr>
            <a:endParaRPr lang="en-US" sz="20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1790523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A7A125-EA04-610A-500A-83754B3A21D1}"/>
              </a:ext>
            </a:extLst>
          </p:cNvPr>
          <p:cNvSpPr>
            <a:spLocks noGrp="1"/>
          </p:cNvSpPr>
          <p:nvPr>
            <p:ph type="title"/>
          </p:nvPr>
        </p:nvSpPr>
        <p:spPr/>
        <p:txBody>
          <a:bodyPr>
            <a:normAutofit/>
          </a:bodyPr>
          <a:lstStyle/>
          <a:p>
            <a:r>
              <a:rPr lang="en-US" sz="4400" dirty="0">
                <a:solidFill>
                  <a:srgbClr val="000000"/>
                </a:solidFill>
                <a:effectLst/>
                <a:latin typeface="Times New Roman" panose="02020603050405020304" pitchFamily="18" charset="0"/>
                <a:ea typeface="Times New Roman" panose="02020603050405020304" pitchFamily="18" charset="0"/>
              </a:rPr>
              <a:t>Quiet and Tranquil Life</a:t>
            </a:r>
            <a:endParaRPr lang="en-US" dirty="0"/>
          </a:p>
        </p:txBody>
      </p:sp>
      <p:sp>
        <p:nvSpPr>
          <p:cNvPr id="3" name="Content Placeholder 2">
            <a:extLst>
              <a:ext uri="{FF2B5EF4-FFF2-40B4-BE49-F238E27FC236}">
                <a16:creationId xmlns:a16="http://schemas.microsoft.com/office/drawing/2014/main" id="{7ED7828D-9311-72A2-9432-E9F2DDA58C7E}"/>
              </a:ext>
            </a:extLst>
          </p:cNvPr>
          <p:cNvSpPr>
            <a:spLocks noGrp="1"/>
          </p:cNvSpPr>
          <p:nvPr>
            <p:ph idx="1"/>
          </p:nvPr>
        </p:nvSpPr>
        <p:spPr/>
        <p:txBody>
          <a:bodyPr>
            <a:normAutofit lnSpcReduction="10000"/>
          </a:bodyPr>
          <a:lstStyle/>
          <a:p>
            <a:pPr marL="0" marR="0">
              <a:lnSpc>
                <a:spcPct val="100000"/>
              </a:lnSpc>
              <a:spcBef>
                <a:spcPts val="0"/>
              </a:spcBef>
              <a:spcAft>
                <a:spcPts val="600"/>
              </a:spcAft>
            </a:pPr>
            <a:r>
              <a:rPr lang="en-US" sz="2000" dirty="0">
                <a:solidFill>
                  <a:srgbClr val="000000"/>
                </a:solidFill>
                <a:effectLst/>
                <a:latin typeface="Times New Roman" panose="02020603050405020304" pitchFamily="18" charset="0"/>
                <a:ea typeface="Times New Roman" panose="02020603050405020304" pitchFamily="18" charset="0"/>
              </a:rPr>
              <a:t>Paul’s instruction here is very interesting. He seems to be telling the church, “instead of getting flustered and upset about the situations in society around you, calm down and pray.” We don’t need to react in fear or worry whenever bad news hits the headlines. Neither do we need to allow ourselves to get drawn into anonymous online debates.</a:t>
            </a:r>
          </a:p>
          <a:p>
            <a:pPr marL="0" marR="0">
              <a:lnSpc>
                <a:spcPct val="100000"/>
              </a:lnSpc>
              <a:spcBef>
                <a:spcPts val="0"/>
              </a:spcBef>
              <a:spcAft>
                <a:spcPts val="600"/>
              </a:spcAft>
            </a:pPr>
            <a:endParaRPr lang="en-US" sz="2000" dirty="0">
              <a:effectLst/>
              <a:latin typeface="Times New Roman" panose="02020603050405020304" pitchFamily="18" charset="0"/>
              <a:ea typeface="Times New Roman" panose="02020603050405020304" pitchFamily="18" charset="0"/>
            </a:endParaRPr>
          </a:p>
          <a:p>
            <a:pPr marL="0" marR="0">
              <a:lnSpc>
                <a:spcPct val="100000"/>
              </a:lnSpc>
              <a:spcBef>
                <a:spcPts val="0"/>
              </a:spcBef>
              <a:spcAft>
                <a:spcPts val="600"/>
              </a:spcAft>
            </a:pPr>
            <a:r>
              <a:rPr lang="en-US" sz="2000" dirty="0">
                <a:solidFill>
                  <a:srgbClr val="000000"/>
                </a:solidFill>
                <a:effectLst/>
                <a:latin typeface="Times New Roman" panose="02020603050405020304" pitchFamily="18" charset="0"/>
                <a:ea typeface="Times New Roman" panose="02020603050405020304" pitchFamily="18" charset="0"/>
              </a:rPr>
              <a:t>As much as the church at that time needed to live a calm and tranquil life, how much more now!</a:t>
            </a:r>
            <a:endParaRPr lang="en-US" sz="2000" dirty="0">
              <a:effectLst/>
              <a:latin typeface="Times New Roman" panose="02020603050405020304" pitchFamily="18" charset="0"/>
              <a:ea typeface="Times New Roman" panose="02020603050405020304" pitchFamily="18" charset="0"/>
            </a:endParaRPr>
          </a:p>
          <a:p>
            <a:pPr marL="0" marR="0">
              <a:lnSpc>
                <a:spcPct val="100000"/>
              </a:lnSpc>
              <a:spcBef>
                <a:spcPts val="0"/>
              </a:spcBef>
              <a:spcAft>
                <a:spcPts val="600"/>
              </a:spcAft>
            </a:pPr>
            <a:r>
              <a:rPr lang="en-US" sz="2000" dirty="0">
                <a:effectLst/>
                <a:latin typeface="Times New Roman" panose="02020603050405020304" pitchFamily="18" charset="0"/>
                <a:ea typeface="Times New Roman" panose="02020603050405020304" pitchFamily="18" charset="0"/>
              </a:rPr>
              <a:t> </a:t>
            </a:r>
          </a:p>
          <a:p>
            <a:pPr marL="0" marR="0">
              <a:lnSpc>
                <a:spcPct val="100000"/>
              </a:lnSpc>
              <a:spcBef>
                <a:spcPts val="0"/>
              </a:spcBef>
              <a:spcAft>
                <a:spcPts val="600"/>
              </a:spcAft>
            </a:pPr>
            <a:r>
              <a:rPr lang="en-US" sz="2000" dirty="0">
                <a:solidFill>
                  <a:srgbClr val="000000"/>
                </a:solidFill>
                <a:effectLst/>
                <a:latin typeface="Times New Roman" panose="02020603050405020304" pitchFamily="18" charset="0"/>
                <a:ea typeface="Times New Roman" panose="02020603050405020304" pitchFamily="18" charset="0"/>
              </a:rPr>
              <a:t>The church in Roman times was not to allow the problems in their society to distract them from the priority of following after God. Neither should we allow our society to distract us from the Lord, whether it be politics or social media. One simple application could be to set a time of 30 minutes each work for a distraction free prayer time. Come before the Lord and don’t let anything else distract you during this time. There are many other possible applications. What do you think God is calling you to do in order to live a more tranquil and quiet life?</a:t>
            </a:r>
            <a:endParaRPr lang="en-US" sz="20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6307366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5F0AEC-E332-A680-6C44-94A1C0E7A7E1}"/>
              </a:ext>
            </a:extLst>
          </p:cNvPr>
          <p:cNvSpPr>
            <a:spLocks noGrp="1"/>
          </p:cNvSpPr>
          <p:nvPr>
            <p:ph type="title"/>
          </p:nvPr>
        </p:nvSpPr>
        <p:spPr/>
        <p:txBody>
          <a:bodyPr>
            <a:normAutofit/>
          </a:bodyPr>
          <a:lstStyle/>
          <a:p>
            <a:r>
              <a:rPr lang="en-US" kern="100" dirty="0">
                <a:effectLst/>
                <a:latin typeface="Times New Roman" panose="02020603050405020304" pitchFamily="18" charset="0"/>
                <a:ea typeface="Calibri" panose="020F0502020204030204" pitchFamily="34" charset="0"/>
                <a:cs typeface="Times New Roman" panose="02020603050405020304" pitchFamily="18" charset="0"/>
              </a:rPr>
              <a:t>I. Pray for All  2:1-3</a:t>
            </a:r>
            <a:endParaRPr lang="en-US" dirty="0"/>
          </a:p>
        </p:txBody>
      </p:sp>
      <p:sp>
        <p:nvSpPr>
          <p:cNvPr id="3" name="Content Placeholder 2">
            <a:extLst>
              <a:ext uri="{FF2B5EF4-FFF2-40B4-BE49-F238E27FC236}">
                <a16:creationId xmlns:a16="http://schemas.microsoft.com/office/drawing/2014/main" id="{F69B4C2C-72DB-15E6-24CD-3A8B43C4A660}"/>
              </a:ext>
            </a:extLst>
          </p:cNvPr>
          <p:cNvSpPr>
            <a:spLocks noGrp="1"/>
          </p:cNvSpPr>
          <p:nvPr>
            <p:ph idx="1"/>
          </p:nvPr>
        </p:nvSpPr>
        <p:spPr/>
        <p:txBody>
          <a:bodyPr>
            <a:normAutofit/>
          </a:bodyPr>
          <a:lstStyle/>
          <a:p>
            <a:pPr marL="0" marR="0">
              <a:spcBef>
                <a:spcPts val="0"/>
              </a:spcBef>
              <a:spcAft>
                <a:spcPts val="0"/>
              </a:spcAft>
            </a:pPr>
            <a:r>
              <a:rPr lang="en-US" sz="2400" b="1" dirty="0">
                <a:effectLst/>
                <a:latin typeface="Times New Roman" panose="02020603050405020304" pitchFamily="18" charset="0"/>
                <a:ea typeface="Times New Roman" panose="02020603050405020304" pitchFamily="18" charset="0"/>
              </a:rPr>
              <a:t>3 </a:t>
            </a:r>
            <a:r>
              <a:rPr lang="en-US" sz="2400" dirty="0">
                <a:effectLst/>
                <a:latin typeface="Times New Roman" panose="02020603050405020304" pitchFamily="18" charset="0"/>
                <a:ea typeface="Times New Roman" panose="02020603050405020304" pitchFamily="18" charset="0"/>
              </a:rPr>
              <a:t>For this </a:t>
            </a:r>
            <a:r>
              <a:rPr lang="en-US" sz="2400" i="1" dirty="0">
                <a:effectLst/>
                <a:latin typeface="Times New Roman" panose="02020603050405020304" pitchFamily="18" charset="0"/>
                <a:ea typeface="Times New Roman" panose="02020603050405020304" pitchFamily="18" charset="0"/>
              </a:rPr>
              <a:t>is</a:t>
            </a:r>
            <a:r>
              <a:rPr lang="en-US" sz="2400" dirty="0">
                <a:effectLst/>
                <a:latin typeface="Times New Roman" panose="02020603050405020304" pitchFamily="18" charset="0"/>
                <a:ea typeface="Times New Roman" panose="02020603050405020304" pitchFamily="18" charset="0"/>
              </a:rPr>
              <a:t> good and acceptable in the sight of God our </a:t>
            </a:r>
            <a:r>
              <a:rPr lang="en-US" sz="2400" dirty="0" err="1">
                <a:effectLst/>
                <a:latin typeface="Times New Roman" panose="02020603050405020304" pitchFamily="18" charset="0"/>
                <a:ea typeface="Times New Roman" panose="02020603050405020304" pitchFamily="18" charset="0"/>
              </a:rPr>
              <a:t>Saviour</a:t>
            </a:r>
            <a:r>
              <a:rPr lang="en-US" sz="2400" dirty="0">
                <a:effectLst/>
                <a:latin typeface="Times New Roman" panose="02020603050405020304" pitchFamily="18" charset="0"/>
                <a:ea typeface="Times New Roman" panose="02020603050405020304" pitchFamily="18" charset="0"/>
              </a:rPr>
              <a:t>;</a:t>
            </a:r>
          </a:p>
          <a:p>
            <a:pPr marL="0" marR="0">
              <a:spcBef>
                <a:spcPts val="0"/>
              </a:spcBef>
              <a:spcAft>
                <a:spcPts val="0"/>
              </a:spcAft>
            </a:pPr>
            <a:r>
              <a:rPr lang="en-US" sz="2400" dirty="0">
                <a:effectLst/>
                <a:latin typeface="Times New Roman" panose="02020603050405020304" pitchFamily="18" charset="0"/>
                <a:ea typeface="Times New Roman" panose="02020603050405020304" pitchFamily="18" charset="0"/>
              </a:rPr>
              <a:t> </a:t>
            </a:r>
          </a:p>
          <a:p>
            <a:pPr marL="0" marR="0">
              <a:spcBef>
                <a:spcPts val="0"/>
              </a:spcBef>
              <a:spcAft>
                <a:spcPts val="0"/>
              </a:spcAft>
            </a:pPr>
            <a:endParaRPr lang="en-US" sz="2000" dirty="0">
              <a:effectLst/>
              <a:latin typeface="Times New Roman" panose="02020603050405020304" pitchFamily="18" charset="0"/>
              <a:ea typeface="Times New Roman" panose="02020603050405020304" pitchFamily="18" charset="0"/>
            </a:endParaRPr>
          </a:p>
          <a:p>
            <a:pPr marL="0">
              <a:spcBef>
                <a:spcPts val="0"/>
              </a:spcBef>
            </a:pPr>
            <a:r>
              <a:rPr lang="en-US" sz="2000" dirty="0">
                <a:effectLst/>
                <a:latin typeface="Times New Roman" panose="02020603050405020304" pitchFamily="18" charset="0"/>
                <a:ea typeface="Times New Roman" panose="02020603050405020304" pitchFamily="18" charset="0"/>
              </a:rPr>
              <a:t> Beyond praying for character issues and matters of spiritual importance we can talk to God directly as our friend and praise Him, thank Him, and confess to Him.</a:t>
            </a:r>
          </a:p>
          <a:p>
            <a:pPr marL="0" marR="0">
              <a:spcBef>
                <a:spcPts val="0"/>
              </a:spcBef>
              <a:spcAft>
                <a:spcPts val="0"/>
              </a:spcAft>
            </a:pPr>
            <a:endParaRPr lang="en-US" sz="2000" dirty="0">
              <a:effectLst/>
              <a:latin typeface="Times New Roman" panose="02020603050405020304" pitchFamily="18" charset="0"/>
              <a:ea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8570978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B7F850-6340-76FF-672C-B137B4C43A20}"/>
              </a:ext>
            </a:extLst>
          </p:cNvPr>
          <p:cNvSpPr>
            <a:spLocks noGrp="1"/>
          </p:cNvSpPr>
          <p:nvPr>
            <p:ph type="title"/>
          </p:nvPr>
        </p:nvSpPr>
        <p:spPr/>
        <p:txBody>
          <a:bodyPr>
            <a:normAutofit/>
          </a:bodyPr>
          <a:lstStyle/>
          <a:p>
            <a:r>
              <a:rPr lang="en-US" dirty="0">
                <a:effectLst/>
                <a:latin typeface="Calibri" panose="020F0502020204030204" pitchFamily="34" charset="0"/>
                <a:ea typeface="Calibri" panose="020F0502020204030204" pitchFamily="34" charset="0"/>
                <a:cs typeface="Times New Roman" panose="02020603050405020304" pitchFamily="18" charset="0"/>
              </a:rPr>
              <a:t>Quiet and Tranquil Life</a:t>
            </a:r>
            <a:endParaRPr lang="en-US" dirty="0"/>
          </a:p>
        </p:txBody>
      </p:sp>
      <p:sp>
        <p:nvSpPr>
          <p:cNvPr id="3" name="Content Placeholder 2">
            <a:extLst>
              <a:ext uri="{FF2B5EF4-FFF2-40B4-BE49-F238E27FC236}">
                <a16:creationId xmlns:a16="http://schemas.microsoft.com/office/drawing/2014/main" id="{026AF2E4-0DA2-E70F-B2E1-9C3705CAD2B7}"/>
              </a:ext>
            </a:extLst>
          </p:cNvPr>
          <p:cNvSpPr>
            <a:spLocks noGrp="1"/>
          </p:cNvSpPr>
          <p:nvPr>
            <p:ph idx="1"/>
          </p:nvPr>
        </p:nvSpPr>
        <p:spPr/>
        <p:txBody>
          <a:bodyPr/>
          <a:lstStyle/>
          <a:p>
            <a:pPr marL="0" marR="0">
              <a:spcBef>
                <a:spcPts val="0"/>
              </a:spcBef>
              <a:spcAft>
                <a:spcPts val="0"/>
              </a:spcAft>
            </a:pPr>
            <a:r>
              <a:rPr lang="en-US" sz="2000" dirty="0">
                <a:effectLst/>
                <a:latin typeface="Times New Roman" panose="02020603050405020304" pitchFamily="18" charset="0"/>
                <a:ea typeface="Times New Roman" panose="02020603050405020304" pitchFamily="18" charset="0"/>
              </a:rPr>
              <a:t>Paul’s instruction here is very interesting. He seems to be telling the church, “instead of getting flustered and upset about the situations in society around you, calm down and pray.” We don’t need to react in fear or worry whenever bad news hits the headlines. Neither do we need to allow ourselves to get drawn into anonymous online debates.</a:t>
            </a:r>
          </a:p>
          <a:p>
            <a:r>
              <a:rPr lang="en-US" sz="2000" dirty="0">
                <a:effectLst/>
                <a:latin typeface="Calibri" panose="020F0502020204030204" pitchFamily="34" charset="0"/>
                <a:ea typeface="Calibri" panose="020F0502020204030204" pitchFamily="34" charset="0"/>
                <a:cs typeface="Times New Roman" panose="02020603050405020304" pitchFamily="18" charset="0"/>
              </a:rPr>
              <a:t>As much as the church at that time needed to live a calm and tranquil life, how much more now! </a:t>
            </a:r>
          </a:p>
          <a:p>
            <a:r>
              <a:rPr lang="en-US" sz="2000" dirty="0">
                <a:solidFill>
                  <a:srgbClr val="000000"/>
                </a:solidFill>
                <a:effectLst/>
                <a:latin typeface="Times New Roman" panose="02020603050405020304" pitchFamily="18" charset="0"/>
                <a:ea typeface="Times New Roman" panose="02020603050405020304" pitchFamily="18" charset="0"/>
              </a:rPr>
              <a:t>The church in Roman times was not to allow the problems in their society to distract them from the priority of following after God. Neither should we allow our society to distract us from the Lord, whether it be politics or social media. One simple application could be to set a time of 30 minutes each week for a distraction free prayer time. Come before the Lord and don’t let anything else distract you during this time. There are many other possible applications. What do you think God is calling you to do in order to live a more tranquil and quiet life?</a:t>
            </a:r>
            <a:endParaRPr lang="en-US" sz="2000" dirty="0">
              <a:effectLst/>
              <a:latin typeface="Times New Roman" panose="02020603050405020304" pitchFamily="18" charset="0"/>
              <a:ea typeface="Times New Roman" panose="02020603050405020304" pitchFamily="18" charset="0"/>
            </a:endParaRPr>
          </a:p>
          <a:p>
            <a:endParaRPr lang="en-US" dirty="0"/>
          </a:p>
        </p:txBody>
      </p:sp>
    </p:spTree>
    <p:extLst>
      <p:ext uri="{BB962C8B-B14F-4D97-AF65-F5344CB8AC3E}">
        <p14:creationId xmlns:p14="http://schemas.microsoft.com/office/powerpoint/2010/main" val="25236165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E221C7-1203-6336-D3B8-01648876AF8F}"/>
              </a:ext>
            </a:extLst>
          </p:cNvPr>
          <p:cNvSpPr>
            <a:spLocks noGrp="1"/>
          </p:cNvSpPr>
          <p:nvPr>
            <p:ph type="title"/>
          </p:nvPr>
        </p:nvSpPr>
        <p:spPr/>
        <p:txBody>
          <a:bodyPr>
            <a:normAutofit/>
          </a:bodyPr>
          <a:lstStyle/>
          <a:p>
            <a:r>
              <a:rPr lang="en-US" dirty="0"/>
              <a:t>II. </a:t>
            </a:r>
            <a:r>
              <a:rPr lang="en-US" dirty="0">
                <a:solidFill>
                  <a:srgbClr val="000000"/>
                </a:solidFill>
                <a:effectLst/>
                <a:latin typeface="Times New Roman" panose="02020603050405020304" pitchFamily="18" charset="0"/>
                <a:ea typeface="Times New Roman" panose="02020603050405020304" pitchFamily="18" charset="0"/>
              </a:rPr>
              <a:t>Jesus is our Mediator  2:4-6</a:t>
            </a:r>
            <a:r>
              <a:rPr lang="en-US" dirty="0"/>
              <a:t> </a:t>
            </a:r>
          </a:p>
        </p:txBody>
      </p:sp>
      <p:sp>
        <p:nvSpPr>
          <p:cNvPr id="3" name="Content Placeholder 2">
            <a:extLst>
              <a:ext uri="{FF2B5EF4-FFF2-40B4-BE49-F238E27FC236}">
                <a16:creationId xmlns:a16="http://schemas.microsoft.com/office/drawing/2014/main" id="{13815ED0-398B-0BA4-DA03-2E88500AD67A}"/>
              </a:ext>
            </a:extLst>
          </p:cNvPr>
          <p:cNvSpPr>
            <a:spLocks noGrp="1"/>
          </p:cNvSpPr>
          <p:nvPr>
            <p:ph idx="1"/>
          </p:nvPr>
        </p:nvSpPr>
        <p:spPr/>
        <p:txBody>
          <a:bodyPr/>
          <a:lstStyle/>
          <a:p>
            <a:pPr marL="0" marR="0">
              <a:spcBef>
                <a:spcPts val="0"/>
              </a:spcBef>
              <a:spcAft>
                <a:spcPts val="0"/>
              </a:spcAft>
            </a:pPr>
            <a:r>
              <a:rPr lang="en-US" sz="2000" dirty="0">
                <a:effectLst/>
                <a:latin typeface="Times New Roman" panose="02020603050405020304" pitchFamily="18" charset="0"/>
                <a:ea typeface="Times New Roman" panose="02020603050405020304" pitchFamily="18" charset="0"/>
              </a:rPr>
              <a:t>Proverbs 11:30 – The fruit of the righteous is a tree of life, and whoever captures souls is wise.</a:t>
            </a:r>
          </a:p>
          <a:p>
            <a:pPr marL="0" marR="0">
              <a:spcBef>
                <a:spcPts val="0"/>
              </a:spcBef>
              <a:spcAft>
                <a:spcPts val="0"/>
              </a:spcAft>
            </a:pPr>
            <a:endParaRPr lang="en-US" sz="20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2000" dirty="0">
                <a:effectLst/>
                <a:latin typeface="Times New Roman" panose="02020603050405020304" pitchFamily="18" charset="0"/>
                <a:ea typeface="Times New Roman" panose="02020603050405020304" pitchFamily="18" charset="0"/>
              </a:rPr>
              <a:t>2 Peter 3:9 – He is patient with you, not wanting anyone to perish, but everyone to come to repentance. But the day of the Lord will come like a thief. The heavens will disappear with a roar; the elements will be destroyed by fire, and the earth and everything in it will be laid bare.</a:t>
            </a:r>
          </a:p>
          <a:p>
            <a:pPr marL="0" marR="0">
              <a:spcBef>
                <a:spcPts val="0"/>
              </a:spcBef>
              <a:spcAft>
                <a:spcPts val="0"/>
              </a:spcAft>
            </a:pPr>
            <a:endParaRPr lang="en-US" sz="20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2000" dirty="0">
                <a:effectLst/>
                <a:latin typeface="Times New Roman" panose="02020603050405020304" pitchFamily="18" charset="0"/>
                <a:ea typeface="Times New Roman" panose="02020603050405020304" pitchFamily="18" charset="0"/>
              </a:rPr>
              <a:t>Romans 8:34 – Who is to condemn? Christ Jesus is the one who died—more than that, who was raised—who is at the right hand of God, who indeed is interceding for us.</a:t>
            </a:r>
          </a:p>
          <a:p>
            <a:pPr marL="0" marR="0">
              <a:spcBef>
                <a:spcPts val="0"/>
              </a:spcBef>
              <a:spcAft>
                <a:spcPts val="0"/>
              </a:spcAft>
            </a:pPr>
            <a:endParaRPr lang="en-US" sz="20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2000" dirty="0">
                <a:effectLst/>
                <a:latin typeface="Times New Roman" panose="02020603050405020304" pitchFamily="18" charset="0"/>
                <a:ea typeface="Times New Roman" panose="02020603050405020304" pitchFamily="18" charset="0"/>
              </a:rPr>
              <a:t>Hebrews 8:6 – But as it is, Christ has obtained a ministry that is as much more excellent than the old as the covenant he mediates is better, since it is enacted on better promises.</a:t>
            </a:r>
          </a:p>
          <a:p>
            <a:pPr marL="0" marR="0">
              <a:spcBef>
                <a:spcPts val="0"/>
              </a:spcBef>
              <a:spcAft>
                <a:spcPts val="0"/>
              </a:spcAft>
            </a:pPr>
            <a:endParaRPr lang="en-US" sz="1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3578527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E221C7-1203-6336-D3B8-01648876AF8F}"/>
              </a:ext>
            </a:extLst>
          </p:cNvPr>
          <p:cNvSpPr>
            <a:spLocks noGrp="1"/>
          </p:cNvSpPr>
          <p:nvPr>
            <p:ph type="title"/>
          </p:nvPr>
        </p:nvSpPr>
        <p:spPr/>
        <p:txBody>
          <a:bodyPr>
            <a:normAutofit/>
          </a:bodyPr>
          <a:lstStyle/>
          <a:p>
            <a:r>
              <a:rPr lang="en-US" dirty="0"/>
              <a:t>II. </a:t>
            </a:r>
            <a:r>
              <a:rPr lang="en-US" dirty="0">
                <a:solidFill>
                  <a:srgbClr val="000000"/>
                </a:solidFill>
                <a:effectLst/>
                <a:latin typeface="Times New Roman" panose="02020603050405020304" pitchFamily="18" charset="0"/>
                <a:ea typeface="Times New Roman" panose="02020603050405020304" pitchFamily="18" charset="0"/>
              </a:rPr>
              <a:t>Jesus is our Mediator  2:4-6</a:t>
            </a:r>
            <a:r>
              <a:rPr lang="en-US" dirty="0"/>
              <a:t> </a:t>
            </a:r>
          </a:p>
        </p:txBody>
      </p:sp>
      <p:sp>
        <p:nvSpPr>
          <p:cNvPr id="3" name="Content Placeholder 2">
            <a:extLst>
              <a:ext uri="{FF2B5EF4-FFF2-40B4-BE49-F238E27FC236}">
                <a16:creationId xmlns:a16="http://schemas.microsoft.com/office/drawing/2014/main" id="{13815ED0-398B-0BA4-DA03-2E88500AD67A}"/>
              </a:ext>
            </a:extLst>
          </p:cNvPr>
          <p:cNvSpPr>
            <a:spLocks noGrp="1"/>
          </p:cNvSpPr>
          <p:nvPr>
            <p:ph idx="1"/>
          </p:nvPr>
        </p:nvSpPr>
        <p:spPr/>
        <p:txBody>
          <a:bodyPr/>
          <a:lstStyle/>
          <a:p>
            <a:pPr marL="0" marR="0">
              <a:spcBef>
                <a:spcPts val="0"/>
              </a:spcBef>
              <a:spcAft>
                <a:spcPts val="0"/>
              </a:spcAft>
            </a:pPr>
            <a:r>
              <a:rPr lang="en-US" sz="2000" b="1" dirty="0">
                <a:solidFill>
                  <a:srgbClr val="000000"/>
                </a:solidFill>
                <a:effectLst/>
                <a:latin typeface="Times New Roman" panose="02020603050405020304" pitchFamily="18" charset="0"/>
                <a:ea typeface="Times New Roman" panose="02020603050405020304" pitchFamily="18" charset="0"/>
              </a:rPr>
              <a:t>4 </a:t>
            </a:r>
            <a:r>
              <a:rPr lang="en-US" sz="2000" dirty="0">
                <a:solidFill>
                  <a:srgbClr val="000000"/>
                </a:solidFill>
                <a:effectLst/>
                <a:latin typeface="Times New Roman" panose="02020603050405020304" pitchFamily="18" charset="0"/>
                <a:ea typeface="Times New Roman" panose="02020603050405020304" pitchFamily="18" charset="0"/>
              </a:rPr>
              <a:t>Who will have all men to be saved, and to come unto the knowledge of the truth.</a:t>
            </a:r>
            <a:endParaRPr lang="en-US" sz="20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2000" dirty="0">
                <a:solidFill>
                  <a:srgbClr val="000000"/>
                </a:solidFill>
                <a:effectLst/>
                <a:latin typeface="Times New Roman" panose="02020603050405020304" pitchFamily="18" charset="0"/>
                <a:ea typeface="Times New Roman" panose="02020603050405020304" pitchFamily="18" charset="0"/>
              </a:rPr>
              <a:t> </a:t>
            </a:r>
            <a:endParaRPr lang="en-US" sz="2000" dirty="0">
              <a:effectLst/>
              <a:latin typeface="Times New Roman" panose="02020603050405020304" pitchFamily="18" charset="0"/>
              <a:ea typeface="Times New Roman" panose="02020603050405020304" pitchFamily="18" charset="0"/>
            </a:endParaRPr>
          </a:p>
          <a:p>
            <a:pPr marL="0">
              <a:spcBef>
                <a:spcPts val="0"/>
              </a:spcBef>
            </a:pPr>
            <a:r>
              <a:rPr lang="en-US" sz="2000" dirty="0">
                <a:solidFill>
                  <a:srgbClr val="000000"/>
                </a:solidFill>
                <a:effectLst/>
                <a:latin typeface="Times New Roman" panose="02020603050405020304" pitchFamily="18" charset="0"/>
                <a:ea typeface="Times New Roman" panose="02020603050405020304" pitchFamily="18" charset="0"/>
              </a:rPr>
              <a:t> </a:t>
            </a:r>
            <a:r>
              <a:rPr lang="en-US" sz="1800" dirty="0">
                <a:solidFill>
                  <a:srgbClr val="000000"/>
                </a:solidFill>
                <a:effectLst/>
                <a:latin typeface="Times New Roman" panose="02020603050405020304" pitchFamily="18" charset="0"/>
                <a:ea typeface="Times New Roman" panose="02020603050405020304" pitchFamily="18" charset="0"/>
              </a:rPr>
              <a:t>God desires all to be saved – This is God’s heart desire. Just as a parent wants to have a good relationship with each child, so God wants to have a personal relationship with every person He created. But this is a two way streak. God extends the free gift of salvation (Ephesians 2:8-9.) At the same time, people have personal responsibility to accept the gift.</a:t>
            </a:r>
            <a:endParaRPr lang="en-US" sz="1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52494319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1603</TotalTime>
  <Words>4894</Words>
  <Application>Microsoft Office PowerPoint</Application>
  <PresentationFormat>Widescreen</PresentationFormat>
  <Paragraphs>200</Paragraphs>
  <Slides>35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35</vt:i4>
      </vt:variant>
    </vt:vector>
  </HeadingPairs>
  <TitlesOfParts>
    <vt:vector size="42" baseType="lpstr">
      <vt:lpstr>Algerian</vt:lpstr>
      <vt:lpstr>Arial</vt:lpstr>
      <vt:lpstr>Calibri</vt:lpstr>
      <vt:lpstr>Calibri Light</vt:lpstr>
      <vt:lpstr>Symbol</vt:lpstr>
      <vt:lpstr>Times New Roman</vt:lpstr>
      <vt:lpstr>Office Theme</vt:lpstr>
      <vt:lpstr>1st Timothy</vt:lpstr>
      <vt:lpstr>Ch 2:1-8  Prayer in Church </vt:lpstr>
      <vt:lpstr>I. Pray for All  2:1-3</vt:lpstr>
      <vt:lpstr>I. Pray for All  2:1-3</vt:lpstr>
      <vt:lpstr>Quiet and Tranquil Life</vt:lpstr>
      <vt:lpstr>I. Pray for All  2:1-3</vt:lpstr>
      <vt:lpstr>Quiet and Tranquil Life</vt:lpstr>
      <vt:lpstr>II. Jesus is our Mediator  2:4-6 </vt:lpstr>
      <vt:lpstr>II. Jesus is our Mediator  2:4-6 </vt:lpstr>
      <vt:lpstr>II. Jesus is our Mediator  2:4-6 </vt:lpstr>
      <vt:lpstr>II. Jesus is our Mediator  2:4-6 </vt:lpstr>
      <vt:lpstr>What are some qualities that a good mediator should have:</vt:lpstr>
      <vt:lpstr>We respond through preaching and praying</vt:lpstr>
      <vt:lpstr>We Respond through Preaching and Prayer  2:7-8</vt:lpstr>
      <vt:lpstr>We Respond through Preaching and Prayer  2:7-8</vt:lpstr>
      <vt:lpstr>What we should do?</vt:lpstr>
      <vt:lpstr>The Role of Women in the 1st Century</vt:lpstr>
      <vt:lpstr>The Role of Women in the 1st Century</vt:lpstr>
      <vt:lpstr>Ch 2:9-15  Women in Church</vt:lpstr>
      <vt:lpstr>IV The Character of Women in the Church  2:9-10</vt:lpstr>
      <vt:lpstr>IV The Character of Women in the Church  2:9-10</vt:lpstr>
      <vt:lpstr>What should we do?</vt:lpstr>
      <vt:lpstr>V The Role of Women in Church    2:11-15</vt:lpstr>
      <vt:lpstr>Change in wording.</vt:lpstr>
      <vt:lpstr>V The Role of Women in Church    2:11-15</vt:lpstr>
      <vt:lpstr>V The Role of Women in Church    2:11-15</vt:lpstr>
      <vt:lpstr>V The Role of Women in Church    2:11-15</vt:lpstr>
      <vt:lpstr>V The Role of Women in Church    2:11-15</vt:lpstr>
      <vt:lpstr>V The Role of Women in Church    2:11-15</vt:lpstr>
      <vt:lpstr>Women in the Early Church</vt:lpstr>
      <vt:lpstr>Five Ways Women Participated in the Early Church</vt:lpstr>
      <vt:lpstr>Five Ways Women Participated in the Early Church</vt:lpstr>
      <vt:lpstr>Some Women from the Early Church</vt:lpstr>
      <vt:lpstr>How has this changed over the years?</vt:lpstr>
      <vt:lpstr>Questions for Chapter Three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1st Timothy</dc:title>
  <dc:creator>Jerry Jazbec</dc:creator>
  <cp:lastModifiedBy>Jerry Jazbec</cp:lastModifiedBy>
  <cp:revision>11</cp:revision>
  <dcterms:created xsi:type="dcterms:W3CDTF">2024-01-01T05:13:16Z</dcterms:created>
  <dcterms:modified xsi:type="dcterms:W3CDTF">2024-01-22T23:33:27Z</dcterms:modified>
</cp:coreProperties>
</file>