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9" r:id="rId16"/>
    <p:sldId id="275" r:id="rId17"/>
    <p:sldId id="276" r:id="rId18"/>
    <p:sldId id="278" r:id="rId19"/>
    <p:sldId id="270" r:id="rId20"/>
    <p:sldId id="271" r:id="rId21"/>
    <p:sldId id="277" r:id="rId22"/>
    <p:sldId id="272" r:id="rId23"/>
    <p:sldId id="274" r:id="rId24"/>
    <p:sldId id="281" r:id="rId25"/>
    <p:sldId id="282" r:id="rId26"/>
    <p:sldId id="283" r:id="rId27"/>
    <p:sldId id="284" r:id="rId28"/>
    <p:sldId id="285" r:id="rId29"/>
    <p:sldId id="273" r:id="rId30"/>
    <p:sldId id="28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21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90F46E-08A7-40A2-A8FB-0DCA8208DD0E}" type="datetimeFigureOut">
              <a:rPr lang="en-US" smtClean="0"/>
              <a:t>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72B060-E966-496A-9790-B411DAF940E2}" type="slidenum">
              <a:rPr lang="en-US" smtClean="0"/>
              <a:t>‹#›</a:t>
            </a:fld>
            <a:endParaRPr lang="en-US"/>
          </a:p>
        </p:txBody>
      </p:sp>
    </p:spTree>
    <p:extLst>
      <p:ext uri="{BB962C8B-B14F-4D97-AF65-F5344CB8AC3E}">
        <p14:creationId xmlns:p14="http://schemas.microsoft.com/office/powerpoint/2010/main" val="252242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F72B060-E966-496A-9790-B411DAF940E2}" type="slidenum">
              <a:rPr lang="en-US" smtClean="0"/>
              <a:t>26</a:t>
            </a:fld>
            <a:endParaRPr lang="en-US"/>
          </a:p>
        </p:txBody>
      </p:sp>
    </p:spTree>
    <p:extLst>
      <p:ext uri="{BB962C8B-B14F-4D97-AF65-F5344CB8AC3E}">
        <p14:creationId xmlns:p14="http://schemas.microsoft.com/office/powerpoint/2010/main" val="4144471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47058-E10C-B85D-EC10-968C171647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6DBFE4-C4D4-CCA6-DD4B-77A9142474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A75C45-1029-6523-5337-253D6E37B380}"/>
              </a:ext>
            </a:extLst>
          </p:cNvPr>
          <p:cNvSpPr>
            <a:spLocks noGrp="1"/>
          </p:cNvSpPr>
          <p:nvPr>
            <p:ph type="dt" sz="half" idx="10"/>
          </p:nvPr>
        </p:nvSpPr>
        <p:spPr/>
        <p:txBody>
          <a:bodyPr/>
          <a:lstStyle/>
          <a:p>
            <a:fld id="{50CC7825-CE28-4E9A-B764-77E0153024C1}" type="datetime1">
              <a:rPr lang="en-US" smtClean="0"/>
              <a:t>1/9/2024</a:t>
            </a:fld>
            <a:endParaRPr lang="en-US"/>
          </a:p>
        </p:txBody>
      </p:sp>
      <p:sp>
        <p:nvSpPr>
          <p:cNvPr id="5" name="Footer Placeholder 4">
            <a:extLst>
              <a:ext uri="{FF2B5EF4-FFF2-40B4-BE49-F238E27FC236}">
                <a16:creationId xmlns:a16="http://schemas.microsoft.com/office/drawing/2014/main" id="{2054C611-711B-17FB-AEEE-8A01384B5C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C123A5-1F4C-6CE7-C72F-E52D1C7DAC43}"/>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3906235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2FB8F-2807-CE63-8152-19437D77D8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12D2BC-A11C-7025-ED2C-EE2F635EC5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8A83D4-1E30-CAD0-9D33-F6F6C100EA7B}"/>
              </a:ext>
            </a:extLst>
          </p:cNvPr>
          <p:cNvSpPr>
            <a:spLocks noGrp="1"/>
          </p:cNvSpPr>
          <p:nvPr>
            <p:ph type="dt" sz="half" idx="10"/>
          </p:nvPr>
        </p:nvSpPr>
        <p:spPr/>
        <p:txBody>
          <a:bodyPr/>
          <a:lstStyle/>
          <a:p>
            <a:fld id="{CD57DF57-2A71-4745-A4A8-D07808C3B5D1}" type="datetime1">
              <a:rPr lang="en-US" smtClean="0"/>
              <a:t>1/9/2024</a:t>
            </a:fld>
            <a:endParaRPr lang="en-US"/>
          </a:p>
        </p:txBody>
      </p:sp>
      <p:sp>
        <p:nvSpPr>
          <p:cNvPr id="5" name="Footer Placeholder 4">
            <a:extLst>
              <a:ext uri="{FF2B5EF4-FFF2-40B4-BE49-F238E27FC236}">
                <a16:creationId xmlns:a16="http://schemas.microsoft.com/office/drawing/2014/main" id="{9CE11B37-4C2E-30F4-F242-C81F3D670E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311AD3-170A-B810-846C-7CC0CA8D68E3}"/>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3132749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14FD6E-359A-8C7E-E5BC-C0B2B0F18E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7F0836-6A9A-687B-B241-4281658F5D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A7A69-9F2A-38FB-DCDA-3CCE72B27F32}"/>
              </a:ext>
            </a:extLst>
          </p:cNvPr>
          <p:cNvSpPr>
            <a:spLocks noGrp="1"/>
          </p:cNvSpPr>
          <p:nvPr>
            <p:ph type="dt" sz="half" idx="10"/>
          </p:nvPr>
        </p:nvSpPr>
        <p:spPr/>
        <p:txBody>
          <a:bodyPr/>
          <a:lstStyle/>
          <a:p>
            <a:fld id="{72580E10-3D96-4F3E-A70B-20EC1DB4D048}" type="datetime1">
              <a:rPr lang="en-US" smtClean="0"/>
              <a:t>1/9/2024</a:t>
            </a:fld>
            <a:endParaRPr lang="en-US"/>
          </a:p>
        </p:txBody>
      </p:sp>
      <p:sp>
        <p:nvSpPr>
          <p:cNvPr id="5" name="Footer Placeholder 4">
            <a:extLst>
              <a:ext uri="{FF2B5EF4-FFF2-40B4-BE49-F238E27FC236}">
                <a16:creationId xmlns:a16="http://schemas.microsoft.com/office/drawing/2014/main" id="{93D1C671-A2E0-F42D-833F-EF7BAC281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7C5F07-5C50-517D-BEC5-BE5BDCF3C041}"/>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10049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E4D15-1931-0F3D-B09E-9CCA51FA35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C2E524-6596-0458-19D1-02DD0DB90A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2E52C-04FD-E6B6-5687-356D7E5AEEA5}"/>
              </a:ext>
            </a:extLst>
          </p:cNvPr>
          <p:cNvSpPr>
            <a:spLocks noGrp="1"/>
          </p:cNvSpPr>
          <p:nvPr>
            <p:ph type="dt" sz="half" idx="10"/>
          </p:nvPr>
        </p:nvSpPr>
        <p:spPr/>
        <p:txBody>
          <a:bodyPr/>
          <a:lstStyle/>
          <a:p>
            <a:fld id="{D0335FB5-17CA-459E-855F-C1F97145F4A6}" type="datetime1">
              <a:rPr lang="en-US" smtClean="0"/>
              <a:t>1/9/2024</a:t>
            </a:fld>
            <a:endParaRPr lang="en-US"/>
          </a:p>
        </p:txBody>
      </p:sp>
      <p:sp>
        <p:nvSpPr>
          <p:cNvPr id="5" name="Footer Placeholder 4">
            <a:extLst>
              <a:ext uri="{FF2B5EF4-FFF2-40B4-BE49-F238E27FC236}">
                <a16:creationId xmlns:a16="http://schemas.microsoft.com/office/drawing/2014/main" id="{8551E7BF-C98C-3CF9-0A8C-6D1C5F9985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B01AB-A2DF-FD6D-4761-3E37CD13D426}"/>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1277914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BC43C-96B6-32C1-D571-A5EACBB5FD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EE8A23-65DA-DA46-AA88-ABD1D08094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D7BB33-E3A3-94A2-6162-7A8E1FFB814E}"/>
              </a:ext>
            </a:extLst>
          </p:cNvPr>
          <p:cNvSpPr>
            <a:spLocks noGrp="1"/>
          </p:cNvSpPr>
          <p:nvPr>
            <p:ph type="dt" sz="half" idx="10"/>
          </p:nvPr>
        </p:nvSpPr>
        <p:spPr/>
        <p:txBody>
          <a:bodyPr/>
          <a:lstStyle/>
          <a:p>
            <a:fld id="{B930144E-3B47-4425-BB73-7DF9022D76A3}" type="datetime1">
              <a:rPr lang="en-US" smtClean="0"/>
              <a:t>1/9/2024</a:t>
            </a:fld>
            <a:endParaRPr lang="en-US"/>
          </a:p>
        </p:txBody>
      </p:sp>
      <p:sp>
        <p:nvSpPr>
          <p:cNvPr id="5" name="Footer Placeholder 4">
            <a:extLst>
              <a:ext uri="{FF2B5EF4-FFF2-40B4-BE49-F238E27FC236}">
                <a16:creationId xmlns:a16="http://schemas.microsoft.com/office/drawing/2014/main" id="{7EFAB59E-30BE-CD38-A90E-60019B5CC2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1C7217-B527-E92B-D76F-1A69F5C625D0}"/>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4034922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41F62-EB6C-8E68-DF22-21BCF1870D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3D090A-C44C-4B5A-120B-FD32278032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0ECF98-D168-43DB-A344-F0F371AD9F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BC1161-CD62-906C-9855-ED461550D066}"/>
              </a:ext>
            </a:extLst>
          </p:cNvPr>
          <p:cNvSpPr>
            <a:spLocks noGrp="1"/>
          </p:cNvSpPr>
          <p:nvPr>
            <p:ph type="dt" sz="half" idx="10"/>
          </p:nvPr>
        </p:nvSpPr>
        <p:spPr/>
        <p:txBody>
          <a:bodyPr/>
          <a:lstStyle/>
          <a:p>
            <a:fld id="{A1F1D70B-1F28-4CE6-9AB1-4233E16D2BC9}" type="datetime1">
              <a:rPr lang="en-US" smtClean="0"/>
              <a:t>1/9/2024</a:t>
            </a:fld>
            <a:endParaRPr lang="en-US"/>
          </a:p>
        </p:txBody>
      </p:sp>
      <p:sp>
        <p:nvSpPr>
          <p:cNvPr id="6" name="Footer Placeholder 5">
            <a:extLst>
              <a:ext uri="{FF2B5EF4-FFF2-40B4-BE49-F238E27FC236}">
                <a16:creationId xmlns:a16="http://schemas.microsoft.com/office/drawing/2014/main" id="{72E77623-4126-6BAD-AEEF-54EF95797A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A4765E-4EF3-C547-49A3-5294C0E4B9CD}"/>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586777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E94D7-AF2F-A305-D9C5-93E6479DEF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92A2CA-434F-F31F-C447-F9C5D4C0A9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D0ED0E-5C9E-6406-4B28-752A43E0C3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DD03FF-94AC-3CE5-D9F8-C7E037866D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539BB9-5838-BE3D-8FAF-CA03FDA139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04847A-37F3-7DCC-BD39-6B33C586CD68}"/>
              </a:ext>
            </a:extLst>
          </p:cNvPr>
          <p:cNvSpPr>
            <a:spLocks noGrp="1"/>
          </p:cNvSpPr>
          <p:nvPr>
            <p:ph type="dt" sz="half" idx="10"/>
          </p:nvPr>
        </p:nvSpPr>
        <p:spPr/>
        <p:txBody>
          <a:bodyPr/>
          <a:lstStyle/>
          <a:p>
            <a:fld id="{B82F652B-79C3-48DD-992A-4C98FB3B4D15}" type="datetime1">
              <a:rPr lang="en-US" smtClean="0"/>
              <a:t>1/9/2024</a:t>
            </a:fld>
            <a:endParaRPr lang="en-US"/>
          </a:p>
        </p:txBody>
      </p:sp>
      <p:sp>
        <p:nvSpPr>
          <p:cNvPr id="8" name="Footer Placeholder 7">
            <a:extLst>
              <a:ext uri="{FF2B5EF4-FFF2-40B4-BE49-F238E27FC236}">
                <a16:creationId xmlns:a16="http://schemas.microsoft.com/office/drawing/2014/main" id="{141CCD90-345B-C6E3-6782-8D542CB8C0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68BD50-6B42-5AB2-EB27-C285DDF3C5C5}"/>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2372623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24900-FECF-58CD-7438-D76EAE1D78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B5FF32-2F93-58BE-1280-25BBB88F0F50}"/>
              </a:ext>
            </a:extLst>
          </p:cNvPr>
          <p:cNvSpPr>
            <a:spLocks noGrp="1"/>
          </p:cNvSpPr>
          <p:nvPr>
            <p:ph type="dt" sz="half" idx="10"/>
          </p:nvPr>
        </p:nvSpPr>
        <p:spPr/>
        <p:txBody>
          <a:bodyPr/>
          <a:lstStyle/>
          <a:p>
            <a:fld id="{7B1A8CE6-419B-47C4-9762-763EB0164712}" type="datetime1">
              <a:rPr lang="en-US" smtClean="0"/>
              <a:t>1/9/2024</a:t>
            </a:fld>
            <a:endParaRPr lang="en-US"/>
          </a:p>
        </p:txBody>
      </p:sp>
      <p:sp>
        <p:nvSpPr>
          <p:cNvPr id="4" name="Footer Placeholder 3">
            <a:extLst>
              <a:ext uri="{FF2B5EF4-FFF2-40B4-BE49-F238E27FC236}">
                <a16:creationId xmlns:a16="http://schemas.microsoft.com/office/drawing/2014/main" id="{2CAFDD04-BCE7-ACE8-DF4D-F13AF05220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E29223-92C1-E9B9-D03D-EDEC127EDF81}"/>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2724453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8A016D-B4CF-40F9-BD62-39ECB0B6533E}"/>
              </a:ext>
            </a:extLst>
          </p:cNvPr>
          <p:cNvSpPr>
            <a:spLocks noGrp="1"/>
          </p:cNvSpPr>
          <p:nvPr>
            <p:ph type="dt" sz="half" idx="10"/>
          </p:nvPr>
        </p:nvSpPr>
        <p:spPr/>
        <p:txBody>
          <a:bodyPr/>
          <a:lstStyle/>
          <a:p>
            <a:fld id="{8CC682B8-2878-4B24-90E0-56A54DD21D43}" type="datetime1">
              <a:rPr lang="en-US" smtClean="0"/>
              <a:t>1/9/2024</a:t>
            </a:fld>
            <a:endParaRPr lang="en-US"/>
          </a:p>
        </p:txBody>
      </p:sp>
      <p:sp>
        <p:nvSpPr>
          <p:cNvPr id="3" name="Footer Placeholder 2">
            <a:extLst>
              <a:ext uri="{FF2B5EF4-FFF2-40B4-BE49-F238E27FC236}">
                <a16:creationId xmlns:a16="http://schemas.microsoft.com/office/drawing/2014/main" id="{F4B3FFC4-C73C-E858-2141-C13CF22860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30F01D-709F-1471-2758-374FCF4A4FEA}"/>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526616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3B6C5-B994-8260-FF26-1C154C1476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620DD7-5E40-D894-3AD5-F0E06F743E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40577E-EE9C-9F00-A50A-75D7559FC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7B67F0-FA0C-12A5-4883-10B3FFD8DC5A}"/>
              </a:ext>
            </a:extLst>
          </p:cNvPr>
          <p:cNvSpPr>
            <a:spLocks noGrp="1"/>
          </p:cNvSpPr>
          <p:nvPr>
            <p:ph type="dt" sz="half" idx="10"/>
          </p:nvPr>
        </p:nvSpPr>
        <p:spPr/>
        <p:txBody>
          <a:bodyPr/>
          <a:lstStyle/>
          <a:p>
            <a:fld id="{67CDF843-2D05-4C81-8863-9C17C2363870}" type="datetime1">
              <a:rPr lang="en-US" smtClean="0"/>
              <a:t>1/9/2024</a:t>
            </a:fld>
            <a:endParaRPr lang="en-US"/>
          </a:p>
        </p:txBody>
      </p:sp>
      <p:sp>
        <p:nvSpPr>
          <p:cNvPr id="6" name="Footer Placeholder 5">
            <a:extLst>
              <a:ext uri="{FF2B5EF4-FFF2-40B4-BE49-F238E27FC236}">
                <a16:creationId xmlns:a16="http://schemas.microsoft.com/office/drawing/2014/main" id="{C2202D0E-F8B0-110C-BFB3-CC79A1E005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E27EE4-D6A1-6EFD-092A-0AD8C1FE1DE7}"/>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1393951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A315A-81EF-8721-745A-D6B27BEEC1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B649A3-0DD8-2123-D925-0FAE09D941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B18562-91B8-A3C2-02AC-8923BED9A0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3CB55F-7667-CA27-9D6D-200D2CBEEE37}"/>
              </a:ext>
            </a:extLst>
          </p:cNvPr>
          <p:cNvSpPr>
            <a:spLocks noGrp="1"/>
          </p:cNvSpPr>
          <p:nvPr>
            <p:ph type="dt" sz="half" idx="10"/>
          </p:nvPr>
        </p:nvSpPr>
        <p:spPr/>
        <p:txBody>
          <a:bodyPr/>
          <a:lstStyle/>
          <a:p>
            <a:fld id="{5238B4FC-2FDF-4028-9B46-6AE6859BFC97}" type="datetime1">
              <a:rPr lang="en-US" smtClean="0"/>
              <a:t>1/9/2024</a:t>
            </a:fld>
            <a:endParaRPr lang="en-US"/>
          </a:p>
        </p:txBody>
      </p:sp>
      <p:sp>
        <p:nvSpPr>
          <p:cNvPr id="6" name="Footer Placeholder 5">
            <a:extLst>
              <a:ext uri="{FF2B5EF4-FFF2-40B4-BE49-F238E27FC236}">
                <a16:creationId xmlns:a16="http://schemas.microsoft.com/office/drawing/2014/main" id="{9FE5B310-4793-7226-9D13-8C17639230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C2E012-6D5C-6AB9-859B-AAAFFBB86042}"/>
              </a:ext>
            </a:extLst>
          </p:cNvPr>
          <p:cNvSpPr>
            <a:spLocks noGrp="1"/>
          </p:cNvSpPr>
          <p:nvPr>
            <p:ph type="sldNum" sz="quarter" idx="12"/>
          </p:nvPr>
        </p:nvSpPr>
        <p:spPr/>
        <p:txBody>
          <a:bodyPr/>
          <a:lstStyle/>
          <a:p>
            <a:fld id="{FB2FECD6-341C-4B27-B657-AEA10CEBB5A7}" type="slidenum">
              <a:rPr lang="en-US" smtClean="0"/>
              <a:t>‹#›</a:t>
            </a:fld>
            <a:endParaRPr lang="en-US"/>
          </a:p>
        </p:txBody>
      </p:sp>
    </p:spTree>
    <p:extLst>
      <p:ext uri="{BB962C8B-B14F-4D97-AF65-F5344CB8AC3E}">
        <p14:creationId xmlns:p14="http://schemas.microsoft.com/office/powerpoint/2010/main" val="3950642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41E747-B545-9115-56F1-10E1561E1C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BFFCAB-7F07-871A-89CE-547DA2145E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73B959-24C9-A8E5-E06A-B07CCE07B2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DED94-9EC7-4A81-82A0-02E9E160238D}" type="datetime1">
              <a:rPr lang="en-US" smtClean="0"/>
              <a:t>1/9/2024</a:t>
            </a:fld>
            <a:endParaRPr lang="en-US"/>
          </a:p>
        </p:txBody>
      </p:sp>
      <p:sp>
        <p:nvSpPr>
          <p:cNvPr id="5" name="Footer Placeholder 4">
            <a:extLst>
              <a:ext uri="{FF2B5EF4-FFF2-40B4-BE49-F238E27FC236}">
                <a16:creationId xmlns:a16="http://schemas.microsoft.com/office/drawing/2014/main" id="{82449C9E-1139-CAB9-CBB1-B553D759C9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3D9322D-E57C-DB57-E2BA-45CD3AEAF9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FECD6-341C-4B27-B657-AEA10CEBB5A7}" type="slidenum">
              <a:rPr lang="en-US" smtClean="0"/>
              <a:t>‹#›</a:t>
            </a:fld>
            <a:endParaRPr lang="en-US"/>
          </a:p>
        </p:txBody>
      </p:sp>
    </p:spTree>
    <p:extLst>
      <p:ext uri="{BB962C8B-B14F-4D97-AF65-F5344CB8AC3E}">
        <p14:creationId xmlns:p14="http://schemas.microsoft.com/office/powerpoint/2010/main" val="3687992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biblestudytools.com/2-timothy/3-15.html" TargetMode="External"/><Relationship Id="rId2" Type="http://schemas.openxmlformats.org/officeDocument/2006/relationships/hyperlink" Target="https://www.biblestudytools.com/2-timothy/1-5.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Meram" TargetMode="External"/><Relationship Id="rId2" Type="http://schemas.openxmlformats.org/officeDocument/2006/relationships/hyperlink" Target="https://en.wikipedia.org/wiki/Kilistra" TargetMode="Externa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www.kingjamesbibleonline.org/1-Timothy-1-1/"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https://www.kingjamesbibleonline.org/1-Timothy-1-2/"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E1F0B7-5BBC-40C6-1AFE-009A0C1D2430}"/>
              </a:ext>
            </a:extLst>
          </p:cNvPr>
          <p:cNvSpPr>
            <a:spLocks noGrp="1"/>
          </p:cNvSpPr>
          <p:nvPr>
            <p:ph type="ctrTitle"/>
          </p:nvPr>
        </p:nvSpPr>
        <p:spPr/>
        <p:txBody>
          <a:bodyPr/>
          <a:lstStyle/>
          <a:p>
            <a:r>
              <a:rPr lang="en-US" dirty="0">
                <a:latin typeface="Algerian" panose="04020705040A02060702" pitchFamily="82" charset="0"/>
              </a:rPr>
              <a:t>1</a:t>
            </a:r>
            <a:r>
              <a:rPr lang="en-US" baseline="30000" dirty="0">
                <a:latin typeface="Algerian" panose="04020705040A02060702" pitchFamily="82" charset="0"/>
              </a:rPr>
              <a:t>st</a:t>
            </a:r>
            <a:r>
              <a:rPr lang="en-US" dirty="0">
                <a:latin typeface="Algerian" panose="04020705040A02060702" pitchFamily="82" charset="0"/>
              </a:rPr>
              <a:t> Timothy</a:t>
            </a:r>
          </a:p>
        </p:txBody>
      </p:sp>
      <p:sp>
        <p:nvSpPr>
          <p:cNvPr id="5" name="Subtitle 4">
            <a:extLst>
              <a:ext uri="{FF2B5EF4-FFF2-40B4-BE49-F238E27FC236}">
                <a16:creationId xmlns:a16="http://schemas.microsoft.com/office/drawing/2014/main" id="{365AC848-DCA4-8A6D-0505-0C9A375C5236}"/>
              </a:ext>
            </a:extLst>
          </p:cNvPr>
          <p:cNvSpPr>
            <a:spLocks noGrp="1"/>
          </p:cNvSpPr>
          <p:nvPr>
            <p:ph type="subTitle" idx="1"/>
          </p:nvPr>
        </p:nvSpPr>
        <p:spPr/>
        <p:txBody>
          <a:bodyPr>
            <a:normAutofit/>
          </a:bodyPr>
          <a:lstStyle/>
          <a:p>
            <a:r>
              <a:rPr lang="en-US" sz="4000" dirty="0"/>
              <a:t>Bible Study</a:t>
            </a:r>
          </a:p>
          <a:p>
            <a:r>
              <a:rPr lang="en-US" sz="4000" dirty="0"/>
              <a:t>Day 1</a:t>
            </a:r>
          </a:p>
        </p:txBody>
      </p: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1B841A95-26E3-D5D8-4001-9E3ED5757074}"/>
                  </a:ext>
                </a:extLst>
              </p:cNvPr>
              <p:cNvGraphicFramePr>
                <a:graphicFrameLocks noChangeAspect="1"/>
              </p:cNvGraphicFramePr>
              <p:nvPr>
                <p:extLst>
                  <p:ext uri="{D42A27DB-BD31-4B8C-83A1-F6EECF244321}">
                    <p14:modId xmlns:p14="http://schemas.microsoft.com/office/powerpoint/2010/main" val="573131582"/>
                  </p:ext>
                </p:extLst>
              </p:nvPr>
            </p:nvGraphicFramePr>
            <p:xfrm>
              <a:off x="-2570645" y="5699299"/>
              <a:ext cx="3048000" cy="1714500"/>
            </p:xfrm>
            <a:graphic>
              <a:graphicData uri="http://schemas.microsoft.com/office/powerpoint/2016/slidezoom">
                <pslz:sldZm>
                  <pslz:sldZmObj sldId="280" cId="2751426805">
                    <pslz:zmPr id="{42519972-66EF-46EF-87FE-428F932F2EE9}"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3" name="Slide Zoom 2">
                <a:hlinkClick r:id="rId3" action="ppaction://hlinksldjump"/>
                <a:extLst>
                  <a:ext uri="{FF2B5EF4-FFF2-40B4-BE49-F238E27FC236}">
                    <a16:creationId xmlns:a16="http://schemas.microsoft.com/office/drawing/2014/main" id="{1B841A95-26E3-D5D8-4001-9E3ED5757074}"/>
                  </a:ext>
                </a:extLst>
              </p:cNvPr>
              <p:cNvPicPr>
                <a:picLocks noGrp="1" noRot="1" noChangeAspect="1" noMove="1" noResize="1" noEditPoints="1" noAdjustHandles="1" noChangeArrowheads="1" noChangeShapeType="1"/>
              </p:cNvPicPr>
              <p:nvPr/>
            </p:nvPicPr>
            <p:blipFill>
              <a:blip r:embed="rId4"/>
              <a:stretch>
                <a:fillRect/>
              </a:stretch>
            </p:blipFill>
            <p:spPr>
              <a:xfrm>
                <a:off x="-2570645" y="5699299"/>
                <a:ext cx="3048000" cy="1714500"/>
              </a:xfrm>
              <a:prstGeom prst="rect">
                <a:avLst/>
              </a:prstGeom>
              <a:ln w="3175">
                <a:solidFill>
                  <a:prstClr val="ltGray"/>
                </a:solidFill>
              </a:ln>
            </p:spPr>
          </p:pic>
        </mc:Fallback>
      </mc:AlternateContent>
      <p:sp>
        <p:nvSpPr>
          <p:cNvPr id="2" name="Slide Number Placeholder 1">
            <a:extLst>
              <a:ext uri="{FF2B5EF4-FFF2-40B4-BE49-F238E27FC236}">
                <a16:creationId xmlns:a16="http://schemas.microsoft.com/office/drawing/2014/main" id="{1CD71D56-2B56-2159-3D03-7C68956F56D9}"/>
              </a:ext>
            </a:extLst>
          </p:cNvPr>
          <p:cNvSpPr>
            <a:spLocks noGrp="1"/>
          </p:cNvSpPr>
          <p:nvPr>
            <p:ph type="sldNum" sz="quarter" idx="12"/>
          </p:nvPr>
        </p:nvSpPr>
        <p:spPr/>
        <p:txBody>
          <a:bodyPr/>
          <a:lstStyle/>
          <a:p>
            <a:fld id="{FB2FECD6-341C-4B27-B657-AEA10CEBB5A7}" type="slidenum">
              <a:rPr lang="en-US" smtClean="0"/>
              <a:t>1</a:t>
            </a:fld>
            <a:endParaRPr lang="en-US"/>
          </a:p>
        </p:txBody>
      </p:sp>
    </p:spTree>
    <p:extLst>
      <p:ext uri="{BB962C8B-B14F-4D97-AF65-F5344CB8AC3E}">
        <p14:creationId xmlns:p14="http://schemas.microsoft.com/office/powerpoint/2010/main" val="2150569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590E-0151-5D29-D1B1-E31A0B01AA92}"/>
              </a:ext>
            </a:extLst>
          </p:cNvPr>
          <p:cNvSpPr>
            <a:spLocks noGrp="1"/>
          </p:cNvSpPr>
          <p:nvPr>
            <p:ph type="title"/>
          </p:nvPr>
        </p:nvSpPr>
        <p:spPr/>
        <p:txBody>
          <a:bodyPr>
            <a:normAutofit/>
          </a:bodyPr>
          <a:lstStyle/>
          <a:p>
            <a:pPr marL="0" marR="0" algn="ctr">
              <a:lnSpc>
                <a:spcPct val="107000"/>
              </a:lnSpc>
              <a:spcBef>
                <a:spcPts val="0"/>
              </a:spcBef>
              <a:spcAft>
                <a:spcPts val="0"/>
              </a:spcAft>
            </a:pPr>
            <a:r>
              <a:rPr lang="en-US" sz="3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Significant Events in Paul’s 3rd Missionary Journey</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B7BA3318-DF2B-0910-0C01-F59D495D582F}"/>
              </a:ext>
            </a:extLst>
          </p:cNvPr>
          <p:cNvSpPr>
            <a:spLocks noGrp="1"/>
          </p:cNvSpPr>
          <p:nvPr>
            <p:ph sz="half" idx="2"/>
          </p:nvPr>
        </p:nvSpPr>
        <p:spPr>
          <a:xfrm>
            <a:off x="5241303" y="1825625"/>
            <a:ext cx="6452471" cy="4351338"/>
          </a:xfrm>
        </p:spPr>
        <p:txBody>
          <a:bodyPr>
            <a:normAutofit fontScale="62500" lnSpcReduction="20000"/>
          </a:bodyPr>
          <a:lstStyle/>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54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begins his third missionary journey. He leaves Antioch and goes to Ephesus.</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Priscilla and Aquila are already in Ephesus and make contact with Apollos. After teaching him thoroughly about Christ, they and the brethren send Apollos to Corinth.</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55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continues to stay in Ephesus.</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continues to stay in Ephesus.</a:t>
            </a: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57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Spring at Ephesus Paul writes </a:t>
            </a: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 Corinthians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Summer he leaves Ephesus for Troas. He proceeds to Philippi.</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It is in Philippi during the Autumn that it is believed Paul wrote </a:t>
            </a: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II Corinthians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Titus arrives in the city.</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Winter Paul goes to Corinth, where he writes the book of </a:t>
            </a: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Galatians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58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Spring Paul writes the book of </a:t>
            </a: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Romans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leaves Corinth and goes to Philippi and Miletus.</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summer (Pentecost) Paul arrives in Jerusalem. He is arrested and sent to Caesarea.</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4" descr="Bible Map:  Apostle Paul's Third Missionary Journey ">
            <a:extLst>
              <a:ext uri="{FF2B5EF4-FFF2-40B4-BE49-F238E27FC236}">
                <a16:creationId xmlns:a16="http://schemas.microsoft.com/office/drawing/2014/main" id="{7413F5D1-3D58-46C1-0C6E-062FFB60907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300263" y="1825625"/>
            <a:ext cx="4843453" cy="4351338"/>
          </a:xfrm>
          <a:prstGeom prst="rect">
            <a:avLst/>
          </a:prstGeom>
          <a:noFill/>
          <a:ln>
            <a:noFill/>
          </a:ln>
        </p:spPr>
      </p:pic>
      <p:sp>
        <p:nvSpPr>
          <p:cNvPr id="3" name="Slide Number Placeholder 2">
            <a:extLst>
              <a:ext uri="{FF2B5EF4-FFF2-40B4-BE49-F238E27FC236}">
                <a16:creationId xmlns:a16="http://schemas.microsoft.com/office/drawing/2014/main" id="{C568BFC8-98DA-89BA-C336-2C5AEE472D21}"/>
              </a:ext>
            </a:extLst>
          </p:cNvPr>
          <p:cNvSpPr>
            <a:spLocks noGrp="1"/>
          </p:cNvSpPr>
          <p:nvPr>
            <p:ph type="sldNum" sz="quarter" idx="12"/>
          </p:nvPr>
        </p:nvSpPr>
        <p:spPr/>
        <p:txBody>
          <a:bodyPr/>
          <a:lstStyle/>
          <a:p>
            <a:fld id="{FB2FECD6-341C-4B27-B657-AEA10CEBB5A7}" type="slidenum">
              <a:rPr lang="en-US" smtClean="0"/>
              <a:t>10</a:t>
            </a:fld>
            <a:endParaRPr lang="en-US"/>
          </a:p>
        </p:txBody>
      </p:sp>
    </p:spTree>
    <p:extLst>
      <p:ext uri="{BB962C8B-B14F-4D97-AF65-F5344CB8AC3E}">
        <p14:creationId xmlns:p14="http://schemas.microsoft.com/office/powerpoint/2010/main" val="3540818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47C6A-1E60-80D9-75DD-CE72867F1D11}"/>
              </a:ext>
            </a:extLst>
          </p:cNvPr>
          <p:cNvSpPr>
            <a:spLocks noGrp="1"/>
          </p:cNvSpPr>
          <p:nvPr>
            <p:ph type="title"/>
          </p:nvPr>
        </p:nvSpPr>
        <p:spPr>
          <a:xfrm>
            <a:off x="714375" y="452487"/>
            <a:ext cx="10515600" cy="669303"/>
          </a:xfrm>
        </p:spPr>
        <p:txBody>
          <a:bodyPr>
            <a:normAutofit fontScale="90000"/>
          </a:bodyPr>
          <a:lstStyle/>
          <a:p>
            <a:r>
              <a:rPr lang="en-US" sz="36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Significant Events in Paul's Final Missionary Journey</a:t>
            </a:r>
            <a:endParaRPr lang="en-US" dirty="0"/>
          </a:p>
        </p:txBody>
      </p:sp>
      <p:sp>
        <p:nvSpPr>
          <p:cNvPr id="3" name="Content Placeholder 2">
            <a:extLst>
              <a:ext uri="{FF2B5EF4-FFF2-40B4-BE49-F238E27FC236}">
                <a16:creationId xmlns:a16="http://schemas.microsoft.com/office/drawing/2014/main" id="{70D96DC4-AB20-853D-6C9B-E5D7CAF2136D}"/>
              </a:ext>
            </a:extLst>
          </p:cNvPr>
          <p:cNvSpPr>
            <a:spLocks noGrp="1"/>
          </p:cNvSpPr>
          <p:nvPr>
            <p:ph sz="half" idx="1"/>
          </p:nvPr>
        </p:nvSpPr>
        <p:spPr>
          <a:xfrm>
            <a:off x="395926" y="1197204"/>
            <a:ext cx="8286161" cy="5208309"/>
          </a:xfrm>
        </p:spPr>
        <p:txBody>
          <a:bodyPr>
            <a:noAutofit/>
          </a:bodyPr>
          <a:lstStyle/>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58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is arrested in Jerusalem and goes to Caesarea. He is sent to Felix, Roman Procurator of Judea.</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59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is in Caesarea.</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60 A.D.</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Autumn (about August) Paul is sent to Rome by Festus.</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Winter Paul is shipwrecked at Malta.</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61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arrives in Rome in the Spring.</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62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at Rome.</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Spring Paul writes the books of</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Philemon</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Colossians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Ephesians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He may have written the book of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Hebrews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this year.</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Autumn Paul writes the book of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Philippians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63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is acquitted in the Spring and goes to Macedonia and Asia Minor.</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20000"/>
              </a:lnSpc>
              <a:spcBef>
                <a:spcPts val="0"/>
              </a:spcBef>
            </a:pP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 to 68 A.D.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 64</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it is possible Paul went to Spain (See Romans 15:28). The Great Fire of Rome occurs, followed by persecution of Roman Christians.</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 65</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may have continued in Spain</a:t>
            </a: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 66</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may have travelled from Spain to Asia Minor (See 1 Timothy 1:3). The Jewish Wars begin.</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the Summer of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 67</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writes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 Timothy</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from Macedonia. He writes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Titus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from Ephesus in the Autumn. In the winter he is in the city of </a:t>
            </a:r>
            <a:r>
              <a:rPr lang="en-US" sz="1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Nicopolis</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20000"/>
              </a:lnSpc>
              <a:spcBef>
                <a:spcPts val="0"/>
              </a:spcBef>
              <a:buSzPts val="1000"/>
              <a:buFont typeface="Symbol" panose="05050102010706020507" pitchFamily="18" charset="2"/>
              <a:buChar char=""/>
              <a:tabLst>
                <a:tab pos="457200" algn="l"/>
              </a:tabLst>
            </a:pP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During the Spring of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 68</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is in a Roman prison. He writes his last epistle, </a:t>
            </a:r>
            <a:r>
              <a:rPr lang="en-US" sz="1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Timothy</a:t>
            </a:r>
            <a:r>
              <a:rPr lang="en-US" sz="1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The Apostle Paul is executed in the Summer (May or June). Nero dies in the middle of June.</a:t>
            </a:r>
            <a:endParaRPr lang="en-US" sz="1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4" descr="Bible Map: Apostle Paul's Final Missionary Journey">
            <a:extLst>
              <a:ext uri="{FF2B5EF4-FFF2-40B4-BE49-F238E27FC236}">
                <a16:creationId xmlns:a16="http://schemas.microsoft.com/office/drawing/2014/main" id="{DD731250-9BEF-1B93-A231-051F0852A12C}"/>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8275664" y="1197208"/>
            <a:ext cx="3256407" cy="2382584"/>
          </a:xfrm>
          <a:prstGeom prst="rect">
            <a:avLst/>
          </a:prstGeom>
          <a:noFill/>
          <a:ln>
            <a:noFill/>
          </a:ln>
        </p:spPr>
      </p:pic>
      <p:sp>
        <p:nvSpPr>
          <p:cNvPr id="4" name="Slide Number Placeholder 3">
            <a:extLst>
              <a:ext uri="{FF2B5EF4-FFF2-40B4-BE49-F238E27FC236}">
                <a16:creationId xmlns:a16="http://schemas.microsoft.com/office/drawing/2014/main" id="{D7D996CA-1F91-6C83-8B06-0582E51693D1}"/>
              </a:ext>
            </a:extLst>
          </p:cNvPr>
          <p:cNvSpPr>
            <a:spLocks noGrp="1"/>
          </p:cNvSpPr>
          <p:nvPr>
            <p:ph type="sldNum" sz="quarter" idx="12"/>
          </p:nvPr>
        </p:nvSpPr>
        <p:spPr/>
        <p:txBody>
          <a:bodyPr/>
          <a:lstStyle/>
          <a:p>
            <a:fld id="{FB2FECD6-341C-4B27-B657-AEA10CEBB5A7}" type="slidenum">
              <a:rPr lang="en-US" smtClean="0"/>
              <a:t>11</a:t>
            </a:fld>
            <a:endParaRPr lang="en-US"/>
          </a:p>
        </p:txBody>
      </p:sp>
    </p:spTree>
    <p:extLst>
      <p:ext uri="{BB962C8B-B14F-4D97-AF65-F5344CB8AC3E}">
        <p14:creationId xmlns:p14="http://schemas.microsoft.com/office/powerpoint/2010/main" val="294402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94C9753-8E1E-4E8B-7184-7FE72DCA2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4638" y="0"/>
            <a:ext cx="9101137"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9A50BD3F-AC11-DF3C-06A2-69A2AF39D213}"/>
              </a:ext>
            </a:extLst>
          </p:cNvPr>
          <p:cNvSpPr>
            <a:spLocks noGrp="1"/>
          </p:cNvSpPr>
          <p:nvPr>
            <p:ph type="sldNum" sz="quarter" idx="12"/>
          </p:nvPr>
        </p:nvSpPr>
        <p:spPr/>
        <p:txBody>
          <a:bodyPr/>
          <a:lstStyle/>
          <a:p>
            <a:fld id="{FB2FECD6-341C-4B27-B657-AEA10CEBB5A7}" type="slidenum">
              <a:rPr lang="en-US" smtClean="0"/>
              <a:t>12</a:t>
            </a:fld>
            <a:endParaRPr lang="en-US"/>
          </a:p>
        </p:txBody>
      </p:sp>
    </p:spTree>
    <p:extLst>
      <p:ext uri="{BB962C8B-B14F-4D97-AF65-F5344CB8AC3E}">
        <p14:creationId xmlns:p14="http://schemas.microsoft.com/office/powerpoint/2010/main" val="1807372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684B4-9105-1A8C-111A-8D3AAAE4B018}"/>
              </a:ext>
            </a:extLst>
          </p:cNvPr>
          <p:cNvSpPr>
            <a:spLocks noGrp="1"/>
          </p:cNvSpPr>
          <p:nvPr>
            <p:ph type="title"/>
          </p:nvPr>
        </p:nvSpPr>
        <p:spPr/>
        <p:txBody>
          <a:bodyPr/>
          <a:lstStyle/>
          <a:p>
            <a:r>
              <a:rPr lang="en-US" dirty="0"/>
              <a:t>Timothy</a:t>
            </a:r>
          </a:p>
        </p:txBody>
      </p:sp>
      <p:sp>
        <p:nvSpPr>
          <p:cNvPr id="3" name="Content Placeholder 2">
            <a:extLst>
              <a:ext uri="{FF2B5EF4-FFF2-40B4-BE49-F238E27FC236}">
                <a16:creationId xmlns:a16="http://schemas.microsoft.com/office/drawing/2014/main" id="{EE8D4E18-4713-83CF-84C5-111934CE59AE}"/>
              </a:ext>
            </a:extLst>
          </p:cNvPr>
          <p:cNvSpPr>
            <a:spLocks noGrp="1"/>
          </p:cNvSpPr>
          <p:nvPr>
            <p:ph idx="1"/>
          </p:nvPr>
        </p:nvSpPr>
        <p:spPr/>
        <p:txBody>
          <a:bodyPr>
            <a:noAutofit/>
          </a:bodyPr>
          <a:lstStyle/>
          <a:p>
            <a:pPr marL="0" marR="0">
              <a:lnSpc>
                <a:spcPct val="107000"/>
              </a:lnSpc>
              <a:spcBef>
                <a:spcPts val="0"/>
              </a:spcBef>
              <a:spcAft>
                <a:spcPts val="8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Timothy was raised by his parents and grandmother, though Paul only describes his mother and grandmother in </a:t>
            </a:r>
            <a:r>
              <a:rPr lang="en-US" sz="24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2 Timothy 1:5</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“when I call to remembrance the genuine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faith</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that is in you, which dwelt first in your grandmother Lois and your mother Eunice, and I am persuaded is in you also.”</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His father was said to be a Greek while his mother was a Jew. It is believed that when Paul was evangelizing in their city, Eunice converted to Christianity and was even mentioned by Paul in the book of Acts.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b="1" u="sng"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2 Timothy 3:15</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shares what impressed Paul about Timothy –his knowledge of the Holy Scriptures, which made him “wise for salvation through faith which is in Christ Jesus.” Some time later, Paul made the decision to bring Timothy with him in spreading the gospel and had him ordained and circumcised to avoid any questioning or ridicule with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Jewish Christians</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AC06EC3-8F35-46FE-D769-D143B6E319F3}"/>
              </a:ext>
            </a:extLst>
          </p:cNvPr>
          <p:cNvSpPr>
            <a:spLocks noGrp="1"/>
          </p:cNvSpPr>
          <p:nvPr>
            <p:ph type="sldNum" sz="quarter" idx="12"/>
          </p:nvPr>
        </p:nvSpPr>
        <p:spPr/>
        <p:txBody>
          <a:bodyPr/>
          <a:lstStyle/>
          <a:p>
            <a:fld id="{FB2FECD6-341C-4B27-B657-AEA10CEBB5A7}" type="slidenum">
              <a:rPr lang="en-US" smtClean="0"/>
              <a:t>13</a:t>
            </a:fld>
            <a:endParaRPr lang="en-US"/>
          </a:p>
        </p:txBody>
      </p:sp>
    </p:spTree>
    <p:extLst>
      <p:ext uri="{BB962C8B-B14F-4D97-AF65-F5344CB8AC3E}">
        <p14:creationId xmlns:p14="http://schemas.microsoft.com/office/powerpoint/2010/main" val="4074264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77D8-70E7-E9C7-F3DF-2A305DC58560}"/>
              </a:ext>
            </a:extLst>
          </p:cNvPr>
          <p:cNvSpPr>
            <a:spLocks noGrp="1"/>
          </p:cNvSpPr>
          <p:nvPr>
            <p:ph type="title"/>
          </p:nvPr>
        </p:nvSpPr>
        <p:spPr/>
        <p:txBody>
          <a:bodyPr/>
          <a:lstStyle/>
          <a:p>
            <a:r>
              <a:rPr lang="en-US" dirty="0"/>
              <a:t>Lystra</a:t>
            </a:r>
          </a:p>
        </p:txBody>
      </p:sp>
      <p:sp>
        <p:nvSpPr>
          <p:cNvPr id="4" name="Content Placeholder 3">
            <a:extLst>
              <a:ext uri="{FF2B5EF4-FFF2-40B4-BE49-F238E27FC236}">
                <a16:creationId xmlns:a16="http://schemas.microsoft.com/office/drawing/2014/main" id="{F1F1A292-7FF5-C15E-5F29-F8B39071C3B8}"/>
              </a:ext>
            </a:extLst>
          </p:cNvPr>
          <p:cNvSpPr>
            <a:spLocks noGrp="1"/>
          </p:cNvSpPr>
          <p:nvPr>
            <p:ph sz="half" idx="2"/>
          </p:nvPr>
        </p:nvSpPr>
        <p:spPr>
          <a:xfrm>
            <a:off x="4708187" y="1167319"/>
            <a:ext cx="6645613" cy="5009644"/>
          </a:xfrm>
        </p:spPr>
        <p:txBody>
          <a:bodyPr>
            <a:noAutofit/>
          </a:bodyPr>
          <a:lstStyle/>
          <a:p>
            <a:pPr marL="0" marR="0">
              <a:lnSpc>
                <a:spcPct val="100000"/>
              </a:lnSpc>
              <a:spcBef>
                <a:spcPts val="0"/>
              </a:spcBef>
              <a:spcAft>
                <a:spcPts val="600"/>
              </a:spcAft>
            </a:pP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The site of Lystra is believed to be located 30 </a:t>
            </a:r>
            <a:r>
              <a:rPr lang="en-US" sz="2400" kern="0" dirty="0" err="1">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kilometres</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(19 mi) south of the city of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Konya</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(Iconium in the New Testament), north of the village of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Hatunsaray</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and some 15 </a:t>
            </a:r>
            <a:r>
              <a:rPr lang="en-US" sz="2400" kern="0" dirty="0" err="1">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kilometres</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(9.3 mi) north of a small town called </a:t>
            </a:r>
            <a:r>
              <a:rPr lang="en-US" sz="2400" kern="0" dirty="0" err="1">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Akoren</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A small museum within the village of </a:t>
            </a:r>
            <a:r>
              <a:rPr lang="en-US" sz="2400" kern="0" dirty="0" err="1">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Hatunsaray</a:t>
            </a:r>
            <a:r>
              <a:rPr lang="en-US" sz="2400" kern="0" dirty="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displays artifacts from ancient Lystra.</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spcAft>
                <a:spcPts val="600"/>
              </a:spcAft>
            </a:pPr>
            <a:r>
              <a:rPr lang="en-US" sz="2400" kern="0" dirty="0">
                <a:solidFill>
                  <a:srgbClr val="202122"/>
                </a:solidFill>
                <a:effectLst/>
                <a:latin typeface="Times New Roman" panose="02020603050405020304" pitchFamily="18" charset="0"/>
                <a:ea typeface="Times New Roman" panose="02020603050405020304" pitchFamily="18" charset="0"/>
              </a:rPr>
              <a:t>Lystra is the ancient name of the village visited by Paul the Apostle. There is a present-day village called </a:t>
            </a:r>
            <a:r>
              <a:rPr lang="en-US" sz="2400" kern="0" dirty="0">
                <a:effectLst/>
                <a:latin typeface="Times New Roman" panose="02020603050405020304" pitchFamily="18" charset="0"/>
                <a:ea typeface="Times New Roman" panose="02020603050405020304" pitchFamily="18" charset="0"/>
              </a:rPr>
              <a:t>"</a:t>
            </a:r>
            <a:r>
              <a:rPr lang="en-US" sz="2400" kern="0" dirty="0" err="1">
                <a:effectLst/>
                <a:latin typeface="Times New Roman" panose="02020603050405020304" pitchFamily="18" charset="0"/>
                <a:ea typeface="Times New Roman" panose="02020603050405020304" pitchFamily="18" charset="0"/>
                <a:hlinkClick r:id="rId2" tooltip="Kilistra">
                  <a:extLst>
                    <a:ext uri="{A12FA001-AC4F-418D-AE19-62706E023703}">
                      <ahyp:hlinkClr xmlns:ahyp="http://schemas.microsoft.com/office/drawing/2018/hyperlinkcolor" val="tx"/>
                    </a:ext>
                  </a:extLst>
                </a:hlinkClick>
              </a:rPr>
              <a:t>Kilistra</a:t>
            </a:r>
            <a:r>
              <a:rPr lang="en-US" sz="2400" kern="0" dirty="0">
                <a:effectLst/>
                <a:latin typeface="Times New Roman" panose="02020603050405020304" pitchFamily="18" charset="0"/>
                <a:ea typeface="Times New Roman" panose="02020603050405020304" pitchFamily="18" charset="0"/>
              </a:rPr>
              <a:t>" </a:t>
            </a:r>
            <a:r>
              <a:rPr lang="en-US" sz="2400" kern="0" dirty="0">
                <a:solidFill>
                  <a:srgbClr val="202122"/>
                </a:solidFill>
                <a:effectLst/>
                <a:latin typeface="Times New Roman" panose="02020603050405020304" pitchFamily="18" charset="0"/>
                <a:ea typeface="Times New Roman" panose="02020603050405020304" pitchFamily="18" charset="0"/>
              </a:rPr>
              <a:t>near </a:t>
            </a:r>
            <a:r>
              <a:rPr lang="en-US" sz="2400" kern="0" dirty="0" err="1">
                <a:solidFill>
                  <a:srgbClr val="202122"/>
                </a:solidFill>
                <a:effectLst/>
                <a:latin typeface="Times New Roman" panose="02020603050405020304" pitchFamily="18" charset="0"/>
                <a:ea typeface="Times New Roman" panose="02020603050405020304" pitchFamily="18" charset="0"/>
              </a:rPr>
              <a:t>Gökyurt</a:t>
            </a:r>
            <a:r>
              <a:rPr lang="en-US" sz="2400" kern="0" dirty="0">
                <a:solidFill>
                  <a:srgbClr val="202122"/>
                </a:solidFill>
                <a:effectLst/>
                <a:latin typeface="Times New Roman" panose="02020603050405020304" pitchFamily="18" charset="0"/>
                <a:ea typeface="Times New Roman" panose="02020603050405020304" pitchFamily="18" charset="0"/>
              </a:rPr>
              <a:t>, a village of the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hlinkClick r:id="rId3" tooltip="Meram">
                  <a:extLst>
                    <a:ext uri="{A12FA001-AC4F-418D-AE19-62706E023703}">
                      <ahyp:hlinkClr xmlns:ahyp="http://schemas.microsoft.com/office/drawing/2018/hyperlinkcolor" val="tx"/>
                    </a:ext>
                  </a:extLst>
                </a:hlinkClick>
              </a:rPr>
              <a:t>Meram</a:t>
            </a:r>
            <a:r>
              <a:rPr lang="en-US" sz="2400" kern="0" dirty="0">
                <a:solidFill>
                  <a:srgbClr val="202122"/>
                </a:solidFill>
                <a:effectLst/>
                <a:latin typeface="Times New Roman" panose="02020603050405020304" pitchFamily="18" charset="0"/>
                <a:ea typeface="Times New Roman" panose="02020603050405020304" pitchFamily="18" charset="0"/>
              </a:rPr>
              <a:t> district of</a:t>
            </a:r>
            <a:r>
              <a:rPr lang="en-US" sz="2400" kern="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Konya province</a:t>
            </a:r>
            <a:r>
              <a:rPr lang="en-US" sz="2400" kern="0" dirty="0">
                <a:effectLst/>
                <a:latin typeface="Times New Roman" panose="02020603050405020304" pitchFamily="18" charset="0"/>
                <a:ea typeface="Times New Roman" panose="02020603050405020304" pitchFamily="18" charset="0"/>
              </a:rPr>
              <a:t>. </a:t>
            </a:r>
            <a:r>
              <a:rPr lang="en-US" sz="2400" kern="0" dirty="0">
                <a:solidFill>
                  <a:srgbClr val="202122"/>
                </a:solidFill>
                <a:effectLst/>
                <a:latin typeface="Times New Roman" panose="02020603050405020304" pitchFamily="18" charset="0"/>
                <a:ea typeface="Times New Roman" panose="02020603050405020304" pitchFamily="18" charset="0"/>
              </a:rPr>
              <a:t>Ancient ruins can be seen near </a:t>
            </a:r>
            <a:endParaRPr lang="en-US" sz="2400" dirty="0"/>
          </a:p>
        </p:txBody>
      </p:sp>
      <p:pic>
        <p:nvPicPr>
          <p:cNvPr id="5" name="Content Placeholder 4">
            <a:extLst>
              <a:ext uri="{FF2B5EF4-FFF2-40B4-BE49-F238E27FC236}">
                <a16:creationId xmlns:a16="http://schemas.microsoft.com/office/drawing/2014/main" id="{5BDCF8B1-CECF-65C6-50FA-F8494F11965A}"/>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rcRect/>
          <a:stretch>
            <a:fillRect/>
          </a:stretch>
        </p:blipFill>
        <p:spPr bwMode="auto">
          <a:xfrm>
            <a:off x="838200" y="2253551"/>
            <a:ext cx="3596640" cy="3495485"/>
          </a:xfrm>
          <a:prstGeom prst="rect">
            <a:avLst/>
          </a:prstGeom>
          <a:noFill/>
          <a:ln>
            <a:noFill/>
          </a:ln>
        </p:spPr>
      </p:pic>
      <p:sp>
        <p:nvSpPr>
          <p:cNvPr id="3" name="Slide Number Placeholder 2">
            <a:extLst>
              <a:ext uri="{FF2B5EF4-FFF2-40B4-BE49-F238E27FC236}">
                <a16:creationId xmlns:a16="http://schemas.microsoft.com/office/drawing/2014/main" id="{B81D320A-52F2-B492-9394-3BCD570020BF}"/>
              </a:ext>
            </a:extLst>
          </p:cNvPr>
          <p:cNvSpPr>
            <a:spLocks noGrp="1"/>
          </p:cNvSpPr>
          <p:nvPr>
            <p:ph type="sldNum" sz="quarter" idx="12"/>
          </p:nvPr>
        </p:nvSpPr>
        <p:spPr/>
        <p:txBody>
          <a:bodyPr/>
          <a:lstStyle/>
          <a:p>
            <a:fld id="{FB2FECD6-341C-4B27-B657-AEA10CEBB5A7}" type="slidenum">
              <a:rPr lang="en-US" smtClean="0"/>
              <a:t>14</a:t>
            </a:fld>
            <a:endParaRPr lang="en-US"/>
          </a:p>
        </p:txBody>
      </p:sp>
    </p:spTree>
    <p:extLst>
      <p:ext uri="{BB962C8B-B14F-4D97-AF65-F5344CB8AC3E}">
        <p14:creationId xmlns:p14="http://schemas.microsoft.com/office/powerpoint/2010/main" val="4132629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0C2EC-876A-F547-2742-EFE8BB1EE8F5}"/>
              </a:ext>
            </a:extLst>
          </p:cNvPr>
          <p:cNvSpPr>
            <a:spLocks noGrp="1"/>
          </p:cNvSpPr>
          <p:nvPr>
            <p:ph type="title"/>
          </p:nvPr>
        </p:nvSpPr>
        <p:spPr/>
        <p:txBody>
          <a:bodyPr/>
          <a:lstStyle/>
          <a:p>
            <a:pPr algn="ctr"/>
            <a:r>
              <a:rPr lang="en-US" dirty="0"/>
              <a:t>WHAT:</a:t>
            </a:r>
          </a:p>
        </p:txBody>
      </p:sp>
      <p:sp>
        <p:nvSpPr>
          <p:cNvPr id="3" name="Content Placeholder 2">
            <a:extLst>
              <a:ext uri="{FF2B5EF4-FFF2-40B4-BE49-F238E27FC236}">
                <a16:creationId xmlns:a16="http://schemas.microsoft.com/office/drawing/2014/main" id="{637EEB4E-FB46-6320-8FE9-AC1DA5AD1F4F}"/>
              </a:ext>
            </a:extLst>
          </p:cNvPr>
          <p:cNvSpPr>
            <a:spLocks noGrp="1"/>
          </p:cNvSpPr>
          <p:nvPr>
            <p:ph sz="half" idx="1"/>
          </p:nvPr>
        </p:nvSpPr>
        <p:spPr/>
        <p:txBody>
          <a:bodyPr/>
          <a:lstStyle/>
          <a:p>
            <a:r>
              <a:rPr lang="en-US" dirty="0"/>
              <a:t>Is the passage about:</a:t>
            </a:r>
          </a:p>
          <a:p>
            <a:endParaRPr lang="en-US" dirty="0"/>
          </a:p>
          <a:p>
            <a:r>
              <a:rPr lang="en-US" dirty="0"/>
              <a:t>Religious instruction to the gentiles</a:t>
            </a:r>
          </a:p>
        </p:txBody>
      </p:sp>
      <p:sp>
        <p:nvSpPr>
          <p:cNvPr id="4" name="Content Placeholder 3">
            <a:extLst>
              <a:ext uri="{FF2B5EF4-FFF2-40B4-BE49-F238E27FC236}">
                <a16:creationId xmlns:a16="http://schemas.microsoft.com/office/drawing/2014/main" id="{E4FBA331-9D50-1FBB-959F-732FB61464DE}"/>
              </a:ext>
            </a:extLst>
          </p:cNvPr>
          <p:cNvSpPr>
            <a:spLocks noGrp="1"/>
          </p:cNvSpPr>
          <p:nvPr>
            <p:ph sz="half" idx="2"/>
          </p:nvPr>
        </p:nvSpPr>
        <p:spPr/>
        <p:txBody>
          <a:bodyPr/>
          <a:lstStyle/>
          <a:p>
            <a:r>
              <a:rPr lang="en-US" dirty="0"/>
              <a:t>Is the problem being addressed:</a:t>
            </a:r>
          </a:p>
          <a:p>
            <a:endParaRPr lang="en-US" dirty="0"/>
          </a:p>
          <a:p>
            <a:r>
              <a:rPr lang="en-US" dirty="0"/>
              <a:t>False teachings</a:t>
            </a:r>
          </a:p>
        </p:txBody>
      </p:sp>
      <p:sp>
        <p:nvSpPr>
          <p:cNvPr id="5" name="Slide Number Placeholder 4">
            <a:extLst>
              <a:ext uri="{FF2B5EF4-FFF2-40B4-BE49-F238E27FC236}">
                <a16:creationId xmlns:a16="http://schemas.microsoft.com/office/drawing/2014/main" id="{45968F49-CDA1-C25B-817A-3B65F9DCBCA4}"/>
              </a:ext>
            </a:extLst>
          </p:cNvPr>
          <p:cNvSpPr>
            <a:spLocks noGrp="1"/>
          </p:cNvSpPr>
          <p:nvPr>
            <p:ph type="sldNum" sz="quarter" idx="12"/>
          </p:nvPr>
        </p:nvSpPr>
        <p:spPr/>
        <p:txBody>
          <a:bodyPr/>
          <a:lstStyle/>
          <a:p>
            <a:fld id="{FB2FECD6-341C-4B27-B657-AEA10CEBB5A7}" type="slidenum">
              <a:rPr lang="en-US" smtClean="0"/>
              <a:t>15</a:t>
            </a:fld>
            <a:endParaRPr lang="en-US"/>
          </a:p>
        </p:txBody>
      </p:sp>
    </p:spTree>
    <p:extLst>
      <p:ext uri="{BB962C8B-B14F-4D97-AF65-F5344CB8AC3E}">
        <p14:creationId xmlns:p14="http://schemas.microsoft.com/office/powerpoint/2010/main" val="807755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28A0E-13A5-2154-54BE-56946E699E24}"/>
              </a:ext>
            </a:extLst>
          </p:cNvPr>
          <p:cNvSpPr>
            <a:spLocks noGrp="1"/>
          </p:cNvSpPr>
          <p:nvPr>
            <p:ph type="title"/>
          </p:nvPr>
        </p:nvSpPr>
        <p:spPr/>
        <p:txBody>
          <a:bodyPr/>
          <a:lstStyle/>
          <a:p>
            <a:pPr algn="ctr"/>
            <a:r>
              <a:rPr lang="en-US" dirty="0"/>
              <a:t>WHEN</a:t>
            </a:r>
          </a:p>
        </p:txBody>
      </p:sp>
      <p:sp>
        <p:nvSpPr>
          <p:cNvPr id="3" name="Content Placeholder 2">
            <a:extLst>
              <a:ext uri="{FF2B5EF4-FFF2-40B4-BE49-F238E27FC236}">
                <a16:creationId xmlns:a16="http://schemas.microsoft.com/office/drawing/2014/main" id="{B2AB0316-8DF1-9308-E258-276530395BF9}"/>
              </a:ext>
            </a:extLst>
          </p:cNvPr>
          <p:cNvSpPr>
            <a:spLocks noGrp="1"/>
          </p:cNvSpPr>
          <p:nvPr>
            <p:ph sz="half" idx="1"/>
          </p:nvPr>
        </p:nvSpPr>
        <p:spPr/>
        <p:txBody>
          <a:bodyPr/>
          <a:lstStyle/>
          <a:p>
            <a:endParaRPr lang="en-US" dirty="0"/>
          </a:p>
          <a:p>
            <a:endParaRPr lang="en-US" dirty="0"/>
          </a:p>
          <a:p>
            <a:endParaRPr lang="en-US" dirty="0"/>
          </a:p>
          <a:p>
            <a:r>
              <a:rPr lang="en-US" dirty="0"/>
              <a:t>67 A.D.</a:t>
            </a:r>
          </a:p>
        </p:txBody>
      </p:sp>
      <p:sp>
        <p:nvSpPr>
          <p:cNvPr id="4" name="Content Placeholder 3">
            <a:extLst>
              <a:ext uri="{FF2B5EF4-FFF2-40B4-BE49-F238E27FC236}">
                <a16:creationId xmlns:a16="http://schemas.microsoft.com/office/drawing/2014/main" id="{4BAB492D-B790-A487-6FD4-26175801F726}"/>
              </a:ext>
            </a:extLst>
          </p:cNvPr>
          <p:cNvSpPr>
            <a:spLocks noGrp="1"/>
          </p:cNvSpPr>
          <p:nvPr>
            <p:ph sz="half" idx="2"/>
          </p:nvPr>
        </p:nvSpPr>
        <p:spPr/>
        <p:txBody>
          <a:bodyPr/>
          <a:lstStyle/>
          <a:p>
            <a:endParaRPr lang="en-US"/>
          </a:p>
        </p:txBody>
      </p:sp>
      <p:sp>
        <p:nvSpPr>
          <p:cNvPr id="5" name="Slide Number Placeholder 4">
            <a:extLst>
              <a:ext uri="{FF2B5EF4-FFF2-40B4-BE49-F238E27FC236}">
                <a16:creationId xmlns:a16="http://schemas.microsoft.com/office/drawing/2014/main" id="{919A06C4-E6F7-841D-D884-BB4069562321}"/>
              </a:ext>
            </a:extLst>
          </p:cNvPr>
          <p:cNvSpPr>
            <a:spLocks noGrp="1"/>
          </p:cNvSpPr>
          <p:nvPr>
            <p:ph type="sldNum" sz="quarter" idx="12"/>
          </p:nvPr>
        </p:nvSpPr>
        <p:spPr/>
        <p:txBody>
          <a:bodyPr/>
          <a:lstStyle/>
          <a:p>
            <a:fld id="{FB2FECD6-341C-4B27-B657-AEA10CEBB5A7}" type="slidenum">
              <a:rPr lang="en-US" smtClean="0"/>
              <a:t>16</a:t>
            </a:fld>
            <a:endParaRPr lang="en-US"/>
          </a:p>
        </p:txBody>
      </p:sp>
    </p:spTree>
    <p:extLst>
      <p:ext uri="{BB962C8B-B14F-4D97-AF65-F5344CB8AC3E}">
        <p14:creationId xmlns:p14="http://schemas.microsoft.com/office/powerpoint/2010/main" val="179287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3AE0D-82EF-F505-F63A-013A17737B13}"/>
              </a:ext>
            </a:extLst>
          </p:cNvPr>
          <p:cNvSpPr>
            <a:spLocks noGrp="1"/>
          </p:cNvSpPr>
          <p:nvPr>
            <p:ph type="title"/>
          </p:nvPr>
        </p:nvSpPr>
        <p:spPr/>
        <p:txBody>
          <a:bodyPr/>
          <a:lstStyle/>
          <a:p>
            <a:pPr algn="ctr"/>
            <a:r>
              <a:rPr lang="en-US" dirty="0"/>
              <a:t>WHERE</a:t>
            </a:r>
          </a:p>
        </p:txBody>
      </p:sp>
      <p:sp>
        <p:nvSpPr>
          <p:cNvPr id="5" name="Text Placeholder 4">
            <a:extLst>
              <a:ext uri="{FF2B5EF4-FFF2-40B4-BE49-F238E27FC236}">
                <a16:creationId xmlns:a16="http://schemas.microsoft.com/office/drawing/2014/main" id="{0AD29D02-2240-F9A9-B634-704F17A379BE}"/>
              </a:ext>
            </a:extLst>
          </p:cNvPr>
          <p:cNvSpPr>
            <a:spLocks noGrp="1"/>
          </p:cNvSpPr>
          <p:nvPr>
            <p:ph type="body" idx="1"/>
          </p:nvPr>
        </p:nvSpPr>
        <p:spPr/>
        <p:txBody>
          <a:bodyPr/>
          <a:lstStyle/>
          <a:p>
            <a:r>
              <a:rPr lang="en-US" dirty="0"/>
              <a:t>Paul is in Macedonia</a:t>
            </a:r>
          </a:p>
          <a:p>
            <a:endParaRPr lang="en-US" dirty="0"/>
          </a:p>
        </p:txBody>
      </p:sp>
      <p:sp>
        <p:nvSpPr>
          <p:cNvPr id="3" name="Content Placeholder 2">
            <a:extLst>
              <a:ext uri="{FF2B5EF4-FFF2-40B4-BE49-F238E27FC236}">
                <a16:creationId xmlns:a16="http://schemas.microsoft.com/office/drawing/2014/main" id="{78EBEAAC-823F-4037-3B97-DEC580CC5FE5}"/>
              </a:ext>
            </a:extLst>
          </p:cNvPr>
          <p:cNvSpPr>
            <a:spLocks noGrp="1"/>
          </p:cNvSpPr>
          <p:nvPr>
            <p:ph sz="half" idx="2"/>
          </p:nvPr>
        </p:nvSpPr>
        <p:spPr/>
        <p:txBody>
          <a:bodyPr/>
          <a:lstStyle/>
          <a:p>
            <a:endParaRPr lang="en-US" dirty="0"/>
          </a:p>
        </p:txBody>
      </p:sp>
      <p:sp>
        <p:nvSpPr>
          <p:cNvPr id="6" name="Text Placeholder 5">
            <a:extLst>
              <a:ext uri="{FF2B5EF4-FFF2-40B4-BE49-F238E27FC236}">
                <a16:creationId xmlns:a16="http://schemas.microsoft.com/office/drawing/2014/main" id="{F3FF5BF6-0974-E5DE-4E38-2D432AB7317C}"/>
              </a:ext>
            </a:extLst>
          </p:cNvPr>
          <p:cNvSpPr>
            <a:spLocks noGrp="1"/>
          </p:cNvSpPr>
          <p:nvPr>
            <p:ph type="body" sz="quarter" idx="3"/>
          </p:nvPr>
        </p:nvSpPr>
        <p:spPr/>
        <p:txBody>
          <a:bodyPr/>
          <a:lstStyle/>
          <a:p>
            <a:r>
              <a:rPr lang="en-US" dirty="0"/>
              <a:t>Timothy in Ephesus (modern day Turkey)</a:t>
            </a:r>
          </a:p>
        </p:txBody>
      </p:sp>
      <p:sp>
        <p:nvSpPr>
          <p:cNvPr id="7" name="Content Placeholder 6">
            <a:extLst>
              <a:ext uri="{FF2B5EF4-FFF2-40B4-BE49-F238E27FC236}">
                <a16:creationId xmlns:a16="http://schemas.microsoft.com/office/drawing/2014/main" id="{45F2A562-500C-B693-5493-235CF593BE73}"/>
              </a:ext>
            </a:extLst>
          </p:cNvPr>
          <p:cNvSpPr>
            <a:spLocks noGrp="1"/>
          </p:cNvSpPr>
          <p:nvPr>
            <p:ph sz="quarter" idx="4"/>
          </p:nvPr>
        </p:nvSpPr>
        <p:spPr/>
        <p:txBody>
          <a:bodyPr/>
          <a:lstStyle/>
          <a:p>
            <a:endParaRPr lang="en-US" dirty="0"/>
          </a:p>
        </p:txBody>
      </p:sp>
      <p:sp>
        <p:nvSpPr>
          <p:cNvPr id="4" name="Slide Number Placeholder 3">
            <a:extLst>
              <a:ext uri="{FF2B5EF4-FFF2-40B4-BE49-F238E27FC236}">
                <a16:creationId xmlns:a16="http://schemas.microsoft.com/office/drawing/2014/main" id="{D1325F3D-F741-D5A5-C4E1-D029120E370E}"/>
              </a:ext>
            </a:extLst>
          </p:cNvPr>
          <p:cNvSpPr>
            <a:spLocks noGrp="1"/>
          </p:cNvSpPr>
          <p:nvPr>
            <p:ph type="sldNum" sz="quarter" idx="12"/>
          </p:nvPr>
        </p:nvSpPr>
        <p:spPr/>
        <p:txBody>
          <a:bodyPr/>
          <a:lstStyle/>
          <a:p>
            <a:fld id="{FB2FECD6-341C-4B27-B657-AEA10CEBB5A7}" type="slidenum">
              <a:rPr lang="en-US" smtClean="0"/>
              <a:t>17</a:t>
            </a:fld>
            <a:endParaRPr lang="en-US"/>
          </a:p>
        </p:txBody>
      </p:sp>
    </p:spTree>
    <p:extLst>
      <p:ext uri="{BB962C8B-B14F-4D97-AF65-F5344CB8AC3E}">
        <p14:creationId xmlns:p14="http://schemas.microsoft.com/office/powerpoint/2010/main" val="1798186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9FAFC2A-47CA-37DB-9429-EF3471993EE6}"/>
              </a:ext>
            </a:extLst>
          </p:cNvPr>
          <p:cNvSpPr>
            <a:spLocks noGrp="1"/>
          </p:cNvSpPr>
          <p:nvPr>
            <p:ph type="title"/>
          </p:nvPr>
        </p:nvSpPr>
        <p:spPr/>
        <p:txBody>
          <a:bodyPr/>
          <a:lstStyle/>
          <a:p>
            <a:pPr algn="ctr"/>
            <a:r>
              <a:rPr lang="en-US" dirty="0"/>
              <a:t>Roman Province of Macedonia</a:t>
            </a:r>
          </a:p>
        </p:txBody>
      </p:sp>
      <p:pic>
        <p:nvPicPr>
          <p:cNvPr id="1026" name="Picture 2">
            <a:extLst>
              <a:ext uri="{FF2B5EF4-FFF2-40B4-BE49-F238E27FC236}">
                <a16:creationId xmlns:a16="http://schemas.microsoft.com/office/drawing/2014/main" id="{BB8BAA66-339A-6924-DC27-78A49C4FFBC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000500" y="2049947"/>
            <a:ext cx="4191000" cy="348615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6D1A90F3-6ADB-7774-FA0F-7BFDF187A9DA}"/>
              </a:ext>
            </a:extLst>
          </p:cNvPr>
          <p:cNvSpPr>
            <a:spLocks noGrp="1"/>
          </p:cNvSpPr>
          <p:nvPr>
            <p:ph type="sldNum" sz="quarter" idx="12"/>
          </p:nvPr>
        </p:nvSpPr>
        <p:spPr/>
        <p:txBody>
          <a:bodyPr/>
          <a:lstStyle/>
          <a:p>
            <a:fld id="{FB2FECD6-341C-4B27-B657-AEA10CEBB5A7}" type="slidenum">
              <a:rPr lang="en-US" smtClean="0"/>
              <a:t>18</a:t>
            </a:fld>
            <a:endParaRPr lang="en-US"/>
          </a:p>
        </p:txBody>
      </p:sp>
    </p:spTree>
    <p:extLst>
      <p:ext uri="{BB962C8B-B14F-4D97-AF65-F5344CB8AC3E}">
        <p14:creationId xmlns:p14="http://schemas.microsoft.com/office/powerpoint/2010/main" val="3903113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F491D-D9F2-9B4C-ADBF-606B3CAE4D23}"/>
              </a:ext>
            </a:extLst>
          </p:cNvPr>
          <p:cNvSpPr>
            <a:spLocks noGrp="1"/>
          </p:cNvSpPr>
          <p:nvPr>
            <p:ph type="title"/>
          </p:nvPr>
        </p:nvSpPr>
        <p:spPr/>
        <p:txBody>
          <a:bodyPr>
            <a:normAutofit/>
          </a:bodyPr>
          <a:lstStyle/>
          <a:p>
            <a:pPr marL="0" marR="0">
              <a:lnSpc>
                <a:spcPct val="107000"/>
              </a:lnSpc>
              <a:spcBef>
                <a:spcPts val="0"/>
              </a:spcBef>
              <a:spcAft>
                <a:spcPts val="0"/>
              </a:spcAft>
            </a:pPr>
            <a:r>
              <a:rPr lang="en-US" sz="3600" b="1"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EPHESUS              </a:t>
            </a:r>
            <a:r>
              <a:rPr lang="en-US" sz="3600" kern="0" dirty="0" err="1">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ef</a:t>
            </a:r>
            <a:r>
              <a:rPr lang="en-US" sz="3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'-e-sus (</a:t>
            </a:r>
            <a:r>
              <a:rPr lang="en-US" sz="3600" kern="0" dirty="0" err="1">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Ephesos</a:t>
            </a:r>
            <a:r>
              <a:rPr lang="en-US" sz="3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 "desirable"):</a:t>
            </a:r>
            <a:endParaRPr lang="en-US" sz="3600" dirty="0"/>
          </a:p>
        </p:txBody>
      </p:sp>
      <p:sp>
        <p:nvSpPr>
          <p:cNvPr id="3" name="Content Placeholder 2">
            <a:extLst>
              <a:ext uri="{FF2B5EF4-FFF2-40B4-BE49-F238E27FC236}">
                <a16:creationId xmlns:a16="http://schemas.microsoft.com/office/drawing/2014/main" id="{885855D8-ABEF-E096-FB32-A68EA3E11542}"/>
              </a:ext>
            </a:extLst>
          </p:cNvPr>
          <p:cNvSpPr>
            <a:spLocks noGrp="1"/>
          </p:cNvSpPr>
          <p:nvPr>
            <p:ph idx="1"/>
          </p:nvPr>
        </p:nvSpPr>
        <p:spPr>
          <a:xfrm>
            <a:off x="612843" y="1371600"/>
            <a:ext cx="11001983" cy="4922196"/>
          </a:xfrm>
        </p:spPr>
        <p:txBody>
          <a:bodyPr>
            <a:normAutofit fontScale="92500" lnSpcReduction="10000"/>
          </a:bodyPr>
          <a:lstStyle/>
          <a:p>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A city of the Roman province of Asia, near the mouth of the </a:t>
            </a:r>
            <a:r>
              <a:rPr lang="en-US" sz="2600" kern="0" dirty="0" err="1">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Cayster</a:t>
            </a:r>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 river, 3 miles from the western coast of Asia Minor, and opposite the island of Samos. </a:t>
            </a:r>
          </a:p>
          <a:p>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With an artificial harbor accessible to the largest ships, and rivaling the harbor at Miletus, standing at the entrance of the valley which reaches far into the interior of Asia Minor, and connected by highways with the chief cities of the province, Ephesus was the most easily accessible city in Asia, both by land and sea. </a:t>
            </a:r>
          </a:p>
          <a:p>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Its location, therefore, favored its religious, political and commercial development, and presented a most advantageous field for the missionary labors of Paul. </a:t>
            </a:r>
          </a:p>
          <a:p>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The city stood upon the sloping sides and at the base of two hills, Prion and </a:t>
            </a:r>
            <a:r>
              <a:rPr lang="en-US" sz="2600" kern="0" dirty="0" err="1">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Coressus</a:t>
            </a:r>
            <a:r>
              <a:rPr lang="en-US" sz="2600" kern="0" dirty="0">
                <a:solidFill>
                  <a:srgbClr val="001320"/>
                </a:solidFill>
                <a:effectLst/>
                <a:latin typeface="Roboto" panose="02000000000000000000" pitchFamily="2" charset="0"/>
                <a:ea typeface="Times New Roman" panose="02020603050405020304" pitchFamily="18" charset="0"/>
                <a:cs typeface="Times New Roman" panose="02020603050405020304" pitchFamily="18" charset="0"/>
              </a:rPr>
              <a:t>, commanding a beautiful view; its climate was exceptionally fine, and the soil of the valley was unusually fertile.</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7BE1BC54-E5D5-0D88-AC8F-5B79ABF212FA}"/>
              </a:ext>
            </a:extLst>
          </p:cNvPr>
          <p:cNvSpPr>
            <a:spLocks noGrp="1"/>
          </p:cNvSpPr>
          <p:nvPr>
            <p:ph type="sldNum" sz="quarter" idx="12"/>
          </p:nvPr>
        </p:nvSpPr>
        <p:spPr/>
        <p:txBody>
          <a:bodyPr/>
          <a:lstStyle/>
          <a:p>
            <a:fld id="{FB2FECD6-341C-4B27-B657-AEA10CEBB5A7}" type="slidenum">
              <a:rPr lang="en-US" smtClean="0"/>
              <a:t>19</a:t>
            </a:fld>
            <a:endParaRPr lang="en-US"/>
          </a:p>
        </p:txBody>
      </p:sp>
    </p:spTree>
    <p:extLst>
      <p:ext uri="{BB962C8B-B14F-4D97-AF65-F5344CB8AC3E}">
        <p14:creationId xmlns:p14="http://schemas.microsoft.com/office/powerpoint/2010/main" val="1225694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E1A4C5-B023-C215-649B-BE9B9AE3BD0E}"/>
              </a:ext>
            </a:extLst>
          </p:cNvPr>
          <p:cNvSpPr>
            <a:spLocks noGrp="1"/>
          </p:cNvSpPr>
          <p:nvPr>
            <p:ph type="title"/>
          </p:nvPr>
        </p:nvSpPr>
        <p:spPr>
          <a:xfrm>
            <a:off x="831850" y="1709739"/>
            <a:ext cx="10515600" cy="1363400"/>
          </a:xfrm>
        </p:spPr>
        <p:txBody>
          <a:bodyPr/>
          <a:lstStyle/>
          <a:p>
            <a:pPr algn="ctr"/>
            <a:r>
              <a:rPr lang="en-US" dirty="0"/>
              <a:t>What is a Bible Study?</a:t>
            </a:r>
          </a:p>
        </p:txBody>
      </p:sp>
      <p:sp>
        <p:nvSpPr>
          <p:cNvPr id="7" name="Text Placeholder 6">
            <a:extLst>
              <a:ext uri="{FF2B5EF4-FFF2-40B4-BE49-F238E27FC236}">
                <a16:creationId xmlns:a16="http://schemas.microsoft.com/office/drawing/2014/main" id="{A2024D22-3AD3-65AD-A7A0-B8D7BB5EB1E7}"/>
              </a:ext>
            </a:extLst>
          </p:cNvPr>
          <p:cNvSpPr>
            <a:spLocks noGrp="1"/>
          </p:cNvSpPr>
          <p:nvPr>
            <p:ph type="body" idx="1"/>
          </p:nvPr>
        </p:nvSpPr>
        <p:spPr/>
        <p:txBody>
          <a:bodyPr/>
          <a:lstStyle/>
          <a:p>
            <a:endParaRPr lang="en-US"/>
          </a:p>
        </p:txBody>
      </p:sp>
      <p:sp>
        <p:nvSpPr>
          <p:cNvPr id="2" name="Slide Number Placeholder 1">
            <a:extLst>
              <a:ext uri="{FF2B5EF4-FFF2-40B4-BE49-F238E27FC236}">
                <a16:creationId xmlns:a16="http://schemas.microsoft.com/office/drawing/2014/main" id="{502C3EF2-3661-A4B0-6004-F0A4E48B7787}"/>
              </a:ext>
            </a:extLst>
          </p:cNvPr>
          <p:cNvSpPr>
            <a:spLocks noGrp="1"/>
          </p:cNvSpPr>
          <p:nvPr>
            <p:ph type="sldNum" sz="quarter" idx="12"/>
          </p:nvPr>
        </p:nvSpPr>
        <p:spPr/>
        <p:txBody>
          <a:bodyPr/>
          <a:lstStyle/>
          <a:p>
            <a:fld id="{FB2FECD6-341C-4B27-B657-AEA10CEBB5A7}" type="slidenum">
              <a:rPr lang="en-US" smtClean="0"/>
              <a:t>2</a:t>
            </a:fld>
            <a:endParaRPr lang="en-US"/>
          </a:p>
        </p:txBody>
      </p:sp>
    </p:spTree>
    <p:extLst>
      <p:ext uri="{BB962C8B-B14F-4D97-AF65-F5344CB8AC3E}">
        <p14:creationId xmlns:p14="http://schemas.microsoft.com/office/powerpoint/2010/main" val="1417328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39147-ED79-374D-50F1-0CF99F1A2533}"/>
              </a:ext>
            </a:extLst>
          </p:cNvPr>
          <p:cNvSpPr>
            <a:spLocks noGrp="1"/>
          </p:cNvSpPr>
          <p:nvPr>
            <p:ph type="title"/>
          </p:nvPr>
        </p:nvSpPr>
        <p:spPr/>
        <p:txBody>
          <a:bodyPr/>
          <a:lstStyle/>
          <a:p>
            <a:r>
              <a:rPr lang="en-US" dirty="0"/>
              <a:t>On the Map</a:t>
            </a:r>
          </a:p>
        </p:txBody>
      </p:sp>
      <p:pic>
        <p:nvPicPr>
          <p:cNvPr id="5" name="Content Placeholder 4">
            <a:extLst>
              <a:ext uri="{FF2B5EF4-FFF2-40B4-BE49-F238E27FC236}">
                <a16:creationId xmlns:a16="http://schemas.microsoft.com/office/drawing/2014/main" id="{FC6A7FB0-E93C-1B35-31C5-756D539A8EA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253331" y="1825625"/>
            <a:ext cx="4351338" cy="4351338"/>
          </a:xfrm>
          <a:prstGeom prst="rect">
            <a:avLst/>
          </a:prstGeom>
          <a:noFill/>
          <a:ln>
            <a:noFill/>
          </a:ln>
        </p:spPr>
      </p:pic>
      <p:pic>
        <p:nvPicPr>
          <p:cNvPr id="6" name="Content Placeholder 5">
            <a:extLst>
              <a:ext uri="{FF2B5EF4-FFF2-40B4-BE49-F238E27FC236}">
                <a16:creationId xmlns:a16="http://schemas.microsoft.com/office/drawing/2014/main" id="{BB323A15-9680-D95D-36AC-8633800CA590}"/>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587331" y="1825625"/>
            <a:ext cx="4351338" cy="4351338"/>
          </a:xfrm>
          <a:prstGeom prst="rect">
            <a:avLst/>
          </a:prstGeom>
          <a:noFill/>
          <a:ln>
            <a:noFill/>
          </a:ln>
        </p:spPr>
      </p:pic>
      <p:sp>
        <p:nvSpPr>
          <p:cNvPr id="3" name="Slide Number Placeholder 2">
            <a:extLst>
              <a:ext uri="{FF2B5EF4-FFF2-40B4-BE49-F238E27FC236}">
                <a16:creationId xmlns:a16="http://schemas.microsoft.com/office/drawing/2014/main" id="{A16A19C5-C4BE-1274-3DD2-DF7430114947}"/>
              </a:ext>
            </a:extLst>
          </p:cNvPr>
          <p:cNvSpPr>
            <a:spLocks noGrp="1"/>
          </p:cNvSpPr>
          <p:nvPr>
            <p:ph type="sldNum" sz="quarter" idx="12"/>
          </p:nvPr>
        </p:nvSpPr>
        <p:spPr/>
        <p:txBody>
          <a:bodyPr/>
          <a:lstStyle/>
          <a:p>
            <a:fld id="{FB2FECD6-341C-4B27-B657-AEA10CEBB5A7}" type="slidenum">
              <a:rPr lang="en-US" smtClean="0"/>
              <a:t>20</a:t>
            </a:fld>
            <a:endParaRPr lang="en-US"/>
          </a:p>
        </p:txBody>
      </p:sp>
    </p:spTree>
    <p:extLst>
      <p:ext uri="{BB962C8B-B14F-4D97-AF65-F5344CB8AC3E}">
        <p14:creationId xmlns:p14="http://schemas.microsoft.com/office/powerpoint/2010/main" val="1355204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1058-7D16-0D8E-9D9C-721A8EF68DF6}"/>
              </a:ext>
            </a:extLst>
          </p:cNvPr>
          <p:cNvSpPr>
            <a:spLocks noGrp="1"/>
          </p:cNvSpPr>
          <p:nvPr>
            <p:ph type="title"/>
          </p:nvPr>
        </p:nvSpPr>
        <p:spPr/>
        <p:txBody>
          <a:bodyPr/>
          <a:lstStyle/>
          <a:p>
            <a:pPr algn="ctr"/>
            <a:r>
              <a:rPr lang="en-US" dirty="0"/>
              <a:t>WHY:                          HOW:</a:t>
            </a:r>
          </a:p>
        </p:txBody>
      </p:sp>
      <p:sp>
        <p:nvSpPr>
          <p:cNvPr id="3" name="Content Placeholder 2">
            <a:extLst>
              <a:ext uri="{FF2B5EF4-FFF2-40B4-BE49-F238E27FC236}">
                <a16:creationId xmlns:a16="http://schemas.microsoft.com/office/drawing/2014/main" id="{16C70EA1-2703-1CAA-0AE7-1E47364402E5}"/>
              </a:ext>
            </a:extLst>
          </p:cNvPr>
          <p:cNvSpPr>
            <a:spLocks noGrp="1"/>
          </p:cNvSpPr>
          <p:nvPr>
            <p:ph sz="half" idx="1"/>
          </p:nvPr>
        </p:nvSpPr>
        <p:spPr/>
        <p:txBody>
          <a:bodyPr/>
          <a:lstStyle/>
          <a:p>
            <a:endParaRPr lang="en-US" dirty="0"/>
          </a:p>
          <a:p>
            <a:endParaRPr lang="en-US" dirty="0"/>
          </a:p>
          <a:p>
            <a:r>
              <a:rPr lang="en-US" dirty="0"/>
              <a:t>To counter false teachings</a:t>
            </a:r>
          </a:p>
        </p:txBody>
      </p:sp>
      <p:sp>
        <p:nvSpPr>
          <p:cNvPr id="4" name="Content Placeholder 3">
            <a:extLst>
              <a:ext uri="{FF2B5EF4-FFF2-40B4-BE49-F238E27FC236}">
                <a16:creationId xmlns:a16="http://schemas.microsoft.com/office/drawing/2014/main" id="{2641AA19-AF76-4554-722F-2C9739C1756E}"/>
              </a:ext>
            </a:extLst>
          </p:cNvPr>
          <p:cNvSpPr>
            <a:spLocks noGrp="1"/>
          </p:cNvSpPr>
          <p:nvPr>
            <p:ph sz="half" idx="2"/>
          </p:nvPr>
        </p:nvSpPr>
        <p:spPr/>
        <p:txBody>
          <a:bodyPr/>
          <a:lstStyle/>
          <a:p>
            <a:endParaRPr lang="en-US" dirty="0"/>
          </a:p>
          <a:p>
            <a:endParaRPr lang="en-US" dirty="0"/>
          </a:p>
          <a:p>
            <a:r>
              <a:rPr lang="en-US" dirty="0"/>
              <a:t>Writing instructions for actions to be taken by Timothy</a:t>
            </a:r>
          </a:p>
        </p:txBody>
      </p:sp>
      <p:sp>
        <p:nvSpPr>
          <p:cNvPr id="5" name="Slide Number Placeholder 4">
            <a:extLst>
              <a:ext uri="{FF2B5EF4-FFF2-40B4-BE49-F238E27FC236}">
                <a16:creationId xmlns:a16="http://schemas.microsoft.com/office/drawing/2014/main" id="{AC861653-586D-B782-A75D-9426DDAF2935}"/>
              </a:ext>
            </a:extLst>
          </p:cNvPr>
          <p:cNvSpPr>
            <a:spLocks noGrp="1"/>
          </p:cNvSpPr>
          <p:nvPr>
            <p:ph type="sldNum" sz="quarter" idx="12"/>
          </p:nvPr>
        </p:nvSpPr>
        <p:spPr/>
        <p:txBody>
          <a:bodyPr/>
          <a:lstStyle/>
          <a:p>
            <a:fld id="{FB2FECD6-341C-4B27-B657-AEA10CEBB5A7}" type="slidenum">
              <a:rPr lang="en-US" smtClean="0"/>
              <a:t>21</a:t>
            </a:fld>
            <a:endParaRPr lang="en-US"/>
          </a:p>
        </p:txBody>
      </p:sp>
    </p:spTree>
    <p:extLst>
      <p:ext uri="{BB962C8B-B14F-4D97-AF65-F5344CB8AC3E}">
        <p14:creationId xmlns:p14="http://schemas.microsoft.com/office/powerpoint/2010/main" val="3142201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3D662-2A7E-44DD-979B-EA8739BF38FB}"/>
              </a:ext>
            </a:extLst>
          </p:cNvPr>
          <p:cNvSpPr>
            <a:spLocks noGrp="1"/>
          </p:cNvSpPr>
          <p:nvPr>
            <p:ph type="title"/>
          </p:nvPr>
        </p:nvSpPr>
        <p:spPr>
          <a:xfrm>
            <a:off x="838200" y="365126"/>
            <a:ext cx="10515600" cy="747238"/>
          </a:xfrm>
        </p:spPr>
        <p:txBody>
          <a:bodyPr/>
          <a:lstStyle/>
          <a:p>
            <a:pPr algn="ctr"/>
            <a:r>
              <a:rPr lang="en-US" dirty="0"/>
              <a:t>1</a:t>
            </a:r>
            <a:r>
              <a:rPr lang="en-US" baseline="30000" dirty="0"/>
              <a:t>st</a:t>
            </a:r>
            <a:r>
              <a:rPr lang="en-US" dirty="0"/>
              <a:t> Timothy Chapter 1:1</a:t>
            </a:r>
          </a:p>
        </p:txBody>
      </p:sp>
      <p:sp>
        <p:nvSpPr>
          <p:cNvPr id="3" name="Content Placeholder 2">
            <a:extLst>
              <a:ext uri="{FF2B5EF4-FFF2-40B4-BE49-F238E27FC236}">
                <a16:creationId xmlns:a16="http://schemas.microsoft.com/office/drawing/2014/main" id="{C8EE30FA-34B7-7874-D878-6B4930FE04AA}"/>
              </a:ext>
            </a:extLst>
          </p:cNvPr>
          <p:cNvSpPr>
            <a:spLocks noGrp="1"/>
          </p:cNvSpPr>
          <p:nvPr>
            <p:ph sz="half" idx="1"/>
          </p:nvPr>
        </p:nvSpPr>
        <p:spPr>
          <a:xfrm>
            <a:off x="622169" y="1825625"/>
            <a:ext cx="2809188" cy="4351338"/>
          </a:xfrm>
        </p:spPr>
        <p:txBody>
          <a:bodyPr/>
          <a:lstStyle/>
          <a:p>
            <a:pPr marL="0" marR="0">
              <a:lnSpc>
                <a:spcPct val="107000"/>
              </a:lnSpc>
              <a:spcBef>
                <a:spcPts val="0"/>
              </a:spcBef>
            </a:pPr>
            <a:r>
              <a:rPr lang="en-US" b="1"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1</a:t>
            </a:r>
            <a:r>
              <a:rPr lang="en-US"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Paul, an apostle of Jesus Christ by the commandment of God our </a:t>
            </a:r>
            <a:r>
              <a:rPr lang="en-US" u="none" strike="noStrike" kern="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Saviour</a:t>
            </a:r>
            <a:r>
              <a:rPr lang="en-US"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 and Lord Jesus Christ,</a:t>
            </a:r>
          </a:p>
          <a:p>
            <a:pPr marL="0" marR="0" indent="0">
              <a:lnSpc>
                <a:spcPct val="107000"/>
              </a:lnSpc>
              <a:spcBef>
                <a:spcPts val="0"/>
              </a:spcBef>
              <a:buNone/>
            </a:pPr>
            <a:r>
              <a:rPr lang="en-US" i="1"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which is</a:t>
            </a:r>
            <a:r>
              <a:rPr lang="en-US"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1 KJV verse detail"/>
              </a:rPr>
              <a:t> our hope;</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A8D091AF-FC88-9AA9-553A-687B5C7BAC20}"/>
              </a:ext>
            </a:extLst>
          </p:cNvPr>
          <p:cNvSpPr>
            <a:spLocks noGrp="1"/>
          </p:cNvSpPr>
          <p:nvPr>
            <p:ph sz="half" idx="2"/>
          </p:nvPr>
        </p:nvSpPr>
        <p:spPr>
          <a:xfrm>
            <a:off x="3431357" y="1414021"/>
            <a:ext cx="8210746" cy="4762942"/>
          </a:xfrm>
        </p:spPr>
        <p:txBody>
          <a:bodyPr>
            <a:noAutofit/>
          </a:bodyPr>
          <a:lstStyle/>
          <a:p>
            <a:r>
              <a:rPr lang="en-US" sz="2400" dirty="0">
                <a:solidFill>
                  <a:srgbClr val="4F4F4F"/>
                </a:solidFill>
                <a:effectLst/>
                <a:latin typeface="Times New Roman" panose="02020603050405020304" pitchFamily="18" charset="0"/>
                <a:ea typeface="Times New Roman" panose="02020603050405020304" pitchFamily="18" charset="0"/>
              </a:rPr>
              <a:t>Paul stresses his apostleship – In almost all of his epistles, Paul mentions his apostleship. He does not do this in a boasting way. Rather he comments that this is merely in accordance with the “commandment of God.” Generally Paul mentions his apostleship as a reminder to the reader that they should follow the instructions inside as he is acting as God’s messenger. Timothy of course already knew that Paul was an apostle. And they had a close relationship. So it seems less necessary to mention it here. In doing so, it is almost as if Paul has some inkling that this letter will be read by others besides Timothy. Perhaps he also intended for this letter to be read to a wider audience. In any case he certainly expected that even though he was friends with Timothy, Timothy still needed to respect his God given authority.</a:t>
            </a:r>
            <a:endParaRPr lang="en-US" sz="2400" dirty="0">
              <a:effectLst/>
              <a:latin typeface="Times New Roman" panose="02020603050405020304" pitchFamily="18" charset="0"/>
              <a:ea typeface="Times New Roman" panose="02020603050405020304" pitchFamily="18" charset="0"/>
            </a:endParaRPr>
          </a:p>
        </p:txBody>
      </p:sp>
      <p:sp>
        <p:nvSpPr>
          <p:cNvPr id="5" name="Slide Number Placeholder 4">
            <a:extLst>
              <a:ext uri="{FF2B5EF4-FFF2-40B4-BE49-F238E27FC236}">
                <a16:creationId xmlns:a16="http://schemas.microsoft.com/office/drawing/2014/main" id="{83D41B84-699C-4CAF-58A1-E39DEEDF09A5}"/>
              </a:ext>
            </a:extLst>
          </p:cNvPr>
          <p:cNvSpPr>
            <a:spLocks noGrp="1"/>
          </p:cNvSpPr>
          <p:nvPr>
            <p:ph type="sldNum" sz="quarter" idx="12"/>
          </p:nvPr>
        </p:nvSpPr>
        <p:spPr/>
        <p:txBody>
          <a:bodyPr/>
          <a:lstStyle/>
          <a:p>
            <a:fld id="{FB2FECD6-341C-4B27-B657-AEA10CEBB5A7}" type="slidenum">
              <a:rPr lang="en-US" smtClean="0"/>
              <a:t>22</a:t>
            </a:fld>
            <a:endParaRPr lang="en-US"/>
          </a:p>
        </p:txBody>
      </p:sp>
    </p:spTree>
    <p:extLst>
      <p:ext uri="{BB962C8B-B14F-4D97-AF65-F5344CB8AC3E}">
        <p14:creationId xmlns:p14="http://schemas.microsoft.com/office/powerpoint/2010/main" val="882364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3D662-2A7E-44DD-979B-EA8739BF38FB}"/>
              </a:ext>
            </a:extLst>
          </p:cNvPr>
          <p:cNvSpPr>
            <a:spLocks noGrp="1"/>
          </p:cNvSpPr>
          <p:nvPr>
            <p:ph type="title"/>
          </p:nvPr>
        </p:nvSpPr>
        <p:spPr/>
        <p:txBody>
          <a:bodyPr/>
          <a:lstStyle/>
          <a:p>
            <a:r>
              <a:rPr lang="en-US" dirty="0"/>
              <a:t>1</a:t>
            </a:r>
            <a:r>
              <a:rPr lang="en-US" baseline="30000" dirty="0"/>
              <a:t>st</a:t>
            </a:r>
            <a:r>
              <a:rPr lang="en-US" dirty="0"/>
              <a:t> Timothy Chapter 1:2</a:t>
            </a:r>
          </a:p>
        </p:txBody>
      </p:sp>
      <p:sp>
        <p:nvSpPr>
          <p:cNvPr id="3" name="Content Placeholder 2">
            <a:extLst>
              <a:ext uri="{FF2B5EF4-FFF2-40B4-BE49-F238E27FC236}">
                <a16:creationId xmlns:a16="http://schemas.microsoft.com/office/drawing/2014/main" id="{C8EE30FA-34B7-7874-D878-6B4930FE04AA}"/>
              </a:ext>
            </a:extLst>
          </p:cNvPr>
          <p:cNvSpPr>
            <a:spLocks noGrp="1"/>
          </p:cNvSpPr>
          <p:nvPr>
            <p:ph sz="half" idx="1"/>
          </p:nvPr>
        </p:nvSpPr>
        <p:spPr>
          <a:xfrm>
            <a:off x="838200" y="1825625"/>
            <a:ext cx="3205899" cy="4351338"/>
          </a:xfrm>
        </p:spPr>
        <p:txBody>
          <a:bodyPr/>
          <a:lstStyle/>
          <a:p>
            <a:pPr>
              <a:spcBef>
                <a:spcPts val="0"/>
              </a:spcBef>
            </a:pPr>
            <a:r>
              <a:rPr lang="en-US" sz="2800" b="1"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2</a:t>
            </a:r>
            <a:r>
              <a:rPr lang="en-US" sz="2800"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Unto Timothy, </a:t>
            </a:r>
            <a:r>
              <a:rPr lang="en-US" sz="2800" i="1"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my</a:t>
            </a:r>
            <a:r>
              <a:rPr lang="en-US" sz="2800"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 own son in the faith: Grace, mercy, </a:t>
            </a:r>
          </a:p>
          <a:p>
            <a:pPr>
              <a:spcBef>
                <a:spcPts val="0"/>
              </a:spcBef>
            </a:pPr>
            <a:r>
              <a:rPr lang="en-US" sz="2800" i="1"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and</a:t>
            </a:r>
            <a:r>
              <a:rPr lang="en-US" sz="2800" u="none" strike="noStrike"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tooltip="1 Timothy 1:2 KJV verse detail"/>
              </a:rPr>
              <a:t> peace, from God our Father and Jesus Christ our Lord.</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A8D091AF-FC88-9AA9-553A-687B5C7BAC20}"/>
              </a:ext>
            </a:extLst>
          </p:cNvPr>
          <p:cNvSpPr>
            <a:spLocks noGrp="1"/>
          </p:cNvSpPr>
          <p:nvPr>
            <p:ph sz="half" idx="2"/>
          </p:nvPr>
        </p:nvSpPr>
        <p:spPr>
          <a:xfrm>
            <a:off x="4044099" y="1395167"/>
            <a:ext cx="7466029" cy="4781796"/>
          </a:xfrm>
        </p:spPr>
        <p:txBody>
          <a:bodyPr>
            <a:normAutofit/>
          </a:bodyPr>
          <a:lstStyle/>
          <a:p>
            <a:pPr marL="0" marR="0">
              <a:spcBef>
                <a:spcPts val="0"/>
              </a:spcBef>
              <a:spcAft>
                <a:spcPts val="0"/>
              </a:spcAft>
            </a:pPr>
            <a:r>
              <a:rPr lang="en-US" dirty="0">
                <a:solidFill>
                  <a:srgbClr val="4F4F4F"/>
                </a:solidFill>
                <a:effectLst/>
                <a:latin typeface="Times New Roman" panose="02020603050405020304" pitchFamily="18" charset="0"/>
                <a:ea typeface="Times New Roman" panose="02020603050405020304" pitchFamily="18" charset="0"/>
              </a:rPr>
              <a:t>Paul views Timothy as his son – Paul was very likely single with no children. But he was nonetheless a father still too many. Timothy was one of his spiritual children and they clearly enjoyed a close and affectionate relationship. In Deuteronomy 6:4-9 Moses instructs the Israelites on the importance of teaching God’s commands to the next generation. Clearly those without children of their own are not absolved from this responsibility.</a:t>
            </a:r>
            <a:endParaRPr lang="en-US" dirty="0">
              <a:effectLst/>
              <a:latin typeface="Times New Roman" panose="02020603050405020304" pitchFamily="18" charset="0"/>
              <a:ea typeface="Times New Roman" panose="02020603050405020304" pitchFamily="18" charset="0"/>
            </a:endParaRPr>
          </a:p>
        </p:txBody>
      </p:sp>
      <p:sp>
        <p:nvSpPr>
          <p:cNvPr id="5" name="Slide Number Placeholder 4">
            <a:extLst>
              <a:ext uri="{FF2B5EF4-FFF2-40B4-BE49-F238E27FC236}">
                <a16:creationId xmlns:a16="http://schemas.microsoft.com/office/drawing/2014/main" id="{5695E797-2E5D-B40E-6DEA-8AEB321DC6AB}"/>
              </a:ext>
            </a:extLst>
          </p:cNvPr>
          <p:cNvSpPr>
            <a:spLocks noGrp="1"/>
          </p:cNvSpPr>
          <p:nvPr>
            <p:ph type="sldNum" sz="quarter" idx="12"/>
          </p:nvPr>
        </p:nvSpPr>
        <p:spPr/>
        <p:txBody>
          <a:bodyPr/>
          <a:lstStyle/>
          <a:p>
            <a:fld id="{FB2FECD6-341C-4B27-B657-AEA10CEBB5A7}" type="slidenum">
              <a:rPr lang="en-US" smtClean="0"/>
              <a:t>23</a:t>
            </a:fld>
            <a:endParaRPr lang="en-US"/>
          </a:p>
        </p:txBody>
      </p:sp>
    </p:spTree>
    <p:extLst>
      <p:ext uri="{BB962C8B-B14F-4D97-AF65-F5344CB8AC3E}">
        <p14:creationId xmlns:p14="http://schemas.microsoft.com/office/powerpoint/2010/main" val="192227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8662B60-E8D8-D4F0-293D-F87F87EA1C6A}"/>
              </a:ext>
            </a:extLst>
          </p:cNvPr>
          <p:cNvSpPr>
            <a:spLocks noGrp="1"/>
          </p:cNvSpPr>
          <p:nvPr>
            <p:ph type="title"/>
          </p:nvPr>
        </p:nvSpPr>
        <p:spPr/>
        <p:txBody>
          <a:bodyPr/>
          <a:lstStyle/>
          <a:p>
            <a:r>
              <a:rPr lang="en-US" dirty="0"/>
              <a:t>Questions:</a:t>
            </a:r>
          </a:p>
        </p:txBody>
      </p:sp>
      <p:sp>
        <p:nvSpPr>
          <p:cNvPr id="6" name="Content Placeholder 5">
            <a:extLst>
              <a:ext uri="{FF2B5EF4-FFF2-40B4-BE49-F238E27FC236}">
                <a16:creationId xmlns:a16="http://schemas.microsoft.com/office/drawing/2014/main" id="{28F418AB-1126-6CCE-0A93-A77B1A077B40}"/>
              </a:ext>
            </a:extLst>
          </p:cNvPr>
          <p:cNvSpPr>
            <a:spLocks noGrp="1"/>
          </p:cNvSpPr>
          <p:nvPr>
            <p:ph sz="half" idx="1"/>
          </p:nvPr>
        </p:nvSpPr>
        <p:spPr>
          <a:xfrm>
            <a:off x="838199" y="1825625"/>
            <a:ext cx="6632643" cy="4351338"/>
          </a:xfrm>
        </p:spPr>
        <p:txBody>
          <a:bodyPr>
            <a:normAutofit fontScale="85000" lnSpcReduction="10000"/>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3300" kern="100" dirty="0">
                <a:solidFill>
                  <a:srgbClr val="4F4F4F"/>
                </a:solidFill>
                <a:effectLst/>
                <a:latin typeface="Times New Roman" panose="02020603050405020304" pitchFamily="18" charset="0"/>
                <a:ea typeface="Calibri" panose="020F0502020204030204" pitchFamily="34" charset="0"/>
                <a:cs typeface="Times New Roman" panose="02020603050405020304" pitchFamily="18" charset="0"/>
              </a:rPr>
              <a:t>Since Timothy knows Paul, why do you think Paul mentions the fact that he is an apostle?</a:t>
            </a:r>
            <a:endParaRPr lang="en-US" sz="33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3300" kern="100" dirty="0">
                <a:solidFill>
                  <a:srgbClr val="4F4F4F"/>
                </a:solidFill>
                <a:effectLst/>
                <a:latin typeface="Times New Roman" panose="02020603050405020304" pitchFamily="18" charset="0"/>
                <a:ea typeface="Calibri" panose="020F0502020204030204" pitchFamily="34" charset="0"/>
                <a:cs typeface="Times New Roman" panose="02020603050405020304" pitchFamily="18" charset="0"/>
              </a:rPr>
              <a:t>What can we see about the relationship between Paul and Timothy?</a:t>
            </a:r>
            <a:endParaRPr lang="en-US" sz="33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3300" kern="100" dirty="0">
                <a:solidFill>
                  <a:srgbClr val="4F4F4F"/>
                </a:solidFill>
                <a:effectLst/>
                <a:latin typeface="Times New Roman" panose="02020603050405020304" pitchFamily="18" charset="0"/>
                <a:ea typeface="Calibri" panose="020F0502020204030204" pitchFamily="34" charset="0"/>
                <a:cs typeface="Times New Roman" panose="02020603050405020304" pitchFamily="18" charset="0"/>
              </a:rPr>
              <a:t>How can this verse be an encouragement to those who don’t have biological children?</a:t>
            </a:r>
            <a:endParaRPr lang="en-US" sz="33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3300" kern="100" dirty="0">
                <a:solidFill>
                  <a:srgbClr val="4F4F4F"/>
                </a:solidFill>
                <a:effectLst/>
                <a:latin typeface="Times New Roman" panose="02020603050405020304" pitchFamily="18" charset="0"/>
                <a:ea typeface="Calibri" panose="020F0502020204030204" pitchFamily="34" charset="0"/>
                <a:cs typeface="Times New Roman" panose="02020603050405020304" pitchFamily="18" charset="0"/>
              </a:rPr>
              <a:t>What is the source of grace and peace?</a:t>
            </a:r>
            <a:endParaRPr lang="en-US" sz="3300" kern="100" dirty="0">
              <a:solidFill>
                <a:srgbClr val="4F4F4F"/>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7" name="Content Placeholder 6">
            <a:extLst>
              <a:ext uri="{FF2B5EF4-FFF2-40B4-BE49-F238E27FC236}">
                <a16:creationId xmlns:a16="http://schemas.microsoft.com/office/drawing/2014/main" id="{83956EEC-6A65-6CFD-9622-F9A86EFB582F}"/>
              </a:ext>
            </a:extLst>
          </p:cNvPr>
          <p:cNvSpPr>
            <a:spLocks noGrp="1"/>
          </p:cNvSpPr>
          <p:nvPr>
            <p:ph sz="half" idx="2"/>
          </p:nvPr>
        </p:nvSpPr>
        <p:spPr>
          <a:xfrm>
            <a:off x="7733488" y="1825625"/>
            <a:ext cx="3620311" cy="4351338"/>
          </a:xfrm>
        </p:spPr>
        <p:txBody>
          <a:bodyPr>
            <a:normAutofit fontScale="85000" lnSpcReduction="10000"/>
          </a:bodyPr>
          <a:lstStyle/>
          <a:p>
            <a:r>
              <a:rPr lang="en-US" sz="3300" dirty="0"/>
              <a:t>Some passages:</a:t>
            </a:r>
          </a:p>
          <a:p>
            <a:r>
              <a:rPr lang="en-US" sz="3300" dirty="0"/>
              <a:t>Acts  13:1-3</a:t>
            </a:r>
          </a:p>
          <a:p>
            <a:r>
              <a:rPr lang="en-US" sz="3300" dirty="0"/>
              <a:t>Acts 16:1-4</a:t>
            </a:r>
          </a:p>
          <a:p>
            <a:r>
              <a:rPr lang="en-US" sz="3300" dirty="0"/>
              <a:t>Philippians 2:20-22</a:t>
            </a:r>
          </a:p>
        </p:txBody>
      </p:sp>
      <p:sp>
        <p:nvSpPr>
          <p:cNvPr id="2" name="Slide Number Placeholder 1">
            <a:extLst>
              <a:ext uri="{FF2B5EF4-FFF2-40B4-BE49-F238E27FC236}">
                <a16:creationId xmlns:a16="http://schemas.microsoft.com/office/drawing/2014/main" id="{417E6FA3-ACDB-ED78-B82A-9EC7E04180BE}"/>
              </a:ext>
            </a:extLst>
          </p:cNvPr>
          <p:cNvSpPr>
            <a:spLocks noGrp="1"/>
          </p:cNvSpPr>
          <p:nvPr>
            <p:ph type="sldNum" sz="quarter" idx="12"/>
          </p:nvPr>
        </p:nvSpPr>
        <p:spPr/>
        <p:txBody>
          <a:bodyPr/>
          <a:lstStyle/>
          <a:p>
            <a:fld id="{FB2FECD6-341C-4B27-B657-AEA10CEBB5A7}" type="slidenum">
              <a:rPr lang="en-US" smtClean="0"/>
              <a:t>24</a:t>
            </a:fld>
            <a:endParaRPr lang="en-US"/>
          </a:p>
        </p:txBody>
      </p:sp>
    </p:spTree>
    <p:extLst>
      <p:ext uri="{BB962C8B-B14F-4D97-AF65-F5344CB8AC3E}">
        <p14:creationId xmlns:p14="http://schemas.microsoft.com/office/powerpoint/2010/main" val="4067029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04E92-A61C-AB10-8C35-A17409D91132}"/>
              </a:ext>
            </a:extLst>
          </p:cNvPr>
          <p:cNvSpPr>
            <a:spLocks noGrp="1"/>
          </p:cNvSpPr>
          <p:nvPr>
            <p:ph type="title"/>
          </p:nvPr>
        </p:nvSpPr>
        <p:spPr/>
        <p:txBody>
          <a:bodyPr>
            <a:normAutofit/>
          </a:bodyPr>
          <a:lstStyle/>
          <a:p>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How does this Introduction compare to the Introductions to other writings by Paul?</a:t>
            </a:r>
            <a:endParaRPr lang="en-US" sz="3600" dirty="0"/>
          </a:p>
        </p:txBody>
      </p:sp>
      <p:sp>
        <p:nvSpPr>
          <p:cNvPr id="3" name="Content Placeholder 2">
            <a:extLst>
              <a:ext uri="{FF2B5EF4-FFF2-40B4-BE49-F238E27FC236}">
                <a16:creationId xmlns:a16="http://schemas.microsoft.com/office/drawing/2014/main" id="{0127526D-6A79-A070-CE1C-7A566AC30E9E}"/>
              </a:ext>
            </a:extLst>
          </p:cNvPr>
          <p:cNvSpPr>
            <a:spLocks noGrp="1"/>
          </p:cNvSpPr>
          <p:nvPr>
            <p:ph sz="half" idx="1"/>
          </p:nvPr>
        </p:nvSpPr>
        <p:spPr/>
        <p:txBody>
          <a:bodyPr/>
          <a:lstStyle/>
          <a:p>
            <a:pPr marL="0" marR="0">
              <a:lnSpc>
                <a:spcPct val="107000"/>
              </a:lnSpc>
              <a:spcBef>
                <a:spcPts val="0"/>
              </a:spcBef>
              <a:spcAft>
                <a:spcPts val="800"/>
              </a:spcAft>
              <a:tabLst>
                <a:tab pos="457200" algn="l"/>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Different: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Romans   Only Paul’s Credentials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1&amp;2 Corinthians   Only Paul’s Credentials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Ephesians     Only Paul’s Credentials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Galatians   Only Paul’s Credentials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4405D543-0959-4592-2DE5-8F9E8F0BEB3B}"/>
              </a:ext>
            </a:extLst>
          </p:cNvPr>
          <p:cNvSpPr>
            <a:spLocks noGrp="1"/>
          </p:cNvSpPr>
          <p:nvPr>
            <p:ph sz="half" idx="2"/>
          </p:nvPr>
        </p:nvSpPr>
        <p:spPr/>
        <p:txBody>
          <a:bodyPr/>
          <a:lstStyle/>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Similar: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Philippians	Mentions Timothy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Colossians	Mentions Timothy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1&amp;2 Thessalonians	Mentions Timothy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Philemon	Mentions Timothy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Same: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1&amp;2 Timothy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3200400" algn="l"/>
              </a:tabLs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Titus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4E73D631-8462-111A-9113-7DD13B872D9C}"/>
              </a:ext>
            </a:extLst>
          </p:cNvPr>
          <p:cNvSpPr>
            <a:spLocks noGrp="1"/>
          </p:cNvSpPr>
          <p:nvPr>
            <p:ph type="sldNum" sz="quarter" idx="12"/>
          </p:nvPr>
        </p:nvSpPr>
        <p:spPr/>
        <p:txBody>
          <a:bodyPr/>
          <a:lstStyle/>
          <a:p>
            <a:fld id="{FB2FECD6-341C-4B27-B657-AEA10CEBB5A7}" type="slidenum">
              <a:rPr lang="en-US" smtClean="0"/>
              <a:t>25</a:t>
            </a:fld>
            <a:endParaRPr lang="en-US"/>
          </a:p>
        </p:txBody>
      </p:sp>
    </p:spTree>
    <p:extLst>
      <p:ext uri="{BB962C8B-B14F-4D97-AF65-F5344CB8AC3E}">
        <p14:creationId xmlns:p14="http://schemas.microsoft.com/office/powerpoint/2010/main" val="2842652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0313D-C359-99F5-7A8E-E3195B8663ED}"/>
              </a:ext>
            </a:extLst>
          </p:cNvPr>
          <p:cNvSpPr>
            <a:spLocks noGrp="1"/>
          </p:cNvSpPr>
          <p:nvPr>
            <p:ph type="title"/>
          </p:nvPr>
        </p:nvSpPr>
        <p:spPr/>
        <p:txBody>
          <a:bodyPr>
            <a:normAutofit/>
          </a:bodyPr>
          <a:lstStyle/>
          <a:p>
            <a:r>
              <a:rPr lang="en-US" sz="4000" kern="100" dirty="0">
                <a:effectLst/>
                <a:latin typeface="Times New Roman" panose="02020603050405020304" pitchFamily="18" charset="0"/>
                <a:ea typeface="Calibri" panose="020F0502020204030204" pitchFamily="34" charset="0"/>
                <a:cs typeface="Times New Roman" panose="02020603050405020304" pitchFamily="18" charset="0"/>
              </a:rPr>
              <a:t>What is grace?</a:t>
            </a:r>
            <a:endParaRPr lang="en-US" sz="4000" dirty="0"/>
          </a:p>
        </p:txBody>
      </p:sp>
      <p:pic>
        <p:nvPicPr>
          <p:cNvPr id="6" name="Content Placeholder 5" descr="No photo description available.">
            <a:extLst>
              <a:ext uri="{FF2B5EF4-FFF2-40B4-BE49-F238E27FC236}">
                <a16:creationId xmlns:a16="http://schemas.microsoft.com/office/drawing/2014/main" id="{915B1EC2-55C2-08CD-DBFD-EEFD099C7CB1}"/>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51276" b="24138"/>
          <a:stretch/>
        </p:blipFill>
        <p:spPr bwMode="auto">
          <a:xfrm>
            <a:off x="1206229" y="1956761"/>
            <a:ext cx="9525000" cy="2341862"/>
          </a:xfrm>
          <a:prstGeom prst="rect">
            <a:avLst/>
          </a:prstGeom>
          <a:noFill/>
          <a:ln>
            <a:noFill/>
          </a:ln>
          <a:extLst>
            <a:ext uri="{53640926-AAD7-44D8-BBD7-CCE9431645EC}">
              <a14:shadowObscured xmlns:a14="http://schemas.microsoft.com/office/drawing/2010/main"/>
            </a:ext>
          </a:extLst>
        </p:spPr>
      </p:pic>
      <p:sp>
        <p:nvSpPr>
          <p:cNvPr id="7" name="Slide Number Placeholder 6">
            <a:extLst>
              <a:ext uri="{FF2B5EF4-FFF2-40B4-BE49-F238E27FC236}">
                <a16:creationId xmlns:a16="http://schemas.microsoft.com/office/drawing/2014/main" id="{0BF0964F-A144-8387-C8F5-E1E0F04CB5CA}"/>
              </a:ext>
            </a:extLst>
          </p:cNvPr>
          <p:cNvSpPr>
            <a:spLocks noGrp="1"/>
          </p:cNvSpPr>
          <p:nvPr>
            <p:ph type="sldNum" sz="quarter" idx="12"/>
          </p:nvPr>
        </p:nvSpPr>
        <p:spPr/>
        <p:txBody>
          <a:bodyPr/>
          <a:lstStyle/>
          <a:p>
            <a:fld id="{FB2FECD6-341C-4B27-B657-AEA10CEBB5A7}" type="slidenum">
              <a:rPr lang="en-US" smtClean="0"/>
              <a:t>26</a:t>
            </a:fld>
            <a:endParaRPr lang="en-US"/>
          </a:p>
        </p:txBody>
      </p:sp>
    </p:spTree>
    <p:extLst>
      <p:ext uri="{BB962C8B-B14F-4D97-AF65-F5344CB8AC3E}">
        <p14:creationId xmlns:p14="http://schemas.microsoft.com/office/powerpoint/2010/main" val="4229728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6D1E-4071-6D1D-8BBB-F41585393C68}"/>
              </a:ext>
            </a:extLst>
          </p:cNvPr>
          <p:cNvSpPr>
            <a:spLocks noGrp="1"/>
          </p:cNvSpPr>
          <p:nvPr>
            <p:ph type="title"/>
          </p:nvPr>
        </p:nvSpPr>
        <p:spPr/>
        <p:txBody>
          <a:bodyPr/>
          <a:lstStyle/>
          <a:p>
            <a:r>
              <a:rPr lang="en-US" sz="4400" kern="100" dirty="0">
                <a:effectLst/>
                <a:latin typeface="Times New Roman" panose="02020603050405020304" pitchFamily="18" charset="0"/>
                <a:ea typeface="Calibri" panose="020F0502020204030204" pitchFamily="34" charset="0"/>
                <a:cs typeface="Times New Roman" panose="02020603050405020304" pitchFamily="18" charset="0"/>
              </a:rPr>
              <a:t>What is the source of grace and peace?</a:t>
            </a:r>
            <a:endParaRPr lang="en-US" dirty="0"/>
          </a:p>
        </p:txBody>
      </p:sp>
      <p:sp>
        <p:nvSpPr>
          <p:cNvPr id="3" name="Content Placeholder 2">
            <a:extLst>
              <a:ext uri="{FF2B5EF4-FFF2-40B4-BE49-F238E27FC236}">
                <a16:creationId xmlns:a16="http://schemas.microsoft.com/office/drawing/2014/main" id="{9E53BB4B-5810-481B-6688-19386E4F294F}"/>
              </a:ext>
            </a:extLst>
          </p:cNvPr>
          <p:cNvSpPr>
            <a:spLocks noGrp="1"/>
          </p:cNvSpPr>
          <p:nvPr>
            <p:ph idx="1"/>
          </p:nvPr>
        </p:nvSpPr>
        <p:spPr/>
        <p:txBody>
          <a:bodyPr/>
          <a:lstStyle/>
          <a:p>
            <a:pPr marL="0" marR="0">
              <a:lnSpc>
                <a:spcPct val="107000"/>
              </a:lnSpc>
              <a:spcBef>
                <a:spcPts val="0"/>
              </a:spcBef>
              <a:spcAft>
                <a:spcPts val="800"/>
              </a:spcAft>
              <a:tabLst>
                <a:tab pos="45720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From God and Christ Jesus our Savior</a:t>
            </a:r>
          </a:p>
          <a:p>
            <a:pPr marL="0" marR="0">
              <a:lnSpc>
                <a:spcPct val="107000"/>
              </a:lnSpc>
              <a:spcBef>
                <a:spcPts val="0"/>
              </a:spcBef>
              <a:spcAft>
                <a:spcPts val="800"/>
              </a:spcAft>
              <a:tabLst>
                <a:tab pos="457200" algn="l"/>
              </a:tabLst>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457200" algn="l"/>
              </a:tabLs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Paul’s greetings always include </a:t>
            </a:r>
            <a:r>
              <a:rPr lang="en-US" sz="3200" kern="100" dirty="0">
                <a:latin typeface="Times New Roman" panose="02020603050405020304" pitchFamily="18" charset="0"/>
                <a:ea typeface="Calibri" panose="020F0502020204030204" pitchFamily="34" charset="0"/>
                <a:cs typeface="Times New Roman" panose="02020603050405020304" pitchFamily="18" charset="0"/>
              </a:rPr>
              <a:t>“</a:t>
            </a: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grace and peace”</a:t>
            </a:r>
          </a:p>
          <a:p>
            <a:pPr marL="0" marR="0">
              <a:lnSpc>
                <a:spcPct val="107000"/>
              </a:lnSpc>
              <a:spcBef>
                <a:spcPts val="0"/>
              </a:spcBef>
              <a:spcAft>
                <a:spcPts val="800"/>
              </a:spcAft>
              <a:tabLst>
                <a:tab pos="457200" algn="l"/>
              </a:tabLst>
            </a:pPr>
            <a:r>
              <a:rPr lang="en-US" sz="3200" kern="100" dirty="0">
                <a:latin typeface="Times New Roman" panose="02020603050405020304" pitchFamily="18" charset="0"/>
                <a:ea typeface="Calibri" panose="020F0502020204030204" pitchFamily="34" charset="0"/>
                <a:cs typeface="Times New Roman" panose="02020603050405020304" pitchFamily="18" charset="0"/>
              </a:rPr>
              <a:t>His greeting to Timothy adds “mercy.”</a:t>
            </a:r>
            <a:endParaRPr lang="en-US" sz="3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p>
            <a:r>
              <a:rPr lang="en-US" dirty="0"/>
              <a:t>Mercy means favor and approval.</a:t>
            </a:r>
          </a:p>
        </p:txBody>
      </p:sp>
      <p:sp>
        <p:nvSpPr>
          <p:cNvPr id="4" name="Slide Number Placeholder 3">
            <a:extLst>
              <a:ext uri="{FF2B5EF4-FFF2-40B4-BE49-F238E27FC236}">
                <a16:creationId xmlns:a16="http://schemas.microsoft.com/office/drawing/2014/main" id="{D2411E0A-811D-F332-968A-7A34B1C47B88}"/>
              </a:ext>
            </a:extLst>
          </p:cNvPr>
          <p:cNvSpPr>
            <a:spLocks noGrp="1"/>
          </p:cNvSpPr>
          <p:nvPr>
            <p:ph type="sldNum" sz="quarter" idx="12"/>
          </p:nvPr>
        </p:nvSpPr>
        <p:spPr/>
        <p:txBody>
          <a:bodyPr/>
          <a:lstStyle/>
          <a:p>
            <a:fld id="{FB2FECD6-341C-4B27-B657-AEA10CEBB5A7}" type="slidenum">
              <a:rPr lang="en-US" smtClean="0"/>
              <a:t>27</a:t>
            </a:fld>
            <a:endParaRPr lang="en-US"/>
          </a:p>
        </p:txBody>
      </p:sp>
    </p:spTree>
    <p:extLst>
      <p:ext uri="{BB962C8B-B14F-4D97-AF65-F5344CB8AC3E}">
        <p14:creationId xmlns:p14="http://schemas.microsoft.com/office/powerpoint/2010/main" val="1712798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6D1E-4071-6D1D-8BBB-F41585393C68}"/>
              </a:ext>
            </a:extLst>
          </p:cNvPr>
          <p:cNvSpPr>
            <a:spLocks noGrp="1"/>
          </p:cNvSpPr>
          <p:nvPr>
            <p:ph type="title"/>
          </p:nvPr>
        </p:nvSpPr>
        <p:spPr/>
        <p:txBody>
          <a:bodyPr>
            <a:normAutofit/>
          </a:bodyPr>
          <a:lstStyle/>
          <a:p>
            <a:r>
              <a:rPr lang="en-US" sz="4400" kern="100" dirty="0">
                <a:effectLst/>
                <a:latin typeface="Times New Roman" panose="02020603050405020304" pitchFamily="18" charset="0"/>
                <a:ea typeface="Calibri" panose="020F0502020204030204" pitchFamily="34" charset="0"/>
                <a:cs typeface="Times New Roman" panose="02020603050405020304" pitchFamily="18" charset="0"/>
              </a:rPr>
              <a:t>How can this verse be an encouragement to those who don’t have biological children?</a:t>
            </a:r>
            <a:endParaRPr lang="en-US" dirty="0"/>
          </a:p>
        </p:txBody>
      </p:sp>
      <p:sp>
        <p:nvSpPr>
          <p:cNvPr id="3" name="Content Placeholder 2">
            <a:extLst>
              <a:ext uri="{FF2B5EF4-FFF2-40B4-BE49-F238E27FC236}">
                <a16:creationId xmlns:a16="http://schemas.microsoft.com/office/drawing/2014/main" id="{9E53BB4B-5810-481B-6688-19386E4F294F}"/>
              </a:ext>
            </a:extLst>
          </p:cNvPr>
          <p:cNvSpPr>
            <a:spLocks noGrp="1"/>
          </p:cNvSpPr>
          <p:nvPr>
            <p:ph idx="1"/>
          </p:nvPr>
        </p:nvSpPr>
        <p:spPr/>
        <p:txBody>
          <a:bodyPr/>
          <a:lstStyle/>
          <a:p>
            <a:pPr marL="0" marR="0">
              <a:lnSpc>
                <a:spcPct val="107000"/>
              </a:lnSpc>
              <a:spcBef>
                <a:spcPts val="0"/>
              </a:spcBef>
              <a:spcAft>
                <a:spcPts val="800"/>
              </a:spcAft>
            </a:pPr>
            <a:endParaRPr lang="en-US" sz="1800" b="1" kern="100" dirty="0">
              <a:solidFill>
                <a:srgbClr val="4F4F4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Dedicate yourself to discipleship and you may have many more kids than the most prolific physical parents ever could. And these spiritual kids can stand beside you for eternity worshiping the Lamb.</a:t>
            </a:r>
          </a:p>
          <a:p>
            <a:endParaRPr lang="en-US" dirty="0"/>
          </a:p>
        </p:txBody>
      </p:sp>
      <p:sp>
        <p:nvSpPr>
          <p:cNvPr id="4" name="Slide Number Placeholder 3">
            <a:extLst>
              <a:ext uri="{FF2B5EF4-FFF2-40B4-BE49-F238E27FC236}">
                <a16:creationId xmlns:a16="http://schemas.microsoft.com/office/drawing/2014/main" id="{26F18467-EC9F-7613-D55A-AC06F01E7136}"/>
              </a:ext>
            </a:extLst>
          </p:cNvPr>
          <p:cNvSpPr>
            <a:spLocks noGrp="1"/>
          </p:cNvSpPr>
          <p:nvPr>
            <p:ph type="sldNum" sz="quarter" idx="12"/>
          </p:nvPr>
        </p:nvSpPr>
        <p:spPr/>
        <p:txBody>
          <a:bodyPr/>
          <a:lstStyle/>
          <a:p>
            <a:fld id="{FB2FECD6-341C-4B27-B657-AEA10CEBB5A7}" type="slidenum">
              <a:rPr lang="en-US" smtClean="0"/>
              <a:t>28</a:t>
            </a:fld>
            <a:endParaRPr lang="en-US"/>
          </a:p>
        </p:txBody>
      </p:sp>
    </p:spTree>
    <p:extLst>
      <p:ext uri="{BB962C8B-B14F-4D97-AF65-F5344CB8AC3E}">
        <p14:creationId xmlns:p14="http://schemas.microsoft.com/office/powerpoint/2010/main" val="1358918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3D662-2A7E-44DD-979B-EA8739BF38FB}"/>
              </a:ext>
            </a:extLst>
          </p:cNvPr>
          <p:cNvSpPr>
            <a:spLocks noGrp="1"/>
          </p:cNvSpPr>
          <p:nvPr>
            <p:ph type="title"/>
          </p:nvPr>
        </p:nvSpPr>
        <p:spPr/>
        <p:txBody>
          <a:bodyPr/>
          <a:lstStyle/>
          <a:p>
            <a:pPr algn="ctr"/>
            <a:r>
              <a:rPr lang="en-US" sz="4400" dirty="0">
                <a:solidFill>
                  <a:srgbClr val="4F4F4F"/>
                </a:solidFill>
                <a:effectLst/>
                <a:latin typeface="Times New Roman" panose="02020603050405020304" pitchFamily="18" charset="0"/>
                <a:ea typeface="Times New Roman" panose="02020603050405020304" pitchFamily="18" charset="0"/>
              </a:rPr>
              <a:t>Application:</a:t>
            </a:r>
            <a:endParaRPr lang="en-US" dirty="0"/>
          </a:p>
        </p:txBody>
      </p:sp>
      <p:sp>
        <p:nvSpPr>
          <p:cNvPr id="3" name="Content Placeholder 2">
            <a:extLst>
              <a:ext uri="{FF2B5EF4-FFF2-40B4-BE49-F238E27FC236}">
                <a16:creationId xmlns:a16="http://schemas.microsoft.com/office/drawing/2014/main" id="{C8EE30FA-34B7-7874-D878-6B4930FE04AA}"/>
              </a:ext>
            </a:extLst>
          </p:cNvPr>
          <p:cNvSpPr>
            <a:spLocks noGrp="1"/>
          </p:cNvSpPr>
          <p:nvPr>
            <p:ph sz="half" idx="1"/>
          </p:nvPr>
        </p:nvSpPr>
        <p:spPr/>
        <p:txBody>
          <a:bodyPr>
            <a:normAutofit fontScale="92500" lnSpcReduction="10000"/>
          </a:bodyPr>
          <a:lstStyle/>
          <a:p>
            <a:r>
              <a:rPr lang="en-US" sz="2800" dirty="0">
                <a:solidFill>
                  <a:srgbClr val="4F4F4F"/>
                </a:solidFill>
                <a:effectLst/>
                <a:latin typeface="Times New Roman" panose="02020603050405020304" pitchFamily="18" charset="0"/>
                <a:ea typeface="Times New Roman" panose="02020603050405020304" pitchFamily="18" charset="0"/>
              </a:rPr>
              <a:t>It is the responsibility of every believer, married or single, to pass God’s words on to the next generation. Through discipleship those without families of their own can both expand God’s family and also participate in and enjoy the benefits of His family. Discipleship is a fruitful outlet for expressing those natural feelings of fatherhood or motherhood while at the same time doing great good for God’s kingdom. </a:t>
            </a:r>
            <a:endParaRPr lang="en-US" dirty="0"/>
          </a:p>
        </p:txBody>
      </p:sp>
      <p:sp>
        <p:nvSpPr>
          <p:cNvPr id="4" name="Content Placeholder 3">
            <a:extLst>
              <a:ext uri="{FF2B5EF4-FFF2-40B4-BE49-F238E27FC236}">
                <a16:creationId xmlns:a16="http://schemas.microsoft.com/office/drawing/2014/main" id="{A8D091AF-FC88-9AA9-553A-687B5C7BAC20}"/>
              </a:ext>
            </a:extLst>
          </p:cNvPr>
          <p:cNvSpPr>
            <a:spLocks noGrp="1"/>
          </p:cNvSpPr>
          <p:nvPr>
            <p:ph sz="half" idx="2"/>
          </p:nvPr>
        </p:nvSpPr>
        <p:spPr/>
        <p:txBody>
          <a:bodyPr>
            <a:normAutofit fontScale="92500" lnSpcReduction="10000"/>
          </a:bodyPr>
          <a:lstStyle/>
          <a:p>
            <a:r>
              <a:rPr lang="en-US" sz="2800" dirty="0">
                <a:solidFill>
                  <a:srgbClr val="4F4F4F"/>
                </a:solidFill>
                <a:effectLst/>
                <a:latin typeface="Times New Roman" panose="02020603050405020304" pitchFamily="18" charset="0"/>
                <a:ea typeface="Times New Roman" panose="02020603050405020304" pitchFamily="18" charset="0"/>
              </a:rPr>
              <a:t>So if you are single, do not be discouraged with thoughts like, “I will never have a family of my own. I can never experience what it is like to have kids.” Instead dedicate yourself to discipleship and you may have many more kids than the most prolific physical parents ever could. And these spiritual kids can stand beside you for eternity worshiping the Lamb.</a:t>
            </a:r>
          </a:p>
        </p:txBody>
      </p:sp>
      <p:sp>
        <p:nvSpPr>
          <p:cNvPr id="5" name="Slide Number Placeholder 4">
            <a:extLst>
              <a:ext uri="{FF2B5EF4-FFF2-40B4-BE49-F238E27FC236}">
                <a16:creationId xmlns:a16="http://schemas.microsoft.com/office/drawing/2014/main" id="{79B5FF29-0878-7A69-09F8-CFF6379DD62B}"/>
              </a:ext>
            </a:extLst>
          </p:cNvPr>
          <p:cNvSpPr>
            <a:spLocks noGrp="1"/>
          </p:cNvSpPr>
          <p:nvPr>
            <p:ph type="sldNum" sz="quarter" idx="12"/>
          </p:nvPr>
        </p:nvSpPr>
        <p:spPr/>
        <p:txBody>
          <a:bodyPr/>
          <a:lstStyle/>
          <a:p>
            <a:fld id="{FB2FECD6-341C-4B27-B657-AEA10CEBB5A7}" type="slidenum">
              <a:rPr lang="en-US" smtClean="0"/>
              <a:t>29</a:t>
            </a:fld>
            <a:endParaRPr lang="en-US"/>
          </a:p>
        </p:txBody>
      </p:sp>
    </p:spTree>
    <p:extLst>
      <p:ext uri="{BB962C8B-B14F-4D97-AF65-F5344CB8AC3E}">
        <p14:creationId xmlns:p14="http://schemas.microsoft.com/office/powerpoint/2010/main" val="127351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E1A4C5-B023-C215-649B-BE9B9AE3BD0E}"/>
              </a:ext>
            </a:extLst>
          </p:cNvPr>
          <p:cNvSpPr>
            <a:spLocks noGrp="1"/>
          </p:cNvSpPr>
          <p:nvPr>
            <p:ph type="title"/>
          </p:nvPr>
        </p:nvSpPr>
        <p:spPr/>
        <p:txBody>
          <a:bodyPr/>
          <a:lstStyle/>
          <a:p>
            <a:pPr algn="ctr"/>
            <a:r>
              <a:rPr lang="en-US" dirty="0"/>
              <a:t>There are several methods to study the Bible:</a:t>
            </a:r>
          </a:p>
        </p:txBody>
      </p:sp>
      <p:sp>
        <p:nvSpPr>
          <p:cNvPr id="5" name="Content Placeholder 4">
            <a:extLst>
              <a:ext uri="{FF2B5EF4-FFF2-40B4-BE49-F238E27FC236}">
                <a16:creationId xmlns:a16="http://schemas.microsoft.com/office/drawing/2014/main" id="{D66D7752-D790-2511-2C7E-82F6025FA75F}"/>
              </a:ext>
            </a:extLst>
          </p:cNvPr>
          <p:cNvSpPr>
            <a:spLocks noGrp="1"/>
          </p:cNvSpPr>
          <p:nvPr>
            <p:ph sz="half" idx="1"/>
          </p:nvPr>
        </p:nvSpPr>
        <p:spPr>
          <a:xfrm>
            <a:off x="838200" y="1825625"/>
            <a:ext cx="2470608" cy="4351338"/>
          </a:xfrm>
        </p:spPr>
        <p:txBody>
          <a:bodyPr/>
          <a:lstStyle/>
          <a:p>
            <a:r>
              <a:rPr lang="en-US" sz="3200" dirty="0"/>
              <a:t>Inductive:</a:t>
            </a:r>
          </a:p>
          <a:p>
            <a:pPr lvl="1"/>
            <a:r>
              <a:rPr lang="en-US" sz="2800" b="1" dirty="0"/>
              <a:t>W</a:t>
            </a:r>
            <a:r>
              <a:rPr lang="en-US" sz="2800" dirty="0"/>
              <a:t>ho</a:t>
            </a:r>
          </a:p>
          <a:p>
            <a:pPr lvl="1"/>
            <a:r>
              <a:rPr lang="en-US" sz="2800" b="1" dirty="0"/>
              <a:t>W</a:t>
            </a:r>
            <a:r>
              <a:rPr lang="en-US" sz="2800" dirty="0"/>
              <a:t>hat</a:t>
            </a:r>
          </a:p>
          <a:p>
            <a:pPr lvl="1"/>
            <a:r>
              <a:rPr lang="en-US" sz="2800" b="1" dirty="0"/>
              <a:t>W</a:t>
            </a:r>
            <a:r>
              <a:rPr lang="en-US" sz="2800" dirty="0"/>
              <a:t>hen</a:t>
            </a:r>
          </a:p>
          <a:p>
            <a:pPr lvl="1"/>
            <a:r>
              <a:rPr lang="en-US" sz="2800" b="1" dirty="0"/>
              <a:t>W</a:t>
            </a:r>
            <a:r>
              <a:rPr lang="en-US" sz="2800" dirty="0"/>
              <a:t>hy</a:t>
            </a:r>
          </a:p>
          <a:p>
            <a:pPr lvl="1"/>
            <a:r>
              <a:rPr lang="en-US" sz="2800" b="1" dirty="0"/>
              <a:t>W</a:t>
            </a:r>
            <a:r>
              <a:rPr lang="en-US" sz="2800" dirty="0"/>
              <a:t>hy</a:t>
            </a:r>
          </a:p>
          <a:p>
            <a:pPr lvl="1"/>
            <a:r>
              <a:rPr lang="en-US" sz="2800" b="1" dirty="0"/>
              <a:t>H</a:t>
            </a:r>
            <a:r>
              <a:rPr lang="en-US" sz="2800" dirty="0"/>
              <a:t>ow</a:t>
            </a:r>
          </a:p>
        </p:txBody>
      </p:sp>
      <p:sp>
        <p:nvSpPr>
          <p:cNvPr id="6" name="Content Placeholder 5">
            <a:extLst>
              <a:ext uri="{FF2B5EF4-FFF2-40B4-BE49-F238E27FC236}">
                <a16:creationId xmlns:a16="http://schemas.microsoft.com/office/drawing/2014/main" id="{BB12744A-6CB4-0EB8-2F3D-51C1CDF2FE26}"/>
              </a:ext>
            </a:extLst>
          </p:cNvPr>
          <p:cNvSpPr>
            <a:spLocks noGrp="1"/>
          </p:cNvSpPr>
          <p:nvPr>
            <p:ph sz="half" idx="2"/>
          </p:nvPr>
        </p:nvSpPr>
        <p:spPr>
          <a:xfrm>
            <a:off x="3308809" y="1825625"/>
            <a:ext cx="3054284" cy="4351338"/>
          </a:xfrm>
        </p:spPr>
        <p:txBody>
          <a:bodyPr/>
          <a:lstStyle/>
          <a:p>
            <a:r>
              <a:rPr lang="en-US" sz="3200" dirty="0"/>
              <a:t>Soap Method</a:t>
            </a:r>
          </a:p>
          <a:p>
            <a:pPr lvl="1"/>
            <a:r>
              <a:rPr lang="en-US" sz="2800" b="1" dirty="0"/>
              <a:t>S</a:t>
            </a:r>
            <a:r>
              <a:rPr lang="en-US" sz="2800" dirty="0"/>
              <a:t>cripture</a:t>
            </a:r>
          </a:p>
          <a:p>
            <a:pPr lvl="1"/>
            <a:r>
              <a:rPr lang="en-US" sz="2800" b="1" dirty="0"/>
              <a:t>O</a:t>
            </a:r>
            <a:r>
              <a:rPr lang="en-US" sz="2800" dirty="0"/>
              <a:t>bservation</a:t>
            </a:r>
          </a:p>
          <a:p>
            <a:pPr lvl="1"/>
            <a:r>
              <a:rPr lang="en-US" sz="2800" b="1" dirty="0"/>
              <a:t>A</a:t>
            </a:r>
            <a:r>
              <a:rPr lang="en-US" sz="2800" dirty="0"/>
              <a:t>pplication</a:t>
            </a:r>
          </a:p>
          <a:p>
            <a:pPr lvl="1"/>
            <a:r>
              <a:rPr lang="en-US" sz="2800" b="1" dirty="0"/>
              <a:t>P</a:t>
            </a:r>
            <a:r>
              <a:rPr lang="en-US" sz="2800" dirty="0"/>
              <a:t>rayer</a:t>
            </a:r>
          </a:p>
          <a:p>
            <a:pPr marL="0" indent="0">
              <a:buNone/>
            </a:pPr>
            <a:endParaRPr lang="en-US" dirty="0"/>
          </a:p>
        </p:txBody>
      </p:sp>
      <p:sp>
        <p:nvSpPr>
          <p:cNvPr id="3" name="TextBox 2">
            <a:extLst>
              <a:ext uri="{FF2B5EF4-FFF2-40B4-BE49-F238E27FC236}">
                <a16:creationId xmlns:a16="http://schemas.microsoft.com/office/drawing/2014/main" id="{379622B1-A637-FBF7-0C9D-1B0B4D783F16}"/>
              </a:ext>
            </a:extLst>
          </p:cNvPr>
          <p:cNvSpPr txBox="1"/>
          <p:nvPr/>
        </p:nvSpPr>
        <p:spPr>
          <a:xfrm>
            <a:off x="6363094" y="1825625"/>
            <a:ext cx="5128180" cy="4462760"/>
          </a:xfrm>
          <a:prstGeom prst="rect">
            <a:avLst/>
          </a:prstGeom>
          <a:noFill/>
        </p:spPr>
        <p:txBody>
          <a:bodyPr wrap="square" rtlCol="0">
            <a:spAutoFit/>
          </a:bodyPr>
          <a:lstStyle/>
          <a:p>
            <a:r>
              <a:rPr lang="en-US" sz="3200" dirty="0"/>
              <a:t>Text Method</a:t>
            </a:r>
          </a:p>
          <a:p>
            <a:pPr marL="285750" indent="-285750">
              <a:buFont typeface="Arial" panose="020B0604020202020204" pitchFamily="34" charset="0"/>
              <a:buChar char="•"/>
            </a:pPr>
            <a:r>
              <a:rPr lang="en-US" sz="2800" dirty="0"/>
              <a:t>  </a:t>
            </a:r>
            <a:r>
              <a:rPr lang="en-US" sz="2800" b="1" dirty="0"/>
              <a:t>T</a:t>
            </a:r>
            <a:r>
              <a:rPr lang="en-US" sz="2800" dirty="0"/>
              <a:t>alk to God in prayer</a:t>
            </a:r>
          </a:p>
          <a:p>
            <a:pPr marL="457200" indent="-457200">
              <a:buFont typeface="Arial" panose="020B0604020202020204" pitchFamily="34" charset="0"/>
              <a:buChar char="•"/>
            </a:pPr>
            <a:r>
              <a:rPr lang="en-US" sz="2800" b="1" dirty="0"/>
              <a:t>E</a:t>
            </a:r>
            <a:r>
              <a:rPr lang="en-US" sz="2800" dirty="0"/>
              <a:t>ncounter God &amp; humanity in scripture, what does it say about God and humanity</a:t>
            </a:r>
          </a:p>
          <a:p>
            <a:pPr marL="457200" indent="-457200">
              <a:buFont typeface="Arial" panose="020B0604020202020204" pitchFamily="34" charset="0"/>
              <a:buChar char="•"/>
            </a:pPr>
            <a:r>
              <a:rPr lang="en-US" sz="2800" dirty="0" err="1"/>
              <a:t>e</a:t>
            </a:r>
            <a:r>
              <a:rPr lang="en-US" sz="2800" b="1" dirty="0" err="1"/>
              <a:t>X</a:t>
            </a:r>
            <a:r>
              <a:rPr lang="en-US" sz="2800" dirty="0" err="1"/>
              <a:t>amine</a:t>
            </a:r>
            <a:r>
              <a:rPr lang="en-US" sz="2800" dirty="0"/>
              <a:t> your </a:t>
            </a:r>
            <a:r>
              <a:rPr lang="en-US" sz="2800" dirty="0" err="1"/>
              <a:t>heart,should</a:t>
            </a:r>
            <a:r>
              <a:rPr lang="en-US" sz="2800" dirty="0"/>
              <a:t> be confessed, added, taken away or maintained</a:t>
            </a:r>
          </a:p>
          <a:p>
            <a:pPr marL="457200" indent="-457200">
              <a:buFont typeface="Arial" panose="020B0604020202020204" pitchFamily="34" charset="0"/>
              <a:buChar char="•"/>
            </a:pPr>
            <a:r>
              <a:rPr lang="en-US" sz="2800" b="1" dirty="0"/>
              <a:t>T</a:t>
            </a:r>
            <a:r>
              <a:rPr lang="en-US" sz="2800" dirty="0"/>
              <a:t>alk to God and others, what has been shown in scripture</a:t>
            </a:r>
          </a:p>
        </p:txBody>
      </p:sp>
      <p:sp>
        <p:nvSpPr>
          <p:cNvPr id="2" name="Slide Number Placeholder 1">
            <a:extLst>
              <a:ext uri="{FF2B5EF4-FFF2-40B4-BE49-F238E27FC236}">
                <a16:creationId xmlns:a16="http://schemas.microsoft.com/office/drawing/2014/main" id="{8272D5EB-560E-AE2C-3492-863EC2B8CBAA}"/>
              </a:ext>
            </a:extLst>
          </p:cNvPr>
          <p:cNvSpPr>
            <a:spLocks noGrp="1"/>
          </p:cNvSpPr>
          <p:nvPr>
            <p:ph type="sldNum" sz="quarter" idx="12"/>
          </p:nvPr>
        </p:nvSpPr>
        <p:spPr/>
        <p:txBody>
          <a:bodyPr/>
          <a:lstStyle/>
          <a:p>
            <a:fld id="{FB2FECD6-341C-4B27-B657-AEA10CEBB5A7}" type="slidenum">
              <a:rPr lang="en-US" smtClean="0"/>
              <a:t>3</a:t>
            </a:fld>
            <a:endParaRPr lang="en-US"/>
          </a:p>
        </p:txBody>
      </p:sp>
    </p:spTree>
    <p:extLst>
      <p:ext uri="{BB962C8B-B14F-4D97-AF65-F5344CB8AC3E}">
        <p14:creationId xmlns:p14="http://schemas.microsoft.com/office/powerpoint/2010/main" val="1388671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41732-2A4B-7C54-444F-CB8AC8EF0FA1}"/>
              </a:ext>
            </a:extLst>
          </p:cNvPr>
          <p:cNvSpPr>
            <a:spLocks noGrp="1"/>
          </p:cNvSpPr>
          <p:nvPr>
            <p:ph type="title"/>
          </p:nvPr>
        </p:nvSpPr>
        <p:spPr/>
        <p:txBody>
          <a:bodyPr/>
          <a:lstStyle/>
          <a:p>
            <a:r>
              <a:rPr lang="en-US" dirty="0"/>
              <a:t>Questions for Day Two</a:t>
            </a:r>
          </a:p>
        </p:txBody>
      </p:sp>
      <p:sp>
        <p:nvSpPr>
          <p:cNvPr id="5" name="Content Placeholder 4">
            <a:extLst>
              <a:ext uri="{FF2B5EF4-FFF2-40B4-BE49-F238E27FC236}">
                <a16:creationId xmlns:a16="http://schemas.microsoft.com/office/drawing/2014/main" id="{8B2913D9-8B95-96A3-0573-628DAA9FA18A}"/>
              </a:ext>
            </a:extLst>
          </p:cNvPr>
          <p:cNvSpPr>
            <a:spLocks noGrp="1"/>
          </p:cNvSpPr>
          <p:nvPr>
            <p:ph idx="1"/>
          </p:nvPr>
        </p:nvSpPr>
        <p:spPr/>
        <p:txBody>
          <a:bodyPr>
            <a:normAutofit/>
          </a:bodyPr>
          <a:lstStyle/>
          <a:p>
            <a:r>
              <a:rPr lang="en-US" dirty="0"/>
              <a:t>What was Timothy’s responsibility in Ephesus?</a:t>
            </a:r>
          </a:p>
          <a:p>
            <a:endParaRPr lang="en-US" dirty="0"/>
          </a:p>
          <a:p>
            <a:r>
              <a:rPr lang="en-US" dirty="0"/>
              <a:t>What then should a follower of God busy himself doing?</a:t>
            </a:r>
          </a:p>
          <a:p>
            <a:endParaRPr lang="en-US" dirty="0"/>
          </a:p>
          <a:p>
            <a:r>
              <a:rPr lang="en-US" dirty="0"/>
              <a:t>What does Paul mean the law is not made for a righteous person?</a:t>
            </a:r>
          </a:p>
          <a:p>
            <a:endParaRPr lang="en-US" dirty="0"/>
          </a:p>
          <a:p>
            <a:r>
              <a:rPr lang="en-US" dirty="0"/>
              <a:t>Who is the law? Why?</a:t>
            </a:r>
          </a:p>
        </p:txBody>
      </p:sp>
      <p:sp>
        <p:nvSpPr>
          <p:cNvPr id="3" name="Slide Number Placeholder 2">
            <a:extLst>
              <a:ext uri="{FF2B5EF4-FFF2-40B4-BE49-F238E27FC236}">
                <a16:creationId xmlns:a16="http://schemas.microsoft.com/office/drawing/2014/main" id="{CD00A832-E5F4-9265-3476-DADFE621CC13}"/>
              </a:ext>
            </a:extLst>
          </p:cNvPr>
          <p:cNvSpPr>
            <a:spLocks noGrp="1"/>
          </p:cNvSpPr>
          <p:nvPr>
            <p:ph type="sldNum" sz="quarter" idx="12"/>
          </p:nvPr>
        </p:nvSpPr>
        <p:spPr/>
        <p:txBody>
          <a:bodyPr/>
          <a:lstStyle/>
          <a:p>
            <a:fld id="{FB2FECD6-341C-4B27-B657-AEA10CEBB5A7}" type="slidenum">
              <a:rPr lang="en-US" smtClean="0"/>
              <a:t>30</a:t>
            </a:fld>
            <a:endParaRPr lang="en-US"/>
          </a:p>
        </p:txBody>
      </p:sp>
    </p:spTree>
    <p:extLst>
      <p:ext uri="{BB962C8B-B14F-4D97-AF65-F5344CB8AC3E}">
        <p14:creationId xmlns:p14="http://schemas.microsoft.com/office/powerpoint/2010/main" val="2751426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E1A4C5-B023-C215-649B-BE9B9AE3BD0E}"/>
              </a:ext>
            </a:extLst>
          </p:cNvPr>
          <p:cNvSpPr>
            <a:spLocks noGrp="1"/>
          </p:cNvSpPr>
          <p:nvPr>
            <p:ph type="title"/>
          </p:nvPr>
        </p:nvSpPr>
        <p:spPr/>
        <p:txBody>
          <a:bodyPr/>
          <a:lstStyle/>
          <a:p>
            <a:pPr algn="ctr"/>
            <a:r>
              <a:rPr lang="en-US" dirty="0"/>
              <a:t>There are several methods to study the Bible:</a:t>
            </a:r>
          </a:p>
        </p:txBody>
      </p:sp>
      <p:sp>
        <p:nvSpPr>
          <p:cNvPr id="5" name="Content Placeholder 4">
            <a:extLst>
              <a:ext uri="{FF2B5EF4-FFF2-40B4-BE49-F238E27FC236}">
                <a16:creationId xmlns:a16="http://schemas.microsoft.com/office/drawing/2014/main" id="{D66D7752-D790-2511-2C7E-82F6025FA75F}"/>
              </a:ext>
            </a:extLst>
          </p:cNvPr>
          <p:cNvSpPr>
            <a:spLocks noGrp="1"/>
          </p:cNvSpPr>
          <p:nvPr>
            <p:ph sz="half" idx="1"/>
          </p:nvPr>
        </p:nvSpPr>
        <p:spPr>
          <a:xfrm>
            <a:off x="838200" y="1825625"/>
            <a:ext cx="3337874" cy="4351338"/>
          </a:xfrm>
        </p:spPr>
        <p:txBody>
          <a:bodyPr>
            <a:normAutofit fontScale="85000" lnSpcReduction="20000"/>
          </a:bodyPr>
          <a:lstStyle/>
          <a:p>
            <a:r>
              <a:rPr lang="en-US" sz="3200" dirty="0"/>
              <a:t>Verse-Mapping</a:t>
            </a:r>
          </a:p>
          <a:p>
            <a:pPr lvl="1"/>
            <a:r>
              <a:rPr lang="en-US" sz="2800" dirty="0"/>
              <a:t>Write chosen passage</a:t>
            </a:r>
          </a:p>
          <a:p>
            <a:pPr lvl="1"/>
            <a:r>
              <a:rPr lang="en-US" sz="2800" dirty="0"/>
              <a:t>Write out 2 different translations</a:t>
            </a:r>
          </a:p>
          <a:p>
            <a:pPr lvl="1"/>
            <a:r>
              <a:rPr lang="en-US" sz="2800" dirty="0"/>
              <a:t>Circle key words to look up, definitions, synonyms, root word </a:t>
            </a:r>
          </a:p>
          <a:p>
            <a:pPr lvl="1"/>
            <a:r>
              <a:rPr lang="en-US" sz="2800" dirty="0"/>
              <a:t>Explore meaning of passage and cross references</a:t>
            </a:r>
          </a:p>
          <a:p>
            <a:pPr lvl="1"/>
            <a:r>
              <a:rPr lang="en-US" sz="2800" dirty="0"/>
              <a:t>Write a 1-2 sentence summary</a:t>
            </a:r>
          </a:p>
        </p:txBody>
      </p:sp>
      <p:sp>
        <p:nvSpPr>
          <p:cNvPr id="6" name="Content Placeholder 5">
            <a:extLst>
              <a:ext uri="{FF2B5EF4-FFF2-40B4-BE49-F238E27FC236}">
                <a16:creationId xmlns:a16="http://schemas.microsoft.com/office/drawing/2014/main" id="{BB12744A-6CB4-0EB8-2F3D-51C1CDF2FE26}"/>
              </a:ext>
            </a:extLst>
          </p:cNvPr>
          <p:cNvSpPr>
            <a:spLocks noGrp="1"/>
          </p:cNvSpPr>
          <p:nvPr>
            <p:ph sz="half" idx="2"/>
          </p:nvPr>
        </p:nvSpPr>
        <p:spPr>
          <a:xfrm>
            <a:off x="4091233" y="1825625"/>
            <a:ext cx="3582186" cy="4351338"/>
          </a:xfrm>
        </p:spPr>
        <p:txBody>
          <a:bodyPr>
            <a:normAutofit fontScale="85000" lnSpcReduction="20000"/>
          </a:bodyPr>
          <a:lstStyle/>
          <a:p>
            <a:r>
              <a:rPr lang="en-US" sz="3200" dirty="0"/>
              <a:t>Topical </a:t>
            </a:r>
          </a:p>
          <a:p>
            <a:pPr lvl="1"/>
            <a:r>
              <a:rPr lang="en-US" sz="2800" dirty="0"/>
              <a:t>Choose a topic</a:t>
            </a:r>
          </a:p>
          <a:p>
            <a:pPr lvl="1"/>
            <a:r>
              <a:rPr lang="en-US" sz="2800" dirty="0"/>
              <a:t>Look up references</a:t>
            </a:r>
          </a:p>
          <a:p>
            <a:pPr lvl="1"/>
            <a:r>
              <a:rPr lang="en-US" sz="2800" dirty="0"/>
              <a:t>Choose verses to study</a:t>
            </a:r>
          </a:p>
          <a:p>
            <a:pPr lvl="1"/>
            <a:r>
              <a:rPr lang="en-US" sz="2800" dirty="0"/>
              <a:t>Ask questions about the topic</a:t>
            </a:r>
          </a:p>
          <a:p>
            <a:pPr lvl="1"/>
            <a:r>
              <a:rPr lang="en-US" sz="2800" dirty="0"/>
              <a:t>Read verses to see how they address your questions</a:t>
            </a:r>
          </a:p>
          <a:p>
            <a:pPr lvl="1"/>
            <a:r>
              <a:rPr lang="en-US" sz="2800" dirty="0"/>
              <a:t>Summarize your conclusions</a:t>
            </a:r>
          </a:p>
          <a:p>
            <a:pPr lvl="1"/>
            <a:r>
              <a:rPr lang="en-US" sz="2800" dirty="0"/>
              <a:t>Write out your application</a:t>
            </a:r>
          </a:p>
          <a:p>
            <a:pPr marL="0" indent="0">
              <a:buNone/>
            </a:pPr>
            <a:endParaRPr lang="en-US" dirty="0"/>
          </a:p>
        </p:txBody>
      </p:sp>
      <p:sp>
        <p:nvSpPr>
          <p:cNvPr id="3" name="TextBox 2">
            <a:extLst>
              <a:ext uri="{FF2B5EF4-FFF2-40B4-BE49-F238E27FC236}">
                <a16:creationId xmlns:a16="http://schemas.microsoft.com/office/drawing/2014/main" id="{379622B1-A637-FBF7-0C9D-1B0B4D783F16}"/>
              </a:ext>
            </a:extLst>
          </p:cNvPr>
          <p:cNvSpPr txBox="1"/>
          <p:nvPr/>
        </p:nvSpPr>
        <p:spPr>
          <a:xfrm>
            <a:off x="8003356" y="1825625"/>
            <a:ext cx="3350443" cy="3600986"/>
          </a:xfrm>
          <a:prstGeom prst="rect">
            <a:avLst/>
          </a:prstGeom>
          <a:noFill/>
        </p:spPr>
        <p:txBody>
          <a:bodyPr wrap="square" rtlCol="0">
            <a:spAutoFit/>
          </a:bodyPr>
          <a:lstStyle/>
          <a:p>
            <a:r>
              <a:rPr lang="en-US" sz="3200" dirty="0"/>
              <a:t>Character Study</a:t>
            </a:r>
          </a:p>
          <a:p>
            <a:pPr marL="285750" indent="-285750">
              <a:buFont typeface="Arial" panose="020B0604020202020204" pitchFamily="34" charset="0"/>
              <a:buChar char="•"/>
            </a:pPr>
            <a:r>
              <a:rPr lang="en-US" sz="2800" dirty="0"/>
              <a:t>  </a:t>
            </a:r>
            <a:r>
              <a:rPr lang="en-US" sz="2400" dirty="0"/>
              <a:t>Choose character</a:t>
            </a:r>
          </a:p>
          <a:p>
            <a:pPr marL="457200" indent="-457200">
              <a:buFont typeface="Arial" panose="020B0604020202020204" pitchFamily="34" charset="0"/>
              <a:buChar char="•"/>
            </a:pPr>
            <a:r>
              <a:rPr lang="en-US" sz="2400" dirty="0"/>
              <a:t>Find passages about them</a:t>
            </a:r>
          </a:p>
          <a:p>
            <a:pPr marL="457200" indent="-457200">
              <a:buFont typeface="Arial" panose="020B0604020202020204" pitchFamily="34" charset="0"/>
              <a:buChar char="•"/>
            </a:pPr>
            <a:r>
              <a:rPr lang="en-US" sz="2400" dirty="0"/>
              <a:t>Read the passages finding out about them</a:t>
            </a:r>
          </a:p>
          <a:p>
            <a:pPr marL="457200" indent="-457200">
              <a:buFont typeface="Arial" panose="020B0604020202020204" pitchFamily="34" charset="0"/>
              <a:buChar char="•"/>
            </a:pPr>
            <a:r>
              <a:rPr lang="en-US" sz="2400" dirty="0"/>
              <a:t>Application points for your life</a:t>
            </a:r>
          </a:p>
        </p:txBody>
      </p:sp>
      <p:sp>
        <p:nvSpPr>
          <p:cNvPr id="2" name="Slide Number Placeholder 1">
            <a:extLst>
              <a:ext uri="{FF2B5EF4-FFF2-40B4-BE49-F238E27FC236}">
                <a16:creationId xmlns:a16="http://schemas.microsoft.com/office/drawing/2014/main" id="{22E0078F-2B1C-FEEA-BB94-4CAF3E807C3B}"/>
              </a:ext>
            </a:extLst>
          </p:cNvPr>
          <p:cNvSpPr>
            <a:spLocks noGrp="1"/>
          </p:cNvSpPr>
          <p:nvPr>
            <p:ph type="sldNum" sz="quarter" idx="12"/>
          </p:nvPr>
        </p:nvSpPr>
        <p:spPr/>
        <p:txBody>
          <a:bodyPr/>
          <a:lstStyle/>
          <a:p>
            <a:fld id="{FB2FECD6-341C-4B27-B657-AEA10CEBB5A7}" type="slidenum">
              <a:rPr lang="en-US" smtClean="0"/>
              <a:t>4</a:t>
            </a:fld>
            <a:endParaRPr lang="en-US"/>
          </a:p>
        </p:txBody>
      </p:sp>
    </p:spTree>
    <p:extLst>
      <p:ext uri="{BB962C8B-B14F-4D97-AF65-F5344CB8AC3E}">
        <p14:creationId xmlns:p14="http://schemas.microsoft.com/office/powerpoint/2010/main" val="23903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1DEBF9-54D2-058B-07F9-F4D920E32B4D}"/>
              </a:ext>
            </a:extLst>
          </p:cNvPr>
          <p:cNvSpPr>
            <a:spLocks noGrp="1"/>
          </p:cNvSpPr>
          <p:nvPr>
            <p:ph type="title"/>
          </p:nvPr>
        </p:nvSpPr>
        <p:spPr>
          <a:xfrm>
            <a:off x="831850" y="1300900"/>
            <a:ext cx="10515600" cy="1800520"/>
          </a:xfrm>
        </p:spPr>
        <p:txBody>
          <a:bodyPr>
            <a:normAutofit/>
          </a:bodyPr>
          <a:lstStyle/>
          <a:p>
            <a:pPr algn="ctr"/>
            <a:r>
              <a:rPr lang="en-US" dirty="0"/>
              <a:t>Many Study Methods</a:t>
            </a:r>
            <a:br>
              <a:rPr lang="en-US" dirty="0"/>
            </a:br>
            <a:r>
              <a:rPr lang="en-US" dirty="0"/>
              <a:t>to Reach One Truth</a:t>
            </a:r>
          </a:p>
        </p:txBody>
      </p:sp>
      <p:sp>
        <p:nvSpPr>
          <p:cNvPr id="6" name="Text Placeholder 5">
            <a:extLst>
              <a:ext uri="{FF2B5EF4-FFF2-40B4-BE49-F238E27FC236}">
                <a16:creationId xmlns:a16="http://schemas.microsoft.com/office/drawing/2014/main" id="{85049B89-6981-53CA-3349-360615E32BCF}"/>
              </a:ext>
            </a:extLst>
          </p:cNvPr>
          <p:cNvSpPr>
            <a:spLocks noGrp="1"/>
          </p:cNvSpPr>
          <p:nvPr>
            <p:ph type="body" idx="1"/>
          </p:nvPr>
        </p:nvSpPr>
        <p:spPr>
          <a:xfrm>
            <a:off x="831850" y="3572759"/>
            <a:ext cx="10515600" cy="2516891"/>
          </a:xfrm>
        </p:spPr>
        <p:txBody>
          <a:bodyPr>
            <a:normAutofit/>
          </a:bodyPr>
          <a:lstStyle/>
          <a:p>
            <a:r>
              <a:rPr lang="en-US" sz="2800" dirty="0">
                <a:solidFill>
                  <a:schemeClr val="tx1"/>
                </a:solidFill>
              </a:rPr>
              <a:t>The different study methods all share the same goal:</a:t>
            </a:r>
          </a:p>
          <a:p>
            <a:endParaRPr lang="en-US" sz="2800" dirty="0">
              <a:solidFill>
                <a:schemeClr val="tx1"/>
              </a:solidFill>
            </a:endParaRPr>
          </a:p>
          <a:p>
            <a:pPr>
              <a:lnSpc>
                <a:spcPct val="100000"/>
              </a:lnSpc>
              <a:spcBef>
                <a:spcPts val="0"/>
              </a:spcBef>
            </a:pPr>
            <a:r>
              <a:rPr lang="en-US" sz="2800" dirty="0">
                <a:solidFill>
                  <a:schemeClr val="tx1"/>
                </a:solidFill>
              </a:rPr>
              <a:t>They are designed to help you better understand and live out the truth of God’s Word.</a:t>
            </a:r>
          </a:p>
        </p:txBody>
      </p:sp>
      <p:sp>
        <p:nvSpPr>
          <p:cNvPr id="2" name="Slide Number Placeholder 1">
            <a:extLst>
              <a:ext uri="{FF2B5EF4-FFF2-40B4-BE49-F238E27FC236}">
                <a16:creationId xmlns:a16="http://schemas.microsoft.com/office/drawing/2014/main" id="{EB9EE238-5491-C052-2089-A950E05E0DD1}"/>
              </a:ext>
            </a:extLst>
          </p:cNvPr>
          <p:cNvSpPr>
            <a:spLocks noGrp="1"/>
          </p:cNvSpPr>
          <p:nvPr>
            <p:ph type="sldNum" sz="quarter" idx="12"/>
          </p:nvPr>
        </p:nvSpPr>
        <p:spPr/>
        <p:txBody>
          <a:bodyPr/>
          <a:lstStyle/>
          <a:p>
            <a:fld id="{FB2FECD6-341C-4B27-B657-AEA10CEBB5A7}" type="slidenum">
              <a:rPr lang="en-US" smtClean="0"/>
              <a:t>5</a:t>
            </a:fld>
            <a:endParaRPr lang="en-US"/>
          </a:p>
        </p:txBody>
      </p:sp>
    </p:spTree>
    <p:extLst>
      <p:ext uri="{BB962C8B-B14F-4D97-AF65-F5344CB8AC3E}">
        <p14:creationId xmlns:p14="http://schemas.microsoft.com/office/powerpoint/2010/main" val="1228431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EAA713-C1B3-5EFD-27AA-12C8BE9E752F}"/>
              </a:ext>
            </a:extLst>
          </p:cNvPr>
          <p:cNvSpPr>
            <a:spLocks noGrp="1"/>
          </p:cNvSpPr>
          <p:nvPr>
            <p:ph type="title"/>
          </p:nvPr>
        </p:nvSpPr>
        <p:spPr>
          <a:xfrm>
            <a:off x="831850" y="1709738"/>
            <a:ext cx="10515600" cy="2174105"/>
          </a:xfrm>
        </p:spPr>
        <p:txBody>
          <a:bodyPr>
            <a:normAutofit/>
          </a:bodyPr>
          <a:lstStyle/>
          <a:p>
            <a:pPr algn="ctr"/>
            <a:r>
              <a:rPr lang="en-US" dirty="0"/>
              <a:t>What is the historical background to the Epistle (</a:t>
            </a:r>
            <a:r>
              <a:rPr lang="en-US" sz="2400" dirty="0"/>
              <a:t>Inductive Method</a:t>
            </a:r>
            <a:r>
              <a:rPr lang="en-US" dirty="0"/>
              <a:t>)?</a:t>
            </a:r>
          </a:p>
        </p:txBody>
      </p:sp>
      <p:sp>
        <p:nvSpPr>
          <p:cNvPr id="5" name="Text Placeholder 4">
            <a:extLst>
              <a:ext uri="{FF2B5EF4-FFF2-40B4-BE49-F238E27FC236}">
                <a16:creationId xmlns:a16="http://schemas.microsoft.com/office/drawing/2014/main" id="{6B3B4458-F81A-5E3C-E525-8D4F7CF4F999}"/>
              </a:ext>
            </a:extLst>
          </p:cNvPr>
          <p:cNvSpPr>
            <a:spLocks noGrp="1"/>
          </p:cNvSpPr>
          <p:nvPr>
            <p:ph type="body" idx="1"/>
          </p:nvPr>
        </p:nvSpPr>
        <p:spPr/>
        <p:txBody>
          <a:bodyPr/>
          <a:lstStyle/>
          <a:p>
            <a:endParaRPr lang="en-US"/>
          </a:p>
        </p:txBody>
      </p:sp>
      <p:sp>
        <p:nvSpPr>
          <p:cNvPr id="2" name="Slide Number Placeholder 1">
            <a:extLst>
              <a:ext uri="{FF2B5EF4-FFF2-40B4-BE49-F238E27FC236}">
                <a16:creationId xmlns:a16="http://schemas.microsoft.com/office/drawing/2014/main" id="{5AD49D12-92B5-64C1-ECB3-B4F4ED6E9C8D}"/>
              </a:ext>
            </a:extLst>
          </p:cNvPr>
          <p:cNvSpPr>
            <a:spLocks noGrp="1"/>
          </p:cNvSpPr>
          <p:nvPr>
            <p:ph type="sldNum" sz="quarter" idx="12"/>
          </p:nvPr>
        </p:nvSpPr>
        <p:spPr/>
        <p:txBody>
          <a:bodyPr/>
          <a:lstStyle/>
          <a:p>
            <a:fld id="{FB2FECD6-341C-4B27-B657-AEA10CEBB5A7}" type="slidenum">
              <a:rPr lang="en-US" smtClean="0"/>
              <a:t>6</a:t>
            </a:fld>
            <a:endParaRPr lang="en-US"/>
          </a:p>
        </p:txBody>
      </p:sp>
    </p:spTree>
    <p:extLst>
      <p:ext uri="{BB962C8B-B14F-4D97-AF65-F5344CB8AC3E}">
        <p14:creationId xmlns:p14="http://schemas.microsoft.com/office/powerpoint/2010/main" val="8618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6801947-A85C-1E85-43A2-9ED2DCCFD6D1}"/>
              </a:ext>
            </a:extLst>
          </p:cNvPr>
          <p:cNvSpPr>
            <a:spLocks noGrp="1"/>
          </p:cNvSpPr>
          <p:nvPr>
            <p:ph type="title"/>
          </p:nvPr>
        </p:nvSpPr>
        <p:spPr/>
        <p:txBody>
          <a:bodyPr/>
          <a:lstStyle/>
          <a:p>
            <a:pPr algn="ctr"/>
            <a:r>
              <a:rPr lang="en-US" dirty="0"/>
              <a:t>WHO</a:t>
            </a:r>
          </a:p>
        </p:txBody>
      </p:sp>
      <p:sp>
        <p:nvSpPr>
          <p:cNvPr id="7" name="Text Placeholder 6">
            <a:extLst>
              <a:ext uri="{FF2B5EF4-FFF2-40B4-BE49-F238E27FC236}">
                <a16:creationId xmlns:a16="http://schemas.microsoft.com/office/drawing/2014/main" id="{5BD46B96-DA01-8EFA-DA0E-B1922CE4BEF8}"/>
              </a:ext>
            </a:extLst>
          </p:cNvPr>
          <p:cNvSpPr>
            <a:spLocks noGrp="1"/>
          </p:cNvSpPr>
          <p:nvPr>
            <p:ph type="body" idx="1"/>
          </p:nvPr>
        </p:nvSpPr>
        <p:spPr/>
        <p:txBody>
          <a:bodyPr/>
          <a:lstStyle/>
          <a:p>
            <a:r>
              <a:rPr lang="en-US" dirty="0"/>
              <a:t>Paul</a:t>
            </a:r>
          </a:p>
        </p:txBody>
      </p:sp>
      <p:sp>
        <p:nvSpPr>
          <p:cNvPr id="5" name="Content Placeholder 4">
            <a:extLst>
              <a:ext uri="{FF2B5EF4-FFF2-40B4-BE49-F238E27FC236}">
                <a16:creationId xmlns:a16="http://schemas.microsoft.com/office/drawing/2014/main" id="{DF45B29B-9569-5E1F-DA7A-D88EC046D8D3}"/>
              </a:ext>
            </a:extLst>
          </p:cNvPr>
          <p:cNvSpPr>
            <a:spLocks noGrp="1"/>
          </p:cNvSpPr>
          <p:nvPr>
            <p:ph sz="half" idx="2"/>
          </p:nvPr>
        </p:nvSpPr>
        <p:spPr/>
        <p:txBody>
          <a:bodyPr/>
          <a:lstStyle/>
          <a:p>
            <a:endParaRPr lang="en-US" dirty="0"/>
          </a:p>
        </p:txBody>
      </p:sp>
      <p:sp>
        <p:nvSpPr>
          <p:cNvPr id="8" name="Text Placeholder 7">
            <a:extLst>
              <a:ext uri="{FF2B5EF4-FFF2-40B4-BE49-F238E27FC236}">
                <a16:creationId xmlns:a16="http://schemas.microsoft.com/office/drawing/2014/main" id="{F2A696C1-26B3-E609-9E02-0E9ADE1753F3}"/>
              </a:ext>
            </a:extLst>
          </p:cNvPr>
          <p:cNvSpPr>
            <a:spLocks noGrp="1"/>
          </p:cNvSpPr>
          <p:nvPr>
            <p:ph type="body" sz="quarter" idx="3"/>
          </p:nvPr>
        </p:nvSpPr>
        <p:spPr/>
        <p:txBody>
          <a:bodyPr/>
          <a:lstStyle/>
          <a:p>
            <a:r>
              <a:rPr lang="en-US" dirty="0"/>
              <a:t>Timothy</a:t>
            </a:r>
          </a:p>
        </p:txBody>
      </p:sp>
      <p:sp>
        <p:nvSpPr>
          <p:cNvPr id="6" name="Content Placeholder 5">
            <a:extLst>
              <a:ext uri="{FF2B5EF4-FFF2-40B4-BE49-F238E27FC236}">
                <a16:creationId xmlns:a16="http://schemas.microsoft.com/office/drawing/2014/main" id="{5DBA52B7-2454-D208-F318-4A6DA9752D6D}"/>
              </a:ext>
            </a:extLst>
          </p:cNvPr>
          <p:cNvSpPr>
            <a:spLocks noGrp="1"/>
          </p:cNvSpPr>
          <p:nvPr>
            <p:ph sz="quarter" idx="4"/>
          </p:nvPr>
        </p:nvSpPr>
        <p:spPr/>
        <p:txBody>
          <a:bodyPr/>
          <a:lstStyle/>
          <a:p>
            <a:endParaRPr lang="en-US" dirty="0"/>
          </a:p>
        </p:txBody>
      </p:sp>
      <p:sp>
        <p:nvSpPr>
          <p:cNvPr id="2" name="Slide Number Placeholder 1">
            <a:extLst>
              <a:ext uri="{FF2B5EF4-FFF2-40B4-BE49-F238E27FC236}">
                <a16:creationId xmlns:a16="http://schemas.microsoft.com/office/drawing/2014/main" id="{7CDF9264-528C-20E0-763E-95B87CFFA966}"/>
              </a:ext>
            </a:extLst>
          </p:cNvPr>
          <p:cNvSpPr>
            <a:spLocks noGrp="1"/>
          </p:cNvSpPr>
          <p:nvPr>
            <p:ph type="sldNum" sz="quarter" idx="12"/>
          </p:nvPr>
        </p:nvSpPr>
        <p:spPr/>
        <p:txBody>
          <a:bodyPr/>
          <a:lstStyle/>
          <a:p>
            <a:fld id="{FB2FECD6-341C-4B27-B657-AEA10CEBB5A7}" type="slidenum">
              <a:rPr lang="en-US" smtClean="0"/>
              <a:t>7</a:t>
            </a:fld>
            <a:endParaRPr lang="en-US"/>
          </a:p>
        </p:txBody>
      </p:sp>
    </p:spTree>
    <p:extLst>
      <p:ext uri="{BB962C8B-B14F-4D97-AF65-F5344CB8AC3E}">
        <p14:creationId xmlns:p14="http://schemas.microsoft.com/office/powerpoint/2010/main" val="406009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4D4620F-D27D-3C11-0D4A-3809CC2CFB34}"/>
              </a:ext>
            </a:extLst>
          </p:cNvPr>
          <p:cNvSpPr>
            <a:spLocks noGrp="1"/>
          </p:cNvSpPr>
          <p:nvPr>
            <p:ph type="title"/>
          </p:nvPr>
        </p:nvSpPr>
        <p:spPr/>
        <p:txBody>
          <a:bodyPr>
            <a:normAutofit/>
          </a:bodyPr>
          <a:lstStyle/>
          <a:p>
            <a:pPr marL="0" marR="0" algn="ctr">
              <a:lnSpc>
                <a:spcPct val="107000"/>
              </a:lnSpc>
              <a:spcBef>
                <a:spcPts val="0"/>
              </a:spcBef>
              <a:spcAft>
                <a:spcPts val="0"/>
              </a:spcAft>
            </a:pPr>
            <a:r>
              <a:rPr lang="en-US" sz="3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Significant Events in Paul’s 1st Missionary Journey</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ontent Placeholder 8">
            <a:extLst>
              <a:ext uri="{FF2B5EF4-FFF2-40B4-BE49-F238E27FC236}">
                <a16:creationId xmlns:a16="http://schemas.microsoft.com/office/drawing/2014/main" id="{2D4C422F-7473-54B8-6389-BDB62977D256}"/>
              </a:ext>
            </a:extLst>
          </p:cNvPr>
          <p:cNvSpPr>
            <a:spLocks noGrp="1"/>
          </p:cNvSpPr>
          <p:nvPr>
            <p:ph sz="half" idx="2"/>
          </p:nvPr>
        </p:nvSpPr>
        <p:spPr/>
        <p:txBody>
          <a:bodyPr>
            <a:normAutofit fontScale="92500" lnSpcReduction="10000"/>
          </a:bodyPr>
          <a:lstStyle/>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48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45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From Antioch Paul, Barnabas and John (surnamed Mark) begin their first journey. They travel to Cypress (Cyprus) and </a:t>
            </a: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Perga</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45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John Mark leaves Paul and Barnabas at </a:t>
            </a: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Perga</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returns to Jerusalem (see Acts 13:13). After </a:t>
            </a: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Perga</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Paul and Barnabas journey to Antioch in Pisidia, Iconium, Lystra and </a:t>
            </a: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Derbe</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45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Agrippa II (see Acts 25) made king of </a:t>
            </a: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Chaleis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49 A.D.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450"/>
              </a:spcAft>
              <a:buSzPts val="1000"/>
              <a:buFont typeface="Symbol" panose="05050102010706020507" pitchFamily="18" charset="2"/>
              <a:buChar char=""/>
              <a:tabLst>
                <a:tab pos="457200" algn="l"/>
              </a:tabLst>
            </a:pP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and Barnabas go back to visit the same places they did in 48 A.D. and return to Antioch.</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450"/>
              </a:spcAft>
              <a:buSzPts val="1000"/>
              <a:buFont typeface="Symbol" panose="05050102010706020507" pitchFamily="18" charset="2"/>
              <a:buChar char=""/>
              <a:tabLst>
                <a:tab pos="457200" algn="l"/>
              </a:tabLst>
            </a:pPr>
            <a:r>
              <a:rPr lang="en-US" sz="18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Cumanus</a:t>
            </a:r>
            <a:r>
              <a:rPr lang="en-US"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made procurator of Judaea (about this time)</a:t>
            </a:r>
            <a:endPar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 name="Content Placeholder 9" descr="Bible Map: Apostle Paul's First Missionary Journey">
            <a:extLst>
              <a:ext uri="{FF2B5EF4-FFF2-40B4-BE49-F238E27FC236}">
                <a16:creationId xmlns:a16="http://schemas.microsoft.com/office/drawing/2014/main" id="{D6677179-B1CB-3532-BDF9-D9A1E1091DF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012069" y="1825625"/>
            <a:ext cx="4833862" cy="4351338"/>
          </a:xfrm>
          <a:prstGeom prst="rect">
            <a:avLst/>
          </a:prstGeom>
          <a:noFill/>
          <a:ln>
            <a:noFill/>
          </a:ln>
        </p:spPr>
      </p:pic>
      <p:sp>
        <p:nvSpPr>
          <p:cNvPr id="2" name="Slide Number Placeholder 1">
            <a:extLst>
              <a:ext uri="{FF2B5EF4-FFF2-40B4-BE49-F238E27FC236}">
                <a16:creationId xmlns:a16="http://schemas.microsoft.com/office/drawing/2014/main" id="{F4D3483B-97E7-D36D-4CBC-6FA60FCBA918}"/>
              </a:ext>
            </a:extLst>
          </p:cNvPr>
          <p:cNvSpPr>
            <a:spLocks noGrp="1"/>
          </p:cNvSpPr>
          <p:nvPr>
            <p:ph type="sldNum" sz="quarter" idx="12"/>
          </p:nvPr>
        </p:nvSpPr>
        <p:spPr/>
        <p:txBody>
          <a:bodyPr/>
          <a:lstStyle/>
          <a:p>
            <a:fld id="{FB2FECD6-341C-4B27-B657-AEA10CEBB5A7}" type="slidenum">
              <a:rPr lang="en-US" smtClean="0"/>
              <a:t>8</a:t>
            </a:fld>
            <a:endParaRPr lang="en-US"/>
          </a:p>
        </p:txBody>
      </p:sp>
    </p:spTree>
    <p:extLst>
      <p:ext uri="{BB962C8B-B14F-4D97-AF65-F5344CB8AC3E}">
        <p14:creationId xmlns:p14="http://schemas.microsoft.com/office/powerpoint/2010/main" val="2028679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590E-0151-5D29-D1B1-E31A0B01AA92}"/>
              </a:ext>
            </a:extLst>
          </p:cNvPr>
          <p:cNvSpPr>
            <a:spLocks noGrp="1"/>
          </p:cNvSpPr>
          <p:nvPr>
            <p:ph type="title"/>
          </p:nvPr>
        </p:nvSpPr>
        <p:spPr>
          <a:xfrm>
            <a:off x="838200" y="365125"/>
            <a:ext cx="10515600" cy="737811"/>
          </a:xfrm>
        </p:spPr>
        <p:txBody>
          <a:bodyPr>
            <a:normAutofit/>
          </a:bodyPr>
          <a:lstStyle/>
          <a:p>
            <a:r>
              <a:rPr lang="en-US" sz="28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Significant Events in Paul's Second Missionary Journey</a:t>
            </a:r>
            <a:endParaRPr lang="en-US" sz="2800" dirty="0"/>
          </a:p>
        </p:txBody>
      </p:sp>
      <p:sp>
        <p:nvSpPr>
          <p:cNvPr id="3" name="Content Placeholder 2">
            <a:extLst>
              <a:ext uri="{FF2B5EF4-FFF2-40B4-BE49-F238E27FC236}">
                <a16:creationId xmlns:a16="http://schemas.microsoft.com/office/drawing/2014/main" id="{453E770A-C03C-AF65-9327-067295F80C7A}"/>
              </a:ext>
            </a:extLst>
          </p:cNvPr>
          <p:cNvSpPr>
            <a:spLocks noGrp="1"/>
          </p:cNvSpPr>
          <p:nvPr>
            <p:ph sz="half" idx="1"/>
          </p:nvPr>
        </p:nvSpPr>
        <p:spPr>
          <a:xfrm>
            <a:off x="556181" y="1018094"/>
            <a:ext cx="6278252" cy="5335571"/>
          </a:xfrm>
        </p:spPr>
        <p:txBody>
          <a:bodyPr>
            <a:normAutofit fontScale="55000" lnSpcReduction="20000"/>
          </a:bodyPr>
          <a:lstStyle/>
          <a:p>
            <a:pPr marL="0" marR="0" algn="ctr">
              <a:lnSpc>
                <a:spcPct val="107000"/>
              </a:lnSpc>
              <a:spcBef>
                <a:spcPts val="0"/>
              </a:spcBef>
              <a:spcAft>
                <a:spcPts val="800"/>
              </a:spcAft>
            </a:pP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50 A.D.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and Barnabas attend the "Council of Jerusalem" (see Acts 15).</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51 A.D.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Second missionary journey begins. Paul and Barnabas travel to Antioch.</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Antioch John Mark (who left them at </a:t>
            </a:r>
            <a:r>
              <a:rPr lang="en-US" sz="2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Perga</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on their first missionary journey) wishes to rejoin Paul/Barnabas. A disagreement ensues between Paul and Barnabas about whether to allow Mark to come with them. The argument is so heated that Paul finally decides to take Silas with him to Tarsus, </a:t>
            </a:r>
            <a:r>
              <a:rPr lang="en-US" sz="2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Derbe</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Lystra, Iconium and Antioch in Pisidia. Barnabas takes John Mark and travels to the island of Cypress (Cyprus).</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Lystra Paul meets Timothy, who accompanies him on the rest of his journey.</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52 A.D.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Paul/Silas/Timothy travel to Troas, Philippi, Thessalonica and </a:t>
            </a:r>
            <a:r>
              <a:rPr lang="en-US" sz="2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Beroea</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(Berea).</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Jews from Thessalonica come to </a:t>
            </a:r>
            <a:r>
              <a:rPr lang="en-US" sz="2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Beroea</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and stir up the people against Paul. He is sent by sea to Athens. Silas and Timothy stay in </a:t>
            </a:r>
            <a:r>
              <a:rPr lang="en-US" sz="2200" kern="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Beroea</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for a time. It is possible Timothy later travels to Athens, meets Paul, and is sent to revisit Thessalonica.</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travels to Corinth and writes </a:t>
            </a: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 Thessalonians</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Timothy and Silas are with him. Paul meets Aquila and Priscilla.</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53 A.D.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stays in Corinth and writes </a:t>
            </a: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Thessalonians</a:t>
            </a: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200" b="1"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54 A.D.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2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Paul, Aquila and Priscilla leave Corinth in the Spring and arrive at Ephesus. Aquila and Priscilla stay in Ephesus as Paul travels on to Jerusalem. Paul arrives in the city in the Summer (Pentecost). He then goes to Antioch.</a:t>
            </a:r>
            <a:endParaRPr lang="en-US" sz="22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Content Placeholder 4" descr="Bible Map: Apostle Paul's Second Missionary Journey">
            <a:extLst>
              <a:ext uri="{FF2B5EF4-FFF2-40B4-BE49-F238E27FC236}">
                <a16:creationId xmlns:a16="http://schemas.microsoft.com/office/drawing/2014/main" id="{466D9C15-DD86-EB23-C8E3-F925C9F9D87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938998" y="1542821"/>
            <a:ext cx="4835781" cy="4351338"/>
          </a:xfrm>
          <a:prstGeom prst="rect">
            <a:avLst/>
          </a:prstGeom>
          <a:noFill/>
          <a:ln>
            <a:noFill/>
          </a:ln>
        </p:spPr>
      </p:pic>
      <p:sp>
        <p:nvSpPr>
          <p:cNvPr id="4" name="Slide Number Placeholder 3">
            <a:extLst>
              <a:ext uri="{FF2B5EF4-FFF2-40B4-BE49-F238E27FC236}">
                <a16:creationId xmlns:a16="http://schemas.microsoft.com/office/drawing/2014/main" id="{443D0088-5895-C9B2-C737-6D6D61DBBD25}"/>
              </a:ext>
            </a:extLst>
          </p:cNvPr>
          <p:cNvSpPr>
            <a:spLocks noGrp="1"/>
          </p:cNvSpPr>
          <p:nvPr>
            <p:ph type="sldNum" sz="quarter" idx="12"/>
          </p:nvPr>
        </p:nvSpPr>
        <p:spPr/>
        <p:txBody>
          <a:bodyPr/>
          <a:lstStyle/>
          <a:p>
            <a:fld id="{FB2FECD6-341C-4B27-B657-AEA10CEBB5A7}" type="slidenum">
              <a:rPr lang="en-US" smtClean="0"/>
              <a:t>9</a:t>
            </a:fld>
            <a:endParaRPr lang="en-US"/>
          </a:p>
        </p:txBody>
      </p:sp>
    </p:spTree>
    <p:extLst>
      <p:ext uri="{BB962C8B-B14F-4D97-AF65-F5344CB8AC3E}">
        <p14:creationId xmlns:p14="http://schemas.microsoft.com/office/powerpoint/2010/main" val="1463575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647</TotalTime>
  <Words>2394</Words>
  <Application>Microsoft Office PowerPoint</Application>
  <PresentationFormat>Widescreen</PresentationFormat>
  <Paragraphs>233</Paragraphs>
  <Slides>30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Algerian</vt:lpstr>
      <vt:lpstr>Arial</vt:lpstr>
      <vt:lpstr>Calibri</vt:lpstr>
      <vt:lpstr>Calibri Light</vt:lpstr>
      <vt:lpstr>Roboto</vt:lpstr>
      <vt:lpstr>Symbol</vt:lpstr>
      <vt:lpstr>Times New Roman</vt:lpstr>
      <vt:lpstr>Office Theme</vt:lpstr>
      <vt:lpstr>1st Timothy</vt:lpstr>
      <vt:lpstr>What is a Bible Study?</vt:lpstr>
      <vt:lpstr>There are several methods to study the Bible:</vt:lpstr>
      <vt:lpstr>There are several methods to study the Bible:</vt:lpstr>
      <vt:lpstr>Many Study Methods to Reach One Truth</vt:lpstr>
      <vt:lpstr>What is the historical background to the Epistle (Inductive Method)?</vt:lpstr>
      <vt:lpstr>WHO</vt:lpstr>
      <vt:lpstr>Significant Events in Paul’s 1st Missionary Journey</vt:lpstr>
      <vt:lpstr>Significant Events in Paul's Second Missionary Journey</vt:lpstr>
      <vt:lpstr>Significant Events in Paul’s 3rd Missionary Journey</vt:lpstr>
      <vt:lpstr>Significant Events in Paul's Final Missionary Journey</vt:lpstr>
      <vt:lpstr>PowerPoint Presentation</vt:lpstr>
      <vt:lpstr>Timothy</vt:lpstr>
      <vt:lpstr>Lystra</vt:lpstr>
      <vt:lpstr>WHAT:</vt:lpstr>
      <vt:lpstr>WHEN</vt:lpstr>
      <vt:lpstr>WHERE</vt:lpstr>
      <vt:lpstr>Roman Province of Macedonia</vt:lpstr>
      <vt:lpstr>EPHESUS              ef'-e-sus (Ephesos, "desirable"):</vt:lpstr>
      <vt:lpstr>On the Map</vt:lpstr>
      <vt:lpstr>WHY:                          HOW:</vt:lpstr>
      <vt:lpstr>1st Timothy Chapter 1:1</vt:lpstr>
      <vt:lpstr>1st Timothy Chapter 1:2</vt:lpstr>
      <vt:lpstr>Questions:</vt:lpstr>
      <vt:lpstr>How does this Introduction compare to the Introductions to other writings by Paul?</vt:lpstr>
      <vt:lpstr>What is grace?</vt:lpstr>
      <vt:lpstr>What is the source of grace and peace?</vt:lpstr>
      <vt:lpstr>How can this verse be an encouragement to those who don’t have biological children?</vt:lpstr>
      <vt:lpstr>Application:</vt:lpstr>
      <vt:lpstr>Questions for Day Two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Timothy</dc:title>
  <dc:creator>Jerry Jazbec</dc:creator>
  <cp:lastModifiedBy>Jerry Jazbec</cp:lastModifiedBy>
  <cp:revision>15</cp:revision>
  <cp:lastPrinted>2024-01-04T23:21:14Z</cp:lastPrinted>
  <dcterms:created xsi:type="dcterms:W3CDTF">2023-12-30T18:56:24Z</dcterms:created>
  <dcterms:modified xsi:type="dcterms:W3CDTF">2024-01-09T20:18:16Z</dcterms:modified>
</cp:coreProperties>
</file>